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2" r:id="rId27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996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HFSPL\HFSPL\Fund%20raising_Equity%20and%20NCD\07%20Feb\without%20Equity%20Final_Financial%20model_humana_Final%2031%20Jan%202023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lang="en-IN" sz="1000" b="1" i="0" u="none" strike="noStrike" kern="1200" cap="all" spc="5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r>
              <a:rPr lang="en-IN" sz="1000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Portfolio Composition state wise (rS.IN CRS)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73E7-4017-A3B3-599FC4152027}"/>
              </c:ext>
            </c:extLst>
          </c:dPt>
          <c:dPt>
            <c:idx val="1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73E7-4017-A3B3-599FC4152027}"/>
              </c:ext>
            </c:extLst>
          </c:dPt>
          <c:dPt>
            <c:idx val="2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73E7-4017-A3B3-599FC4152027}"/>
              </c:ext>
            </c:extLst>
          </c:dPt>
          <c:dLbls>
            <c:dLbl>
              <c:idx val="0"/>
              <c:layout>
                <c:manualLayout>
                  <c:x val="0.1621888254666255"/>
                  <c:y val="-0.1379974166231652"/>
                </c:manualLayout>
              </c:layout>
              <c:tx>
                <c:rich>
                  <a:bodyPr/>
                  <a:lstStyle/>
                  <a:p>
                    <a:fld id="{162A40A7-7763-4151-B2AC-EBCFF6655C96}" type="CATEGORYNAME">
                      <a:rPr lang="en-US" smtClean="0"/>
                      <a:pPr/>
                      <a:t>[CATEGORY NAME]</a:t>
                    </a:fld>
                    <a:r>
                      <a:rPr lang="en-US" baseline="0" dirty="0"/>
                      <a:t>
</a:t>
                    </a:r>
                    <a:fld id="{D54BDCDC-CB17-4DD7-A4E1-68110B3C9BF1}" type="PERCENTAGE">
                      <a:rPr lang="en-US" baseline="0"/>
                      <a:pPr/>
                      <a:t>[PERCENTAGE]</a:t>
                    </a:fld>
                    <a:endParaRPr lang="en-US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3E7-4017-A3B3-599FC4152027}"/>
                </c:ext>
              </c:extLst>
            </c:dLbl>
            <c:dLbl>
              <c:idx val="1"/>
              <c:layout>
                <c:manualLayout>
                  <c:x val="0.21963070115272196"/>
                  <c:y val="5.5311700759302716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3E7-4017-A3B3-599FC4152027}"/>
                </c:ext>
              </c:extLst>
            </c:dLbl>
            <c:dLbl>
              <c:idx val="2"/>
              <c:layout>
                <c:manualLayout>
                  <c:x val="-9.7259285549709973E-2"/>
                  <c:y val="-0.2472453714498376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3E7-4017-A3B3-599FC4152027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</c:ext>
            </c:extLst>
          </c:dLbls>
          <c:cat>
            <c:strRef>
              <c:f>'charts for Previous years'!$A$24:$A$26</c:f>
              <c:strCache>
                <c:ptCount val="3"/>
                <c:pt idx="0">
                  <c:v>Haryana</c:v>
                </c:pt>
                <c:pt idx="1">
                  <c:v>Rajasthan</c:v>
                </c:pt>
                <c:pt idx="2">
                  <c:v>Uttar Pradesh</c:v>
                </c:pt>
              </c:strCache>
            </c:strRef>
          </c:cat>
          <c:val>
            <c:numRef>
              <c:f>'charts for Previous years'!$B$24:$B$26</c:f>
              <c:numCache>
                <c:formatCode>_(* #,##0.00_);_(* \(#,##0.00\);_(* "-"??_);_(@_)</c:formatCode>
                <c:ptCount val="3"/>
                <c:pt idx="0">
                  <c:v>44.071899313000095</c:v>
                </c:pt>
                <c:pt idx="1">
                  <c:v>82.895718880993172</c:v>
                </c:pt>
                <c:pt idx="2">
                  <c:v>77.260644830999851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3E7-4017-A3B3-599FC41520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42192" y="251459"/>
            <a:ext cx="553211" cy="124968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1999" cy="6857997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963161" y="3373427"/>
            <a:ext cx="4266565" cy="16783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5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1F498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42192" y="251459"/>
            <a:ext cx="553211" cy="124968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839724" y="1531619"/>
            <a:ext cx="2891155" cy="2429510"/>
          </a:xfrm>
          <a:custGeom>
            <a:avLst/>
            <a:gdLst/>
            <a:ahLst/>
            <a:cxnLst/>
            <a:rect l="l" t="t" r="r" b="b"/>
            <a:pathLst>
              <a:path w="2891154" h="2429510">
                <a:moveTo>
                  <a:pt x="0" y="2429255"/>
                </a:moveTo>
                <a:lnTo>
                  <a:pt x="2891028" y="2429255"/>
                </a:lnTo>
                <a:lnTo>
                  <a:pt x="2891028" y="0"/>
                </a:lnTo>
                <a:lnTo>
                  <a:pt x="0" y="0"/>
                </a:lnTo>
                <a:lnTo>
                  <a:pt x="0" y="2429255"/>
                </a:lnTo>
                <a:close/>
              </a:path>
            </a:pathLst>
          </a:custGeom>
          <a:solidFill>
            <a:srgbClr val="1F49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835152" y="3960875"/>
            <a:ext cx="2894330" cy="436245"/>
          </a:xfrm>
          <a:custGeom>
            <a:avLst/>
            <a:gdLst/>
            <a:ahLst/>
            <a:cxnLst/>
            <a:rect l="l" t="t" r="r" b="b"/>
            <a:pathLst>
              <a:path w="2894329" h="436245">
                <a:moveTo>
                  <a:pt x="2894076" y="0"/>
                </a:moveTo>
                <a:lnTo>
                  <a:pt x="0" y="0"/>
                </a:lnTo>
                <a:lnTo>
                  <a:pt x="0" y="435863"/>
                </a:lnTo>
                <a:lnTo>
                  <a:pt x="2894076" y="435863"/>
                </a:lnTo>
                <a:lnTo>
                  <a:pt x="289407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97406" y="1434062"/>
            <a:ext cx="3037422" cy="5169440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4073652" y="1531619"/>
            <a:ext cx="2889885" cy="2429510"/>
          </a:xfrm>
          <a:custGeom>
            <a:avLst/>
            <a:gdLst/>
            <a:ahLst/>
            <a:cxnLst/>
            <a:rect l="l" t="t" r="r" b="b"/>
            <a:pathLst>
              <a:path w="2889884" h="2429510">
                <a:moveTo>
                  <a:pt x="0" y="2429255"/>
                </a:moveTo>
                <a:lnTo>
                  <a:pt x="2889504" y="2429255"/>
                </a:lnTo>
                <a:lnTo>
                  <a:pt x="2889504" y="0"/>
                </a:lnTo>
                <a:lnTo>
                  <a:pt x="0" y="0"/>
                </a:lnTo>
                <a:lnTo>
                  <a:pt x="0" y="242925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7315200" y="0"/>
            <a:ext cx="4876800" cy="6858000"/>
          </a:xfrm>
          <a:custGeom>
            <a:avLst/>
            <a:gdLst/>
            <a:ahLst/>
            <a:cxnLst/>
            <a:rect l="l" t="t" r="r" b="b"/>
            <a:pathLst>
              <a:path w="4876800" h="6858000">
                <a:moveTo>
                  <a:pt x="4876800" y="0"/>
                </a:moveTo>
                <a:lnTo>
                  <a:pt x="0" y="0"/>
                </a:lnTo>
                <a:lnTo>
                  <a:pt x="0" y="6858000"/>
                </a:lnTo>
                <a:lnTo>
                  <a:pt x="4876800" y="6858000"/>
                </a:lnTo>
                <a:lnTo>
                  <a:pt x="4876800" y="0"/>
                </a:lnTo>
                <a:close/>
              </a:path>
            </a:pathLst>
          </a:custGeom>
          <a:solidFill>
            <a:srgbClr val="1F498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bg 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36179" y="1722120"/>
            <a:ext cx="995172" cy="995171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7633715" y="1819655"/>
            <a:ext cx="800100" cy="800100"/>
          </a:xfrm>
          <a:custGeom>
            <a:avLst/>
            <a:gdLst/>
            <a:ahLst/>
            <a:cxnLst/>
            <a:rect l="l" t="t" r="r" b="b"/>
            <a:pathLst>
              <a:path w="800100" h="800100">
                <a:moveTo>
                  <a:pt x="400050" y="0"/>
                </a:moveTo>
                <a:lnTo>
                  <a:pt x="353388" y="2690"/>
                </a:lnTo>
                <a:lnTo>
                  <a:pt x="308310" y="10563"/>
                </a:lnTo>
                <a:lnTo>
                  <a:pt x="265114" y="23318"/>
                </a:lnTo>
                <a:lnTo>
                  <a:pt x="224101" y="40654"/>
                </a:lnTo>
                <a:lnTo>
                  <a:pt x="185570" y="62273"/>
                </a:lnTo>
                <a:lnTo>
                  <a:pt x="149822" y="87874"/>
                </a:lnTo>
                <a:lnTo>
                  <a:pt x="117157" y="117157"/>
                </a:lnTo>
                <a:lnTo>
                  <a:pt x="87874" y="149822"/>
                </a:lnTo>
                <a:lnTo>
                  <a:pt x="62273" y="185570"/>
                </a:lnTo>
                <a:lnTo>
                  <a:pt x="40654" y="224101"/>
                </a:lnTo>
                <a:lnTo>
                  <a:pt x="23318" y="265114"/>
                </a:lnTo>
                <a:lnTo>
                  <a:pt x="10563" y="308310"/>
                </a:lnTo>
                <a:lnTo>
                  <a:pt x="2690" y="353388"/>
                </a:lnTo>
                <a:lnTo>
                  <a:pt x="0" y="400050"/>
                </a:lnTo>
                <a:lnTo>
                  <a:pt x="2690" y="446711"/>
                </a:lnTo>
                <a:lnTo>
                  <a:pt x="10563" y="491789"/>
                </a:lnTo>
                <a:lnTo>
                  <a:pt x="23318" y="534985"/>
                </a:lnTo>
                <a:lnTo>
                  <a:pt x="40654" y="575998"/>
                </a:lnTo>
                <a:lnTo>
                  <a:pt x="62273" y="614529"/>
                </a:lnTo>
                <a:lnTo>
                  <a:pt x="87874" y="650277"/>
                </a:lnTo>
                <a:lnTo>
                  <a:pt x="117157" y="682942"/>
                </a:lnTo>
                <a:lnTo>
                  <a:pt x="149822" y="712225"/>
                </a:lnTo>
                <a:lnTo>
                  <a:pt x="185570" y="737826"/>
                </a:lnTo>
                <a:lnTo>
                  <a:pt x="224101" y="759445"/>
                </a:lnTo>
                <a:lnTo>
                  <a:pt x="265114" y="776781"/>
                </a:lnTo>
                <a:lnTo>
                  <a:pt x="308310" y="789536"/>
                </a:lnTo>
                <a:lnTo>
                  <a:pt x="353388" y="797409"/>
                </a:lnTo>
                <a:lnTo>
                  <a:pt x="400050" y="800100"/>
                </a:lnTo>
                <a:lnTo>
                  <a:pt x="446711" y="797409"/>
                </a:lnTo>
                <a:lnTo>
                  <a:pt x="491789" y="789536"/>
                </a:lnTo>
                <a:lnTo>
                  <a:pt x="534985" y="776781"/>
                </a:lnTo>
                <a:lnTo>
                  <a:pt x="575998" y="759445"/>
                </a:lnTo>
                <a:lnTo>
                  <a:pt x="614529" y="737826"/>
                </a:lnTo>
                <a:lnTo>
                  <a:pt x="650277" y="712225"/>
                </a:lnTo>
                <a:lnTo>
                  <a:pt x="682942" y="682942"/>
                </a:lnTo>
                <a:lnTo>
                  <a:pt x="712225" y="650277"/>
                </a:lnTo>
                <a:lnTo>
                  <a:pt x="737826" y="614529"/>
                </a:lnTo>
                <a:lnTo>
                  <a:pt x="759445" y="575998"/>
                </a:lnTo>
                <a:lnTo>
                  <a:pt x="776781" y="534985"/>
                </a:lnTo>
                <a:lnTo>
                  <a:pt x="789536" y="491789"/>
                </a:lnTo>
                <a:lnTo>
                  <a:pt x="797409" y="446711"/>
                </a:lnTo>
                <a:lnTo>
                  <a:pt x="800100" y="400050"/>
                </a:lnTo>
                <a:lnTo>
                  <a:pt x="797409" y="353388"/>
                </a:lnTo>
                <a:lnTo>
                  <a:pt x="789536" y="308310"/>
                </a:lnTo>
                <a:lnTo>
                  <a:pt x="776781" y="265114"/>
                </a:lnTo>
                <a:lnTo>
                  <a:pt x="759445" y="224101"/>
                </a:lnTo>
                <a:lnTo>
                  <a:pt x="737826" y="185570"/>
                </a:lnTo>
                <a:lnTo>
                  <a:pt x="712225" y="149822"/>
                </a:lnTo>
                <a:lnTo>
                  <a:pt x="682942" y="117157"/>
                </a:lnTo>
                <a:lnTo>
                  <a:pt x="650277" y="87874"/>
                </a:lnTo>
                <a:lnTo>
                  <a:pt x="614529" y="62273"/>
                </a:lnTo>
                <a:lnTo>
                  <a:pt x="575998" y="40654"/>
                </a:lnTo>
                <a:lnTo>
                  <a:pt x="534985" y="23318"/>
                </a:lnTo>
                <a:lnTo>
                  <a:pt x="491789" y="10563"/>
                </a:lnTo>
                <a:lnTo>
                  <a:pt x="446711" y="2690"/>
                </a:lnTo>
                <a:lnTo>
                  <a:pt x="400050" y="0"/>
                </a:lnTo>
                <a:close/>
              </a:path>
            </a:pathLst>
          </a:custGeom>
          <a:solidFill>
            <a:srgbClr val="1F498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36179" y="4206240"/>
            <a:ext cx="995172" cy="995172"/>
          </a:xfrm>
          <a:prstGeom prst="rect">
            <a:avLst/>
          </a:prstGeom>
        </p:spPr>
      </p:pic>
      <p:sp>
        <p:nvSpPr>
          <p:cNvPr id="25" name="bg object 25"/>
          <p:cNvSpPr/>
          <p:nvPr/>
        </p:nvSpPr>
        <p:spPr>
          <a:xfrm>
            <a:off x="7633715" y="4303776"/>
            <a:ext cx="800100" cy="800100"/>
          </a:xfrm>
          <a:custGeom>
            <a:avLst/>
            <a:gdLst/>
            <a:ahLst/>
            <a:cxnLst/>
            <a:rect l="l" t="t" r="r" b="b"/>
            <a:pathLst>
              <a:path w="800100" h="800100">
                <a:moveTo>
                  <a:pt x="400050" y="0"/>
                </a:moveTo>
                <a:lnTo>
                  <a:pt x="353388" y="2690"/>
                </a:lnTo>
                <a:lnTo>
                  <a:pt x="308310" y="10563"/>
                </a:lnTo>
                <a:lnTo>
                  <a:pt x="265114" y="23318"/>
                </a:lnTo>
                <a:lnTo>
                  <a:pt x="224101" y="40654"/>
                </a:lnTo>
                <a:lnTo>
                  <a:pt x="185570" y="62273"/>
                </a:lnTo>
                <a:lnTo>
                  <a:pt x="149822" y="87874"/>
                </a:lnTo>
                <a:lnTo>
                  <a:pt x="117157" y="117157"/>
                </a:lnTo>
                <a:lnTo>
                  <a:pt x="87874" y="149822"/>
                </a:lnTo>
                <a:lnTo>
                  <a:pt x="62273" y="185570"/>
                </a:lnTo>
                <a:lnTo>
                  <a:pt x="40654" y="224101"/>
                </a:lnTo>
                <a:lnTo>
                  <a:pt x="23318" y="265114"/>
                </a:lnTo>
                <a:lnTo>
                  <a:pt x="10563" y="308310"/>
                </a:lnTo>
                <a:lnTo>
                  <a:pt x="2690" y="353388"/>
                </a:lnTo>
                <a:lnTo>
                  <a:pt x="0" y="400050"/>
                </a:lnTo>
                <a:lnTo>
                  <a:pt x="2690" y="446711"/>
                </a:lnTo>
                <a:lnTo>
                  <a:pt x="10563" y="491789"/>
                </a:lnTo>
                <a:lnTo>
                  <a:pt x="23318" y="534985"/>
                </a:lnTo>
                <a:lnTo>
                  <a:pt x="40654" y="575998"/>
                </a:lnTo>
                <a:lnTo>
                  <a:pt x="62273" y="614529"/>
                </a:lnTo>
                <a:lnTo>
                  <a:pt x="87874" y="650277"/>
                </a:lnTo>
                <a:lnTo>
                  <a:pt x="117157" y="682942"/>
                </a:lnTo>
                <a:lnTo>
                  <a:pt x="149822" y="712225"/>
                </a:lnTo>
                <a:lnTo>
                  <a:pt x="185570" y="737826"/>
                </a:lnTo>
                <a:lnTo>
                  <a:pt x="224101" y="759445"/>
                </a:lnTo>
                <a:lnTo>
                  <a:pt x="265114" y="776781"/>
                </a:lnTo>
                <a:lnTo>
                  <a:pt x="308310" y="789536"/>
                </a:lnTo>
                <a:lnTo>
                  <a:pt x="353388" y="797409"/>
                </a:lnTo>
                <a:lnTo>
                  <a:pt x="400050" y="800100"/>
                </a:lnTo>
                <a:lnTo>
                  <a:pt x="446711" y="797409"/>
                </a:lnTo>
                <a:lnTo>
                  <a:pt x="491789" y="789536"/>
                </a:lnTo>
                <a:lnTo>
                  <a:pt x="534985" y="776781"/>
                </a:lnTo>
                <a:lnTo>
                  <a:pt x="575998" y="759445"/>
                </a:lnTo>
                <a:lnTo>
                  <a:pt x="614529" y="737826"/>
                </a:lnTo>
                <a:lnTo>
                  <a:pt x="650277" y="712225"/>
                </a:lnTo>
                <a:lnTo>
                  <a:pt x="682942" y="682942"/>
                </a:lnTo>
                <a:lnTo>
                  <a:pt x="712225" y="650277"/>
                </a:lnTo>
                <a:lnTo>
                  <a:pt x="737826" y="614529"/>
                </a:lnTo>
                <a:lnTo>
                  <a:pt x="759445" y="575998"/>
                </a:lnTo>
                <a:lnTo>
                  <a:pt x="776781" y="534985"/>
                </a:lnTo>
                <a:lnTo>
                  <a:pt x="789536" y="491789"/>
                </a:lnTo>
                <a:lnTo>
                  <a:pt x="797409" y="446711"/>
                </a:lnTo>
                <a:lnTo>
                  <a:pt x="800100" y="400050"/>
                </a:lnTo>
                <a:lnTo>
                  <a:pt x="797409" y="353388"/>
                </a:lnTo>
                <a:lnTo>
                  <a:pt x="789536" y="308310"/>
                </a:lnTo>
                <a:lnTo>
                  <a:pt x="776781" y="265114"/>
                </a:lnTo>
                <a:lnTo>
                  <a:pt x="759445" y="224101"/>
                </a:lnTo>
                <a:lnTo>
                  <a:pt x="737826" y="185570"/>
                </a:lnTo>
                <a:lnTo>
                  <a:pt x="712225" y="149822"/>
                </a:lnTo>
                <a:lnTo>
                  <a:pt x="682942" y="117157"/>
                </a:lnTo>
                <a:lnTo>
                  <a:pt x="650277" y="87874"/>
                </a:lnTo>
                <a:lnTo>
                  <a:pt x="614529" y="62273"/>
                </a:lnTo>
                <a:lnTo>
                  <a:pt x="575998" y="40654"/>
                </a:lnTo>
                <a:lnTo>
                  <a:pt x="534985" y="23318"/>
                </a:lnTo>
                <a:lnTo>
                  <a:pt x="491789" y="10563"/>
                </a:lnTo>
                <a:lnTo>
                  <a:pt x="446711" y="2690"/>
                </a:lnTo>
                <a:lnTo>
                  <a:pt x="400050" y="0"/>
                </a:lnTo>
                <a:close/>
              </a:path>
            </a:pathLst>
          </a:custGeom>
          <a:solidFill>
            <a:srgbClr val="1F49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1F498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6/11/2024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1F498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6/11/2024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6/11/2024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442192" y="251459"/>
            <a:ext cx="553211" cy="12496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276345" y="492378"/>
            <a:ext cx="5639308" cy="808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1F498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382258" y="2047113"/>
            <a:ext cx="5501640" cy="20053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17" Type="http://schemas.openxmlformats.org/officeDocument/2006/relationships/image" Target="../media/image46.jpg"/><Relationship Id="rId2" Type="http://schemas.openxmlformats.org/officeDocument/2006/relationships/image" Target="../media/image31.jpg"/><Relationship Id="rId16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40.jpg"/><Relationship Id="rId5" Type="http://schemas.openxmlformats.org/officeDocument/2006/relationships/image" Target="../media/image34.png"/><Relationship Id="rId15" Type="http://schemas.openxmlformats.org/officeDocument/2006/relationships/image" Target="../media/image4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jpg"/><Relationship Id="rId14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3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12" Type="http://schemas.openxmlformats.org/officeDocument/2006/relationships/image" Target="../media/image13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5" Type="http://schemas.openxmlformats.org/officeDocument/2006/relationships/image" Target="../media/image56.png"/><Relationship Id="rId10" Type="http://schemas.openxmlformats.org/officeDocument/2006/relationships/image" Target="../media/image61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75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12" Type="http://schemas.openxmlformats.org/officeDocument/2006/relationships/image" Target="../media/image74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11" Type="http://schemas.openxmlformats.org/officeDocument/2006/relationships/image" Target="../media/image73.png"/><Relationship Id="rId5" Type="http://schemas.openxmlformats.org/officeDocument/2006/relationships/image" Target="../media/image67.png"/><Relationship Id="rId10" Type="http://schemas.openxmlformats.org/officeDocument/2006/relationships/image" Target="../media/image72.png"/><Relationship Id="rId4" Type="http://schemas.openxmlformats.org/officeDocument/2006/relationships/image" Target="../media/image66.png"/><Relationship Id="rId9" Type="http://schemas.openxmlformats.org/officeDocument/2006/relationships/image" Target="../media/image71.png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7.png"/><Relationship Id="rId18" Type="http://schemas.openxmlformats.org/officeDocument/2006/relationships/image" Target="../media/image92.png"/><Relationship Id="rId26" Type="http://schemas.openxmlformats.org/officeDocument/2006/relationships/image" Target="../media/image100.png"/><Relationship Id="rId3" Type="http://schemas.openxmlformats.org/officeDocument/2006/relationships/image" Target="../media/image77.png"/><Relationship Id="rId21" Type="http://schemas.openxmlformats.org/officeDocument/2006/relationships/image" Target="../media/image95.png"/><Relationship Id="rId34" Type="http://schemas.openxmlformats.org/officeDocument/2006/relationships/image" Target="../media/image108.png"/><Relationship Id="rId7" Type="http://schemas.openxmlformats.org/officeDocument/2006/relationships/image" Target="../media/image81.png"/><Relationship Id="rId12" Type="http://schemas.openxmlformats.org/officeDocument/2006/relationships/image" Target="../media/image86.png"/><Relationship Id="rId17" Type="http://schemas.openxmlformats.org/officeDocument/2006/relationships/image" Target="../media/image91.png"/><Relationship Id="rId25" Type="http://schemas.openxmlformats.org/officeDocument/2006/relationships/image" Target="../media/image99.jpg"/><Relationship Id="rId33" Type="http://schemas.openxmlformats.org/officeDocument/2006/relationships/image" Target="../media/image107.jpg"/><Relationship Id="rId2" Type="http://schemas.openxmlformats.org/officeDocument/2006/relationships/image" Target="../media/image76.png"/><Relationship Id="rId16" Type="http://schemas.openxmlformats.org/officeDocument/2006/relationships/image" Target="../media/image90.png"/><Relationship Id="rId20" Type="http://schemas.openxmlformats.org/officeDocument/2006/relationships/image" Target="../media/image94.png"/><Relationship Id="rId29" Type="http://schemas.openxmlformats.org/officeDocument/2006/relationships/image" Target="../media/image10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11" Type="http://schemas.openxmlformats.org/officeDocument/2006/relationships/image" Target="../media/image85.jpg"/><Relationship Id="rId24" Type="http://schemas.openxmlformats.org/officeDocument/2006/relationships/image" Target="../media/image98.png"/><Relationship Id="rId32" Type="http://schemas.openxmlformats.org/officeDocument/2006/relationships/image" Target="../media/image106.png"/><Relationship Id="rId5" Type="http://schemas.openxmlformats.org/officeDocument/2006/relationships/image" Target="../media/image79.png"/><Relationship Id="rId15" Type="http://schemas.openxmlformats.org/officeDocument/2006/relationships/image" Target="../media/image89.jpg"/><Relationship Id="rId23" Type="http://schemas.openxmlformats.org/officeDocument/2006/relationships/image" Target="../media/image97.png"/><Relationship Id="rId28" Type="http://schemas.openxmlformats.org/officeDocument/2006/relationships/image" Target="../media/image102.png"/><Relationship Id="rId10" Type="http://schemas.openxmlformats.org/officeDocument/2006/relationships/image" Target="../media/image84.png"/><Relationship Id="rId19" Type="http://schemas.openxmlformats.org/officeDocument/2006/relationships/image" Target="../media/image93.jpg"/><Relationship Id="rId31" Type="http://schemas.openxmlformats.org/officeDocument/2006/relationships/image" Target="../media/image105.png"/><Relationship Id="rId4" Type="http://schemas.openxmlformats.org/officeDocument/2006/relationships/image" Target="../media/image78.png"/><Relationship Id="rId9" Type="http://schemas.openxmlformats.org/officeDocument/2006/relationships/image" Target="../media/image83.jpg"/><Relationship Id="rId14" Type="http://schemas.openxmlformats.org/officeDocument/2006/relationships/image" Target="../media/image88.png"/><Relationship Id="rId22" Type="http://schemas.openxmlformats.org/officeDocument/2006/relationships/image" Target="../media/image96.png"/><Relationship Id="rId27" Type="http://schemas.openxmlformats.org/officeDocument/2006/relationships/image" Target="../media/image101.png"/><Relationship Id="rId30" Type="http://schemas.openxmlformats.org/officeDocument/2006/relationships/image" Target="../media/image104.png"/><Relationship Id="rId35" Type="http://schemas.openxmlformats.org/officeDocument/2006/relationships/image" Target="../media/image109.jpg"/><Relationship Id="rId8" Type="http://schemas.openxmlformats.org/officeDocument/2006/relationships/image" Target="../media/image8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5.jpg"/><Relationship Id="rId4" Type="http://schemas.openxmlformats.org/officeDocument/2006/relationships/image" Target="../media/image114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7" Type="http://schemas.openxmlformats.org/officeDocument/2006/relationships/image" Target="../media/image1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9.png"/><Relationship Id="rId5" Type="http://schemas.openxmlformats.org/officeDocument/2006/relationships/image" Target="../media/image118.jpg"/><Relationship Id="rId4" Type="http://schemas.openxmlformats.org/officeDocument/2006/relationships/image" Target="../media/image117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g"/><Relationship Id="rId2" Type="http://schemas.openxmlformats.org/officeDocument/2006/relationships/image" Target="../media/image12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6.png"/><Relationship Id="rId4" Type="http://schemas.openxmlformats.org/officeDocument/2006/relationships/image" Target="../media/image1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g"/><Relationship Id="rId2" Type="http://schemas.openxmlformats.org/officeDocument/2006/relationships/image" Target="../media/image12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3.png"/><Relationship Id="rId4" Type="http://schemas.openxmlformats.org/officeDocument/2006/relationships/image" Target="../media/image13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13" Type="http://schemas.openxmlformats.org/officeDocument/2006/relationships/image" Target="../media/image145.png"/><Relationship Id="rId18" Type="http://schemas.openxmlformats.org/officeDocument/2006/relationships/image" Target="../media/image150.png"/><Relationship Id="rId3" Type="http://schemas.openxmlformats.org/officeDocument/2006/relationships/image" Target="../media/image135.png"/><Relationship Id="rId7" Type="http://schemas.openxmlformats.org/officeDocument/2006/relationships/image" Target="../media/image139.png"/><Relationship Id="rId12" Type="http://schemas.openxmlformats.org/officeDocument/2006/relationships/image" Target="../media/image144.png"/><Relationship Id="rId17" Type="http://schemas.openxmlformats.org/officeDocument/2006/relationships/image" Target="../media/image149.png"/><Relationship Id="rId2" Type="http://schemas.openxmlformats.org/officeDocument/2006/relationships/image" Target="../media/image134.png"/><Relationship Id="rId16" Type="http://schemas.openxmlformats.org/officeDocument/2006/relationships/image" Target="../media/image1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8.png"/><Relationship Id="rId11" Type="http://schemas.openxmlformats.org/officeDocument/2006/relationships/image" Target="../media/image143.png"/><Relationship Id="rId5" Type="http://schemas.openxmlformats.org/officeDocument/2006/relationships/image" Target="../media/image137.png"/><Relationship Id="rId15" Type="http://schemas.openxmlformats.org/officeDocument/2006/relationships/image" Target="../media/image147.png"/><Relationship Id="rId10" Type="http://schemas.openxmlformats.org/officeDocument/2006/relationships/image" Target="../media/image142.png"/><Relationship Id="rId19" Type="http://schemas.openxmlformats.org/officeDocument/2006/relationships/image" Target="../media/image151.png"/><Relationship Id="rId4" Type="http://schemas.openxmlformats.org/officeDocument/2006/relationships/image" Target="../media/image136.png"/><Relationship Id="rId9" Type="http://schemas.openxmlformats.org/officeDocument/2006/relationships/image" Target="../media/image141.png"/><Relationship Id="rId14" Type="http://schemas.openxmlformats.org/officeDocument/2006/relationships/image" Target="../media/image14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8.png"/><Relationship Id="rId3" Type="http://schemas.openxmlformats.org/officeDocument/2006/relationships/image" Target="../media/image153.png"/><Relationship Id="rId7" Type="http://schemas.openxmlformats.org/officeDocument/2006/relationships/image" Target="../media/image157.png"/><Relationship Id="rId12" Type="http://schemas.openxmlformats.org/officeDocument/2006/relationships/image" Target="../media/image162.pn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6.png"/><Relationship Id="rId11" Type="http://schemas.openxmlformats.org/officeDocument/2006/relationships/image" Target="../media/image161.png"/><Relationship Id="rId5" Type="http://schemas.openxmlformats.org/officeDocument/2006/relationships/image" Target="../media/image155.png"/><Relationship Id="rId10" Type="http://schemas.openxmlformats.org/officeDocument/2006/relationships/image" Target="../media/image160.png"/><Relationship Id="rId4" Type="http://schemas.openxmlformats.org/officeDocument/2006/relationships/image" Target="../media/image154.png"/><Relationship Id="rId9" Type="http://schemas.openxmlformats.org/officeDocument/2006/relationships/image" Target="../media/image15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sudhanshu@humanafinancial.com" TargetMode="External"/><Relationship Id="rId4" Type="http://schemas.openxmlformats.org/officeDocument/2006/relationships/image" Target="../media/image16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6" descr="A group of people sitting on the floor&#10;&#10;Description automatically generated">
            <a:extLst>
              <a:ext uri="{FF2B5EF4-FFF2-40B4-BE49-F238E27FC236}">
                <a16:creationId xmlns:a16="http://schemas.microsoft.com/office/drawing/2014/main" id="{5D1DE16A-4F52-7C5A-3A25-B96C0FE216E5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32512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560"/>
              </a:spcBef>
            </a:pPr>
            <a:r>
              <a:rPr spc="-15" dirty="0"/>
              <a:t>EMPOWERING</a:t>
            </a:r>
          </a:p>
          <a:p>
            <a:pPr marR="35560" algn="ctr">
              <a:lnSpc>
                <a:spcPct val="100000"/>
              </a:lnSpc>
              <a:spcBef>
                <a:spcPts val="1075"/>
              </a:spcBef>
              <a:tabLst>
                <a:tab pos="711835" algn="l"/>
              </a:tabLst>
            </a:pPr>
            <a:r>
              <a:rPr sz="2400" spc="295" dirty="0"/>
              <a:t>TH</a:t>
            </a:r>
            <a:r>
              <a:rPr sz="2400" dirty="0"/>
              <a:t>E	U</a:t>
            </a:r>
            <a:r>
              <a:rPr sz="2400" spc="-240" dirty="0"/>
              <a:t> </a:t>
            </a:r>
            <a:r>
              <a:rPr sz="2400" dirty="0"/>
              <a:t>N</a:t>
            </a:r>
            <a:r>
              <a:rPr sz="2400" spc="-245" dirty="0"/>
              <a:t> </a:t>
            </a:r>
            <a:r>
              <a:rPr sz="2400" spc="295" dirty="0"/>
              <a:t>D</a:t>
            </a:r>
            <a:r>
              <a:rPr sz="2400" dirty="0"/>
              <a:t>E</a:t>
            </a:r>
            <a:r>
              <a:rPr sz="2400" spc="-240" dirty="0"/>
              <a:t> </a:t>
            </a:r>
            <a:r>
              <a:rPr sz="2400" dirty="0"/>
              <a:t>R</a:t>
            </a:r>
            <a:r>
              <a:rPr sz="2400" spc="-245" dirty="0"/>
              <a:t> </a:t>
            </a:r>
            <a:r>
              <a:rPr sz="2400" spc="290" dirty="0"/>
              <a:t>P</a:t>
            </a:r>
            <a:r>
              <a:rPr sz="2400" dirty="0"/>
              <a:t>R</a:t>
            </a:r>
            <a:r>
              <a:rPr sz="2400" spc="-245" dirty="0"/>
              <a:t> </a:t>
            </a:r>
            <a:r>
              <a:rPr sz="2400" spc="290" dirty="0"/>
              <a:t>IVI</a:t>
            </a:r>
            <a:r>
              <a:rPr sz="2400" dirty="0"/>
              <a:t>L</a:t>
            </a:r>
            <a:r>
              <a:rPr sz="2400" spc="-240" dirty="0"/>
              <a:t> </a:t>
            </a:r>
            <a:r>
              <a:rPr sz="2400" spc="265" dirty="0"/>
              <a:t>E</a:t>
            </a:r>
            <a:r>
              <a:rPr sz="2400" spc="290" dirty="0"/>
              <a:t>G</a:t>
            </a:r>
            <a:r>
              <a:rPr sz="2400" dirty="0"/>
              <a:t>E</a:t>
            </a:r>
            <a:r>
              <a:rPr sz="2400" spc="-240" dirty="0"/>
              <a:t> </a:t>
            </a:r>
            <a:r>
              <a:rPr sz="2400" dirty="0"/>
              <a:t>D</a:t>
            </a:r>
            <a:endParaRPr sz="240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E57C4DB-0B8C-4BDC-D3EC-E9F54B7CA57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13" t="15888" r="3476" b="17011"/>
          <a:stretch/>
        </p:blipFill>
        <p:spPr>
          <a:xfrm>
            <a:off x="4900612" y="3061968"/>
            <a:ext cx="2390775" cy="62291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6893E0C-9662-C778-FF15-5CF35272D838}"/>
              </a:ext>
            </a:extLst>
          </p:cNvPr>
          <p:cNvSpPr/>
          <p:nvPr/>
        </p:nvSpPr>
        <p:spPr>
          <a:xfrm>
            <a:off x="0" y="-55573"/>
            <a:ext cx="12192000" cy="6858000"/>
          </a:xfrm>
          <a:prstGeom prst="rect">
            <a:avLst/>
          </a:prstGeom>
          <a:solidFill>
            <a:schemeClr val="accent1">
              <a:alpha val="3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143000"/>
            <a:ext cx="12192000" cy="4003675"/>
          </a:xfrm>
          <a:custGeom>
            <a:avLst/>
            <a:gdLst/>
            <a:ahLst/>
            <a:cxnLst/>
            <a:rect l="l" t="t" r="r" b="b"/>
            <a:pathLst>
              <a:path w="12192000" h="4003675">
                <a:moveTo>
                  <a:pt x="12192000" y="0"/>
                </a:moveTo>
                <a:lnTo>
                  <a:pt x="0" y="0"/>
                </a:lnTo>
                <a:lnTo>
                  <a:pt x="0" y="4003548"/>
                </a:lnTo>
                <a:lnTo>
                  <a:pt x="12192000" y="4003548"/>
                </a:lnTo>
                <a:lnTo>
                  <a:pt x="12192000" y="0"/>
                </a:lnTo>
                <a:close/>
              </a:path>
            </a:pathLst>
          </a:custGeom>
          <a:solidFill>
            <a:srgbClr val="E7E6E6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16939" y="492378"/>
            <a:ext cx="333184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5" dirty="0"/>
              <a:t>Executive</a:t>
            </a:r>
            <a:r>
              <a:rPr spc="-70" dirty="0"/>
              <a:t> </a:t>
            </a:r>
            <a:r>
              <a:rPr dirty="0"/>
              <a:t>Summary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997190" y="2205354"/>
            <a:ext cx="2555875" cy="833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marR="5080" indent="-1727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5420" algn="l"/>
              </a:tabLst>
            </a:pPr>
            <a:r>
              <a:rPr sz="1200" spc="-40" dirty="0">
                <a:solidFill>
                  <a:srgbClr val="3A3838"/>
                </a:solidFill>
                <a:latin typeface="Verdana"/>
                <a:cs typeface="Verdana"/>
              </a:rPr>
              <a:t>D</a:t>
            </a:r>
            <a:r>
              <a:rPr sz="1200" spc="-20" dirty="0">
                <a:solidFill>
                  <a:srgbClr val="3A3838"/>
                </a:solidFill>
                <a:latin typeface="Verdana"/>
                <a:cs typeface="Verdana"/>
              </a:rPr>
              <a:t>e</a:t>
            </a:r>
            <a:r>
              <a:rPr sz="1200" spc="10" dirty="0">
                <a:solidFill>
                  <a:srgbClr val="3A3838"/>
                </a:solidFill>
                <a:latin typeface="Verdana"/>
                <a:cs typeface="Verdana"/>
              </a:rPr>
              <a:t>l</a:t>
            </a:r>
            <a:r>
              <a:rPr sz="1200" spc="-60" dirty="0">
                <a:solidFill>
                  <a:srgbClr val="3A3838"/>
                </a:solidFill>
                <a:latin typeface="Verdana"/>
                <a:cs typeface="Verdana"/>
              </a:rPr>
              <a:t>hi</a:t>
            </a:r>
            <a:r>
              <a:rPr sz="1200" spc="-110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spc="80" dirty="0">
                <a:solidFill>
                  <a:srgbClr val="3A3838"/>
                </a:solidFill>
                <a:latin typeface="Verdana"/>
                <a:cs typeface="Verdana"/>
              </a:rPr>
              <a:t>b</a:t>
            </a:r>
            <a:r>
              <a:rPr sz="1200" spc="70" dirty="0">
                <a:solidFill>
                  <a:srgbClr val="3A3838"/>
                </a:solidFill>
                <a:latin typeface="Verdana"/>
                <a:cs typeface="Verdana"/>
              </a:rPr>
              <a:t>a</a:t>
            </a:r>
            <a:r>
              <a:rPr sz="1200" spc="-15" dirty="0">
                <a:solidFill>
                  <a:srgbClr val="3A3838"/>
                </a:solidFill>
                <a:latin typeface="Verdana"/>
                <a:cs typeface="Verdana"/>
              </a:rPr>
              <a:t>se</a:t>
            </a:r>
            <a:r>
              <a:rPr sz="1200" spc="-10" dirty="0">
                <a:solidFill>
                  <a:srgbClr val="3A3838"/>
                </a:solidFill>
                <a:latin typeface="Verdana"/>
                <a:cs typeface="Verdana"/>
              </a:rPr>
              <a:t>d</a:t>
            </a:r>
            <a:r>
              <a:rPr sz="1200" spc="-95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spc="-75" dirty="0">
                <a:solidFill>
                  <a:srgbClr val="3A3838"/>
                </a:solidFill>
                <a:latin typeface="Verdana"/>
                <a:cs typeface="Verdana"/>
              </a:rPr>
              <a:t>NB</a:t>
            </a:r>
            <a:r>
              <a:rPr sz="1200" spc="-120" dirty="0">
                <a:solidFill>
                  <a:srgbClr val="3A3838"/>
                </a:solidFill>
                <a:latin typeface="Verdana"/>
                <a:cs typeface="Verdana"/>
              </a:rPr>
              <a:t>F</a:t>
            </a:r>
            <a:r>
              <a:rPr sz="1200" spc="130" dirty="0">
                <a:solidFill>
                  <a:srgbClr val="3A3838"/>
                </a:solidFill>
                <a:latin typeface="Verdana"/>
                <a:cs typeface="Verdana"/>
              </a:rPr>
              <a:t>C</a:t>
            </a:r>
            <a:r>
              <a:rPr sz="1200" spc="-155" dirty="0">
                <a:solidFill>
                  <a:srgbClr val="3A3838"/>
                </a:solidFill>
                <a:latin typeface="Verdana"/>
                <a:cs typeface="Verdana"/>
              </a:rPr>
              <a:t>-</a:t>
            </a:r>
            <a:r>
              <a:rPr sz="1200" spc="100" dirty="0">
                <a:solidFill>
                  <a:srgbClr val="3A3838"/>
                </a:solidFill>
                <a:latin typeface="Verdana"/>
                <a:cs typeface="Verdana"/>
              </a:rPr>
              <a:t>M</a:t>
            </a:r>
            <a:r>
              <a:rPr sz="1200" spc="-120" dirty="0">
                <a:solidFill>
                  <a:srgbClr val="3A3838"/>
                </a:solidFill>
                <a:latin typeface="Verdana"/>
                <a:cs typeface="Verdana"/>
              </a:rPr>
              <a:t>F</a:t>
            </a:r>
            <a:r>
              <a:rPr sz="1200" spc="-235" dirty="0">
                <a:solidFill>
                  <a:srgbClr val="3A3838"/>
                </a:solidFill>
                <a:latin typeface="Verdana"/>
                <a:cs typeface="Verdana"/>
              </a:rPr>
              <a:t>I</a:t>
            </a:r>
            <a:r>
              <a:rPr sz="1200" spc="-65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spc="-15" dirty="0">
                <a:solidFill>
                  <a:srgbClr val="3A3838"/>
                </a:solidFill>
                <a:latin typeface="Verdana"/>
                <a:cs typeface="Verdana"/>
              </a:rPr>
              <a:t>ai</a:t>
            </a:r>
            <a:r>
              <a:rPr sz="1200" spc="-10" dirty="0">
                <a:solidFill>
                  <a:srgbClr val="3A3838"/>
                </a:solidFill>
                <a:latin typeface="Verdana"/>
                <a:cs typeface="Verdana"/>
              </a:rPr>
              <a:t>m</a:t>
            </a:r>
            <a:r>
              <a:rPr sz="1200" spc="-25" dirty="0">
                <a:solidFill>
                  <a:srgbClr val="3A3838"/>
                </a:solidFill>
                <a:latin typeface="Verdana"/>
                <a:cs typeface="Verdana"/>
              </a:rPr>
              <a:t>ing</a:t>
            </a:r>
            <a:r>
              <a:rPr sz="1200" spc="-95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spc="-90" dirty="0">
                <a:solidFill>
                  <a:srgbClr val="3A3838"/>
                </a:solidFill>
                <a:latin typeface="Verdana"/>
                <a:cs typeface="Verdana"/>
              </a:rPr>
              <a:t>t</a:t>
            </a:r>
            <a:r>
              <a:rPr sz="1200" spc="40" dirty="0">
                <a:solidFill>
                  <a:srgbClr val="3A3838"/>
                </a:solidFill>
                <a:latin typeface="Verdana"/>
                <a:cs typeface="Verdana"/>
              </a:rPr>
              <a:t>o  </a:t>
            </a:r>
            <a:r>
              <a:rPr sz="1200" spc="5" dirty="0">
                <a:solidFill>
                  <a:srgbClr val="3A3838"/>
                </a:solidFill>
                <a:latin typeface="Verdana"/>
                <a:cs typeface="Verdana"/>
              </a:rPr>
              <a:t>e</a:t>
            </a:r>
            <a:r>
              <a:rPr sz="1200" spc="20" dirty="0">
                <a:solidFill>
                  <a:srgbClr val="3A3838"/>
                </a:solidFill>
                <a:latin typeface="Verdana"/>
                <a:cs typeface="Verdana"/>
              </a:rPr>
              <a:t>m</a:t>
            </a:r>
            <a:r>
              <a:rPr sz="1200" spc="60" dirty="0">
                <a:solidFill>
                  <a:srgbClr val="3A3838"/>
                </a:solidFill>
                <a:latin typeface="Verdana"/>
                <a:cs typeface="Verdana"/>
              </a:rPr>
              <a:t>p</a:t>
            </a:r>
            <a:r>
              <a:rPr sz="1200" spc="50" dirty="0">
                <a:solidFill>
                  <a:srgbClr val="3A3838"/>
                </a:solidFill>
                <a:latin typeface="Verdana"/>
                <a:cs typeface="Verdana"/>
              </a:rPr>
              <a:t>o</a:t>
            </a:r>
            <a:r>
              <a:rPr sz="1200" spc="20" dirty="0">
                <a:solidFill>
                  <a:srgbClr val="3A3838"/>
                </a:solidFill>
                <a:latin typeface="Verdana"/>
                <a:cs typeface="Verdana"/>
              </a:rPr>
              <a:t>w</a:t>
            </a:r>
            <a:r>
              <a:rPr sz="1200" spc="-45" dirty="0">
                <a:solidFill>
                  <a:srgbClr val="3A3838"/>
                </a:solidFill>
                <a:latin typeface="Verdana"/>
                <a:cs typeface="Verdana"/>
              </a:rPr>
              <a:t>er</a:t>
            </a:r>
            <a:r>
              <a:rPr sz="1200" spc="-114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spc="20" dirty="0">
                <a:solidFill>
                  <a:srgbClr val="3A3838"/>
                </a:solidFill>
                <a:latin typeface="Verdana"/>
                <a:cs typeface="Verdana"/>
              </a:rPr>
              <a:t>w</a:t>
            </a:r>
            <a:r>
              <a:rPr sz="1200" spc="45" dirty="0">
                <a:solidFill>
                  <a:srgbClr val="3A3838"/>
                </a:solidFill>
                <a:latin typeface="Verdana"/>
                <a:cs typeface="Verdana"/>
              </a:rPr>
              <a:t>o</a:t>
            </a:r>
            <a:r>
              <a:rPr sz="1200" spc="-35" dirty="0">
                <a:solidFill>
                  <a:srgbClr val="3A3838"/>
                </a:solidFill>
                <a:latin typeface="Verdana"/>
                <a:cs typeface="Verdana"/>
              </a:rPr>
              <a:t>m</a:t>
            </a:r>
            <a:r>
              <a:rPr sz="1200" spc="15" dirty="0">
                <a:solidFill>
                  <a:srgbClr val="3A3838"/>
                </a:solidFill>
                <a:latin typeface="Verdana"/>
                <a:cs typeface="Verdana"/>
              </a:rPr>
              <a:t>en</a:t>
            </a:r>
            <a:endParaRPr sz="1200">
              <a:latin typeface="Verdana"/>
              <a:cs typeface="Verdana"/>
            </a:endParaRPr>
          </a:p>
          <a:p>
            <a:pPr marL="184785" marR="633730" indent="-17272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185420" algn="l"/>
              </a:tabLst>
            </a:pPr>
            <a:r>
              <a:rPr sz="1200" spc="15" dirty="0">
                <a:solidFill>
                  <a:srgbClr val="3A3838"/>
                </a:solidFill>
                <a:latin typeface="Verdana"/>
                <a:cs typeface="Verdana"/>
              </a:rPr>
              <a:t>Qua</a:t>
            </a:r>
            <a:r>
              <a:rPr sz="1200" spc="25" dirty="0">
                <a:solidFill>
                  <a:srgbClr val="3A3838"/>
                </a:solidFill>
                <a:latin typeface="Verdana"/>
                <a:cs typeface="Verdana"/>
              </a:rPr>
              <a:t>l</a:t>
            </a:r>
            <a:r>
              <a:rPr sz="1200" spc="-75" dirty="0">
                <a:solidFill>
                  <a:srgbClr val="3A3838"/>
                </a:solidFill>
                <a:latin typeface="Verdana"/>
                <a:cs typeface="Verdana"/>
              </a:rPr>
              <a:t>if</a:t>
            </a:r>
            <a:r>
              <a:rPr sz="1200" spc="5" dirty="0">
                <a:solidFill>
                  <a:srgbClr val="3A3838"/>
                </a:solidFill>
                <a:latin typeface="Verdana"/>
                <a:cs typeface="Verdana"/>
              </a:rPr>
              <a:t>ie</a:t>
            </a:r>
            <a:r>
              <a:rPr sz="1200" spc="20" dirty="0">
                <a:solidFill>
                  <a:srgbClr val="3A3838"/>
                </a:solidFill>
                <a:latin typeface="Verdana"/>
                <a:cs typeface="Verdana"/>
              </a:rPr>
              <a:t>d</a:t>
            </a:r>
            <a:r>
              <a:rPr sz="1200" spc="-110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spc="35" dirty="0">
                <a:solidFill>
                  <a:srgbClr val="3A3838"/>
                </a:solidFill>
                <a:latin typeface="Verdana"/>
                <a:cs typeface="Verdana"/>
              </a:rPr>
              <a:t>&amp;</a:t>
            </a:r>
            <a:r>
              <a:rPr sz="1200" spc="-85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spc="-35" dirty="0">
                <a:solidFill>
                  <a:srgbClr val="3A3838"/>
                </a:solidFill>
                <a:latin typeface="Verdana"/>
                <a:cs typeface="Verdana"/>
              </a:rPr>
              <a:t>Pr</a:t>
            </a:r>
            <a:r>
              <a:rPr sz="1200" spc="-50" dirty="0">
                <a:solidFill>
                  <a:srgbClr val="3A3838"/>
                </a:solidFill>
                <a:latin typeface="Verdana"/>
                <a:cs typeface="Verdana"/>
              </a:rPr>
              <a:t>o</a:t>
            </a:r>
            <a:r>
              <a:rPr sz="1200" spc="-55" dirty="0">
                <a:solidFill>
                  <a:srgbClr val="3A3838"/>
                </a:solidFill>
                <a:latin typeface="Verdana"/>
                <a:cs typeface="Verdana"/>
              </a:rPr>
              <a:t>f</a:t>
            </a:r>
            <a:r>
              <a:rPr sz="1200" spc="-85" dirty="0">
                <a:solidFill>
                  <a:srgbClr val="3A3838"/>
                </a:solidFill>
                <a:latin typeface="Verdana"/>
                <a:cs typeface="Verdana"/>
              </a:rPr>
              <a:t>ess</a:t>
            </a:r>
            <a:r>
              <a:rPr sz="1200" spc="-15" dirty="0">
                <a:solidFill>
                  <a:srgbClr val="3A3838"/>
                </a:solidFill>
                <a:latin typeface="Verdana"/>
                <a:cs typeface="Verdana"/>
              </a:rPr>
              <a:t>i</a:t>
            </a:r>
            <a:r>
              <a:rPr sz="1200" spc="-35" dirty="0">
                <a:solidFill>
                  <a:srgbClr val="3A3838"/>
                </a:solidFill>
                <a:latin typeface="Verdana"/>
                <a:cs typeface="Verdana"/>
              </a:rPr>
              <a:t>o</a:t>
            </a:r>
            <a:r>
              <a:rPr sz="1200" spc="35" dirty="0">
                <a:solidFill>
                  <a:srgbClr val="3A3838"/>
                </a:solidFill>
                <a:latin typeface="Verdana"/>
                <a:cs typeface="Verdana"/>
              </a:rPr>
              <a:t>n</a:t>
            </a:r>
            <a:r>
              <a:rPr sz="1200" spc="25" dirty="0">
                <a:solidFill>
                  <a:srgbClr val="3A3838"/>
                </a:solidFill>
                <a:latin typeface="Verdana"/>
                <a:cs typeface="Verdana"/>
              </a:rPr>
              <a:t>a</a:t>
            </a:r>
            <a:r>
              <a:rPr sz="1200" spc="-110" dirty="0">
                <a:solidFill>
                  <a:srgbClr val="3A3838"/>
                </a:solidFill>
                <a:latin typeface="Verdana"/>
                <a:cs typeface="Verdana"/>
              </a:rPr>
              <a:t>l  </a:t>
            </a:r>
            <a:r>
              <a:rPr sz="1200" spc="30" dirty="0">
                <a:solidFill>
                  <a:srgbClr val="3A3838"/>
                </a:solidFill>
                <a:latin typeface="Verdana"/>
                <a:cs typeface="Verdana"/>
              </a:rPr>
              <a:t>Management</a:t>
            </a:r>
            <a:endParaRPr sz="1200">
              <a:latin typeface="Verdana"/>
              <a:cs typeface="Verdan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157215" y="1324355"/>
            <a:ext cx="2299335" cy="3659504"/>
            <a:chOff x="5157215" y="1324355"/>
            <a:chExt cx="2299335" cy="3659504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39031" y="1975159"/>
              <a:ext cx="1317517" cy="105520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70856" y="3928723"/>
              <a:ext cx="681397" cy="73461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95496" y="2930376"/>
              <a:ext cx="962321" cy="1439841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157216" y="1324355"/>
              <a:ext cx="2169160" cy="3659504"/>
            </a:xfrm>
            <a:custGeom>
              <a:avLst/>
              <a:gdLst/>
              <a:ahLst/>
              <a:cxnLst/>
              <a:rect l="l" t="t" r="r" b="b"/>
              <a:pathLst>
                <a:path w="2169159" h="3659504">
                  <a:moveTo>
                    <a:pt x="1053084" y="1820418"/>
                  </a:moveTo>
                  <a:lnTo>
                    <a:pt x="1046949" y="1768246"/>
                  </a:lnTo>
                  <a:lnTo>
                    <a:pt x="1029525" y="1720494"/>
                  </a:lnTo>
                  <a:lnTo>
                    <a:pt x="1002207" y="1678584"/>
                  </a:lnTo>
                  <a:lnTo>
                    <a:pt x="966431" y="1643913"/>
                  </a:lnTo>
                  <a:lnTo>
                    <a:pt x="923493" y="1617789"/>
                  </a:lnTo>
                  <a:lnTo>
                    <a:pt x="875030" y="1601851"/>
                  </a:lnTo>
                  <a:lnTo>
                    <a:pt x="865124" y="1600835"/>
                  </a:lnTo>
                  <a:lnTo>
                    <a:pt x="435483" y="1502537"/>
                  </a:lnTo>
                  <a:lnTo>
                    <a:pt x="403606" y="1492758"/>
                  </a:lnTo>
                  <a:lnTo>
                    <a:pt x="383667" y="1490726"/>
                  </a:lnTo>
                  <a:lnTo>
                    <a:pt x="374015" y="1488440"/>
                  </a:lnTo>
                  <a:lnTo>
                    <a:pt x="374015" y="1489710"/>
                  </a:lnTo>
                  <a:lnTo>
                    <a:pt x="335915" y="1485900"/>
                  </a:lnTo>
                  <a:lnTo>
                    <a:pt x="286258" y="1489532"/>
                  </a:lnTo>
                  <a:lnTo>
                    <a:pt x="238887" y="1500060"/>
                  </a:lnTo>
                  <a:lnTo>
                    <a:pt x="194284" y="1516989"/>
                  </a:lnTo>
                  <a:lnTo>
                    <a:pt x="152984" y="1539786"/>
                  </a:lnTo>
                  <a:lnTo>
                    <a:pt x="115519" y="1567942"/>
                  </a:lnTo>
                  <a:lnTo>
                    <a:pt x="82384" y="1600936"/>
                  </a:lnTo>
                  <a:lnTo>
                    <a:pt x="54102" y="1638261"/>
                  </a:lnTo>
                  <a:lnTo>
                    <a:pt x="31203" y="1679384"/>
                  </a:lnTo>
                  <a:lnTo>
                    <a:pt x="14211" y="1723796"/>
                  </a:lnTo>
                  <a:lnTo>
                    <a:pt x="3632" y="1770989"/>
                  </a:lnTo>
                  <a:lnTo>
                    <a:pt x="0" y="1820418"/>
                  </a:lnTo>
                  <a:lnTo>
                    <a:pt x="3632" y="1869859"/>
                  </a:lnTo>
                  <a:lnTo>
                    <a:pt x="14211" y="1917052"/>
                  </a:lnTo>
                  <a:lnTo>
                    <a:pt x="31203" y="1961464"/>
                  </a:lnTo>
                  <a:lnTo>
                    <a:pt x="54102" y="2002586"/>
                  </a:lnTo>
                  <a:lnTo>
                    <a:pt x="82384" y="2039912"/>
                  </a:lnTo>
                  <a:lnTo>
                    <a:pt x="115519" y="2072906"/>
                  </a:lnTo>
                  <a:lnTo>
                    <a:pt x="152984" y="2101062"/>
                  </a:lnTo>
                  <a:lnTo>
                    <a:pt x="194284" y="2123859"/>
                  </a:lnTo>
                  <a:lnTo>
                    <a:pt x="238887" y="2140788"/>
                  </a:lnTo>
                  <a:lnTo>
                    <a:pt x="286258" y="2151316"/>
                  </a:lnTo>
                  <a:lnTo>
                    <a:pt x="335915" y="2154936"/>
                  </a:lnTo>
                  <a:lnTo>
                    <a:pt x="374015" y="2151126"/>
                  </a:lnTo>
                  <a:lnTo>
                    <a:pt x="374015" y="2152396"/>
                  </a:lnTo>
                  <a:lnTo>
                    <a:pt x="383794" y="2150110"/>
                  </a:lnTo>
                  <a:lnTo>
                    <a:pt x="403606" y="2148078"/>
                  </a:lnTo>
                  <a:lnTo>
                    <a:pt x="435483" y="2138299"/>
                  </a:lnTo>
                  <a:lnTo>
                    <a:pt x="865124" y="2040001"/>
                  </a:lnTo>
                  <a:lnTo>
                    <a:pt x="875030" y="2038985"/>
                  </a:lnTo>
                  <a:lnTo>
                    <a:pt x="923493" y="2023059"/>
                  </a:lnTo>
                  <a:lnTo>
                    <a:pt x="966343" y="1997024"/>
                  </a:lnTo>
                  <a:lnTo>
                    <a:pt x="1002157" y="1962327"/>
                  </a:lnTo>
                  <a:lnTo>
                    <a:pt x="1029487" y="1920379"/>
                  </a:lnTo>
                  <a:lnTo>
                    <a:pt x="1033564" y="1909229"/>
                  </a:lnTo>
                  <a:lnTo>
                    <a:pt x="1046949" y="1872602"/>
                  </a:lnTo>
                  <a:lnTo>
                    <a:pt x="1053084" y="1820418"/>
                  </a:lnTo>
                  <a:close/>
                </a:path>
                <a:path w="2169159" h="3659504">
                  <a:moveTo>
                    <a:pt x="1345082" y="2512555"/>
                  </a:moveTo>
                  <a:lnTo>
                    <a:pt x="1334884" y="2463546"/>
                  </a:lnTo>
                  <a:lnTo>
                    <a:pt x="1313586" y="2417368"/>
                  </a:lnTo>
                  <a:lnTo>
                    <a:pt x="1281176" y="2376043"/>
                  </a:lnTo>
                  <a:lnTo>
                    <a:pt x="1240002" y="2343378"/>
                  </a:lnTo>
                  <a:lnTo>
                    <a:pt x="1193939" y="2321826"/>
                  </a:lnTo>
                  <a:lnTo>
                    <a:pt x="1144968" y="2311374"/>
                  </a:lnTo>
                  <a:lnTo>
                    <a:pt x="1095095" y="2312047"/>
                  </a:lnTo>
                  <a:lnTo>
                    <a:pt x="1046365" y="2323820"/>
                  </a:lnTo>
                  <a:lnTo>
                    <a:pt x="1000760" y="2346706"/>
                  </a:lnTo>
                  <a:lnTo>
                    <a:pt x="993140" y="2352929"/>
                  </a:lnTo>
                  <a:lnTo>
                    <a:pt x="618998" y="2586355"/>
                  </a:lnTo>
                  <a:lnTo>
                    <a:pt x="589534" y="2601722"/>
                  </a:lnTo>
                  <a:lnTo>
                    <a:pt x="573913" y="2614422"/>
                  </a:lnTo>
                  <a:lnTo>
                    <a:pt x="565531" y="2619629"/>
                  </a:lnTo>
                  <a:lnTo>
                    <a:pt x="566420" y="2620518"/>
                  </a:lnTo>
                  <a:lnTo>
                    <a:pt x="536702" y="2644648"/>
                  </a:lnTo>
                  <a:lnTo>
                    <a:pt x="504050" y="2682252"/>
                  </a:lnTo>
                  <a:lnTo>
                    <a:pt x="477875" y="2723159"/>
                  </a:lnTo>
                  <a:lnTo>
                    <a:pt x="458165" y="2766618"/>
                  </a:lnTo>
                  <a:lnTo>
                    <a:pt x="444957" y="2811919"/>
                  </a:lnTo>
                  <a:lnTo>
                    <a:pt x="438213" y="2858312"/>
                  </a:lnTo>
                  <a:lnTo>
                    <a:pt x="437972" y="2905087"/>
                  </a:lnTo>
                  <a:lnTo>
                    <a:pt x="444233" y="2951480"/>
                  </a:lnTo>
                  <a:lnTo>
                    <a:pt x="456984" y="2996781"/>
                  </a:lnTo>
                  <a:lnTo>
                    <a:pt x="476237" y="3040240"/>
                  </a:lnTo>
                  <a:lnTo>
                    <a:pt x="502005" y="3081147"/>
                  </a:lnTo>
                  <a:lnTo>
                    <a:pt x="534289" y="3118739"/>
                  </a:lnTo>
                  <a:lnTo>
                    <a:pt x="571703" y="3151238"/>
                  </a:lnTo>
                  <a:lnTo>
                    <a:pt x="612444" y="3177235"/>
                  </a:lnTo>
                  <a:lnTo>
                    <a:pt x="655802" y="3196742"/>
                  </a:lnTo>
                  <a:lnTo>
                    <a:pt x="701014" y="3209747"/>
                  </a:lnTo>
                  <a:lnTo>
                    <a:pt x="747382" y="3216249"/>
                  </a:lnTo>
                  <a:lnTo>
                    <a:pt x="794143" y="3216275"/>
                  </a:lnTo>
                  <a:lnTo>
                    <a:pt x="840574" y="3209798"/>
                  </a:lnTo>
                  <a:lnTo>
                    <a:pt x="885952" y="3196831"/>
                  </a:lnTo>
                  <a:lnTo>
                    <a:pt x="929525" y="3177375"/>
                  </a:lnTo>
                  <a:lnTo>
                    <a:pt x="970584" y="3151428"/>
                  </a:lnTo>
                  <a:lnTo>
                    <a:pt x="1008380" y="3118993"/>
                  </a:lnTo>
                  <a:lnTo>
                    <a:pt x="1032637" y="3089402"/>
                  </a:lnTo>
                  <a:lnTo>
                    <a:pt x="1033526" y="3090291"/>
                  </a:lnTo>
                  <a:lnTo>
                    <a:pt x="1038860" y="3081909"/>
                  </a:lnTo>
                  <a:lnTo>
                    <a:pt x="1051560" y="3066415"/>
                  </a:lnTo>
                  <a:lnTo>
                    <a:pt x="1067181" y="3036951"/>
                  </a:lnTo>
                  <a:lnTo>
                    <a:pt x="1302639" y="2664206"/>
                  </a:lnTo>
                  <a:lnTo>
                    <a:pt x="1308989" y="2656586"/>
                  </a:lnTo>
                  <a:lnTo>
                    <a:pt x="1332128" y="2611094"/>
                  </a:lnTo>
                  <a:lnTo>
                    <a:pt x="1344155" y="2562415"/>
                  </a:lnTo>
                  <a:lnTo>
                    <a:pt x="1345082" y="2512555"/>
                  </a:lnTo>
                  <a:close/>
                </a:path>
                <a:path w="2169159" h="3659504">
                  <a:moveTo>
                    <a:pt x="1350035" y="1139278"/>
                  </a:moveTo>
                  <a:lnTo>
                    <a:pt x="1349108" y="1089431"/>
                  </a:lnTo>
                  <a:lnTo>
                    <a:pt x="1337081" y="1040765"/>
                  </a:lnTo>
                  <a:lnTo>
                    <a:pt x="1313942" y="995299"/>
                  </a:lnTo>
                  <a:lnTo>
                    <a:pt x="1307592" y="987552"/>
                  </a:lnTo>
                  <a:lnTo>
                    <a:pt x="1072134" y="614807"/>
                  </a:lnTo>
                  <a:lnTo>
                    <a:pt x="1056513" y="585343"/>
                  </a:lnTo>
                  <a:lnTo>
                    <a:pt x="1043813" y="569976"/>
                  </a:lnTo>
                  <a:lnTo>
                    <a:pt x="1038479" y="561467"/>
                  </a:lnTo>
                  <a:lnTo>
                    <a:pt x="1037590" y="562356"/>
                  </a:lnTo>
                  <a:lnTo>
                    <a:pt x="1013333" y="532765"/>
                  </a:lnTo>
                  <a:lnTo>
                    <a:pt x="975563" y="500341"/>
                  </a:lnTo>
                  <a:lnTo>
                    <a:pt x="934529" y="474408"/>
                  </a:lnTo>
                  <a:lnTo>
                    <a:pt x="890955" y="454964"/>
                  </a:lnTo>
                  <a:lnTo>
                    <a:pt x="845591" y="442010"/>
                  </a:lnTo>
                  <a:lnTo>
                    <a:pt x="799147" y="435546"/>
                  </a:lnTo>
                  <a:lnTo>
                    <a:pt x="752373" y="435571"/>
                  </a:lnTo>
                  <a:lnTo>
                    <a:pt x="706005" y="442087"/>
                  </a:lnTo>
                  <a:lnTo>
                    <a:pt x="660768" y="455091"/>
                  </a:lnTo>
                  <a:lnTo>
                    <a:pt x="617410" y="474573"/>
                  </a:lnTo>
                  <a:lnTo>
                    <a:pt x="576656" y="500557"/>
                  </a:lnTo>
                  <a:lnTo>
                    <a:pt x="539242" y="533019"/>
                  </a:lnTo>
                  <a:lnTo>
                    <a:pt x="506958" y="570636"/>
                  </a:lnTo>
                  <a:lnTo>
                    <a:pt x="481190" y="611543"/>
                  </a:lnTo>
                  <a:lnTo>
                    <a:pt x="461937" y="655015"/>
                  </a:lnTo>
                  <a:lnTo>
                    <a:pt x="449186" y="700328"/>
                  </a:lnTo>
                  <a:lnTo>
                    <a:pt x="442925" y="746734"/>
                  </a:lnTo>
                  <a:lnTo>
                    <a:pt x="443166" y="793508"/>
                  </a:lnTo>
                  <a:lnTo>
                    <a:pt x="449910" y="839901"/>
                  </a:lnTo>
                  <a:lnTo>
                    <a:pt x="463118" y="885202"/>
                  </a:lnTo>
                  <a:lnTo>
                    <a:pt x="482828" y="928662"/>
                  </a:lnTo>
                  <a:lnTo>
                    <a:pt x="509003" y="969543"/>
                  </a:lnTo>
                  <a:lnTo>
                    <a:pt x="541655" y="1007110"/>
                  </a:lnTo>
                  <a:lnTo>
                    <a:pt x="571373" y="1031240"/>
                  </a:lnTo>
                  <a:lnTo>
                    <a:pt x="570484" y="1032129"/>
                  </a:lnTo>
                  <a:lnTo>
                    <a:pt x="578993" y="1037463"/>
                  </a:lnTo>
                  <a:lnTo>
                    <a:pt x="594487" y="1050036"/>
                  </a:lnTo>
                  <a:lnTo>
                    <a:pt x="623951" y="1065530"/>
                  </a:lnTo>
                  <a:lnTo>
                    <a:pt x="998093" y="1298829"/>
                  </a:lnTo>
                  <a:lnTo>
                    <a:pt x="1005713" y="1305179"/>
                  </a:lnTo>
                  <a:lnTo>
                    <a:pt x="1051318" y="1328064"/>
                  </a:lnTo>
                  <a:lnTo>
                    <a:pt x="1100086" y="1339824"/>
                  </a:lnTo>
                  <a:lnTo>
                    <a:pt x="1149959" y="1340459"/>
                  </a:lnTo>
                  <a:lnTo>
                    <a:pt x="1198943" y="1329982"/>
                  </a:lnTo>
                  <a:lnTo>
                    <a:pt x="1245006" y="1308404"/>
                  </a:lnTo>
                  <a:lnTo>
                    <a:pt x="1286129" y="1275715"/>
                  </a:lnTo>
                  <a:lnTo>
                    <a:pt x="1318539" y="1234440"/>
                  </a:lnTo>
                  <a:lnTo>
                    <a:pt x="1339837" y="1188288"/>
                  </a:lnTo>
                  <a:lnTo>
                    <a:pt x="1350035" y="1139278"/>
                  </a:lnTo>
                  <a:close/>
                </a:path>
                <a:path w="2169159" h="3659504">
                  <a:moveTo>
                    <a:pt x="2157984" y="3323209"/>
                  </a:moveTo>
                  <a:lnTo>
                    <a:pt x="2154174" y="3285109"/>
                  </a:lnTo>
                  <a:lnTo>
                    <a:pt x="2155444" y="3285109"/>
                  </a:lnTo>
                  <a:lnTo>
                    <a:pt x="2153158" y="3275457"/>
                  </a:lnTo>
                  <a:lnTo>
                    <a:pt x="2151126" y="3255518"/>
                  </a:lnTo>
                  <a:lnTo>
                    <a:pt x="2141347" y="3223641"/>
                  </a:lnTo>
                  <a:lnTo>
                    <a:pt x="2043049" y="2794000"/>
                  </a:lnTo>
                  <a:lnTo>
                    <a:pt x="2042033" y="2784094"/>
                  </a:lnTo>
                  <a:lnTo>
                    <a:pt x="2026094" y="2735630"/>
                  </a:lnTo>
                  <a:lnTo>
                    <a:pt x="2000059" y="2692781"/>
                  </a:lnTo>
                  <a:lnTo>
                    <a:pt x="1965363" y="2656967"/>
                  </a:lnTo>
                  <a:lnTo>
                    <a:pt x="1923389" y="2629598"/>
                  </a:lnTo>
                  <a:lnTo>
                    <a:pt x="1875637" y="2612174"/>
                  </a:lnTo>
                  <a:lnTo>
                    <a:pt x="1823466" y="2606040"/>
                  </a:lnTo>
                  <a:lnTo>
                    <a:pt x="1771281" y="2612174"/>
                  </a:lnTo>
                  <a:lnTo>
                    <a:pt x="1723529" y="2629598"/>
                  </a:lnTo>
                  <a:lnTo>
                    <a:pt x="1681619" y="2656903"/>
                  </a:lnTo>
                  <a:lnTo>
                    <a:pt x="1646948" y="2692692"/>
                  </a:lnTo>
                  <a:lnTo>
                    <a:pt x="1620824" y="2735630"/>
                  </a:lnTo>
                  <a:lnTo>
                    <a:pt x="1604899" y="2784094"/>
                  </a:lnTo>
                  <a:lnTo>
                    <a:pt x="1603883" y="2794000"/>
                  </a:lnTo>
                  <a:lnTo>
                    <a:pt x="1505585" y="3223641"/>
                  </a:lnTo>
                  <a:lnTo>
                    <a:pt x="1495806" y="3255518"/>
                  </a:lnTo>
                  <a:lnTo>
                    <a:pt x="1493774" y="3275330"/>
                  </a:lnTo>
                  <a:lnTo>
                    <a:pt x="1491488" y="3285109"/>
                  </a:lnTo>
                  <a:lnTo>
                    <a:pt x="1492758" y="3285109"/>
                  </a:lnTo>
                  <a:lnTo>
                    <a:pt x="1488948" y="3323209"/>
                  </a:lnTo>
                  <a:lnTo>
                    <a:pt x="1492567" y="3372866"/>
                  </a:lnTo>
                  <a:lnTo>
                    <a:pt x="1503095" y="3420237"/>
                  </a:lnTo>
                  <a:lnTo>
                    <a:pt x="1520024" y="3464839"/>
                  </a:lnTo>
                  <a:lnTo>
                    <a:pt x="1542821" y="3506139"/>
                  </a:lnTo>
                  <a:lnTo>
                    <a:pt x="1570977" y="3543604"/>
                  </a:lnTo>
                  <a:lnTo>
                    <a:pt x="1603971" y="3576739"/>
                  </a:lnTo>
                  <a:lnTo>
                    <a:pt x="1641297" y="3605022"/>
                  </a:lnTo>
                  <a:lnTo>
                    <a:pt x="1682419" y="3627920"/>
                  </a:lnTo>
                  <a:lnTo>
                    <a:pt x="1726831" y="3644912"/>
                  </a:lnTo>
                  <a:lnTo>
                    <a:pt x="1774024" y="3655491"/>
                  </a:lnTo>
                  <a:lnTo>
                    <a:pt x="1823466" y="3659124"/>
                  </a:lnTo>
                  <a:lnTo>
                    <a:pt x="1872894" y="3655491"/>
                  </a:lnTo>
                  <a:lnTo>
                    <a:pt x="1920087" y="3644912"/>
                  </a:lnTo>
                  <a:lnTo>
                    <a:pt x="1964499" y="3627920"/>
                  </a:lnTo>
                  <a:lnTo>
                    <a:pt x="2005622" y="3605022"/>
                  </a:lnTo>
                  <a:lnTo>
                    <a:pt x="2042947" y="3576739"/>
                  </a:lnTo>
                  <a:lnTo>
                    <a:pt x="2075942" y="3543604"/>
                  </a:lnTo>
                  <a:lnTo>
                    <a:pt x="2104097" y="3506139"/>
                  </a:lnTo>
                  <a:lnTo>
                    <a:pt x="2126894" y="3464839"/>
                  </a:lnTo>
                  <a:lnTo>
                    <a:pt x="2143823" y="3420237"/>
                  </a:lnTo>
                  <a:lnTo>
                    <a:pt x="2154351" y="3372866"/>
                  </a:lnTo>
                  <a:lnTo>
                    <a:pt x="2157984" y="3323209"/>
                  </a:lnTo>
                  <a:close/>
                </a:path>
                <a:path w="2169159" h="3659504">
                  <a:moveTo>
                    <a:pt x="2168652" y="335915"/>
                  </a:moveTo>
                  <a:lnTo>
                    <a:pt x="2165019" y="286270"/>
                  </a:lnTo>
                  <a:lnTo>
                    <a:pt x="2154491" y="238899"/>
                  </a:lnTo>
                  <a:lnTo>
                    <a:pt x="2137562" y="194297"/>
                  </a:lnTo>
                  <a:lnTo>
                    <a:pt x="2114766" y="152996"/>
                  </a:lnTo>
                  <a:lnTo>
                    <a:pt x="2086610" y="115531"/>
                  </a:lnTo>
                  <a:lnTo>
                    <a:pt x="2053615" y="82397"/>
                  </a:lnTo>
                  <a:lnTo>
                    <a:pt x="2016290" y="54114"/>
                  </a:lnTo>
                  <a:lnTo>
                    <a:pt x="1975167" y="31216"/>
                  </a:lnTo>
                  <a:lnTo>
                    <a:pt x="1930755" y="14224"/>
                  </a:lnTo>
                  <a:lnTo>
                    <a:pt x="1883562" y="3644"/>
                  </a:lnTo>
                  <a:lnTo>
                    <a:pt x="1834134" y="0"/>
                  </a:lnTo>
                  <a:lnTo>
                    <a:pt x="1784692" y="3644"/>
                  </a:lnTo>
                  <a:lnTo>
                    <a:pt x="1737499" y="14224"/>
                  </a:lnTo>
                  <a:lnTo>
                    <a:pt x="1693087" y="31216"/>
                  </a:lnTo>
                  <a:lnTo>
                    <a:pt x="1651965" y="54114"/>
                  </a:lnTo>
                  <a:lnTo>
                    <a:pt x="1614639" y="82397"/>
                  </a:lnTo>
                  <a:lnTo>
                    <a:pt x="1581645" y="115531"/>
                  </a:lnTo>
                  <a:lnTo>
                    <a:pt x="1553489" y="152996"/>
                  </a:lnTo>
                  <a:lnTo>
                    <a:pt x="1530692" y="194297"/>
                  </a:lnTo>
                  <a:lnTo>
                    <a:pt x="1513763" y="238899"/>
                  </a:lnTo>
                  <a:lnTo>
                    <a:pt x="1503235" y="286270"/>
                  </a:lnTo>
                  <a:lnTo>
                    <a:pt x="1499603" y="335915"/>
                  </a:lnTo>
                  <a:lnTo>
                    <a:pt x="1503426" y="374015"/>
                  </a:lnTo>
                  <a:lnTo>
                    <a:pt x="1502156" y="374015"/>
                  </a:lnTo>
                  <a:lnTo>
                    <a:pt x="1504442" y="383794"/>
                  </a:lnTo>
                  <a:lnTo>
                    <a:pt x="1506474" y="403606"/>
                  </a:lnTo>
                  <a:lnTo>
                    <a:pt x="1516253" y="435483"/>
                  </a:lnTo>
                  <a:lnTo>
                    <a:pt x="1614551" y="865124"/>
                  </a:lnTo>
                  <a:lnTo>
                    <a:pt x="1615567" y="875030"/>
                  </a:lnTo>
                  <a:lnTo>
                    <a:pt x="1631492" y="923505"/>
                  </a:lnTo>
                  <a:lnTo>
                    <a:pt x="1657527" y="966355"/>
                  </a:lnTo>
                  <a:lnTo>
                    <a:pt x="1692224" y="1002157"/>
                  </a:lnTo>
                  <a:lnTo>
                    <a:pt x="1734172" y="1029500"/>
                  </a:lnTo>
                  <a:lnTo>
                    <a:pt x="1781949" y="1046962"/>
                  </a:lnTo>
                  <a:lnTo>
                    <a:pt x="1834134" y="1053084"/>
                  </a:lnTo>
                  <a:lnTo>
                    <a:pt x="1886305" y="1046962"/>
                  </a:lnTo>
                  <a:lnTo>
                    <a:pt x="1934083" y="1029500"/>
                  </a:lnTo>
                  <a:lnTo>
                    <a:pt x="1976031" y="1002157"/>
                  </a:lnTo>
                  <a:lnTo>
                    <a:pt x="2010727" y="966355"/>
                  </a:lnTo>
                  <a:lnTo>
                    <a:pt x="2036762" y="923505"/>
                  </a:lnTo>
                  <a:lnTo>
                    <a:pt x="2052701" y="875030"/>
                  </a:lnTo>
                  <a:lnTo>
                    <a:pt x="2053717" y="865124"/>
                  </a:lnTo>
                  <a:lnTo>
                    <a:pt x="2152015" y="435483"/>
                  </a:lnTo>
                  <a:lnTo>
                    <a:pt x="2161794" y="403606"/>
                  </a:lnTo>
                  <a:lnTo>
                    <a:pt x="2163826" y="383667"/>
                  </a:lnTo>
                  <a:lnTo>
                    <a:pt x="2166112" y="374015"/>
                  </a:lnTo>
                  <a:lnTo>
                    <a:pt x="2164842" y="374015"/>
                  </a:lnTo>
                  <a:lnTo>
                    <a:pt x="2168652" y="335915"/>
                  </a:lnTo>
                  <a:close/>
                </a:path>
              </a:pathLst>
            </a:custGeom>
            <a:solidFill>
              <a:srgbClr val="1F49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6811136" y="1422653"/>
            <a:ext cx="3670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90" dirty="0">
                <a:solidFill>
                  <a:srgbClr val="FFFFFF"/>
                </a:solidFill>
                <a:latin typeface="Tahoma"/>
                <a:cs typeface="Tahoma"/>
              </a:rPr>
              <a:t>01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18428" y="1904491"/>
            <a:ext cx="3670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90" dirty="0">
                <a:solidFill>
                  <a:srgbClr val="FFFFFF"/>
                </a:solidFill>
                <a:latin typeface="Tahoma"/>
                <a:cs typeface="Tahoma"/>
              </a:rPr>
              <a:t>02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304282" y="2921889"/>
            <a:ext cx="3670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90" dirty="0">
                <a:solidFill>
                  <a:srgbClr val="FFFFFF"/>
                </a:solidFill>
                <a:latin typeface="Tahoma"/>
                <a:cs typeface="Tahoma"/>
              </a:rPr>
              <a:t>03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29478" y="4013961"/>
            <a:ext cx="3670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90" dirty="0">
                <a:solidFill>
                  <a:srgbClr val="FFFFFF"/>
                </a:solidFill>
                <a:latin typeface="Tahoma"/>
                <a:cs typeface="Tahoma"/>
              </a:rPr>
              <a:t>04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15708" y="4458080"/>
            <a:ext cx="3670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90" dirty="0">
                <a:solidFill>
                  <a:srgbClr val="FFFFFF"/>
                </a:solidFill>
                <a:latin typeface="Tahoma"/>
                <a:cs typeface="Tahoma"/>
              </a:rPr>
              <a:t>05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997190" y="1903603"/>
            <a:ext cx="7664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30" dirty="0">
                <a:solidFill>
                  <a:srgbClr val="1F4980"/>
                </a:solidFill>
                <a:latin typeface="Tahoma"/>
                <a:cs typeface="Tahoma"/>
              </a:rPr>
              <a:t>Company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6537959" y="2526792"/>
            <a:ext cx="1313815" cy="1286510"/>
            <a:chOff x="6537959" y="2526792"/>
            <a:chExt cx="1313815" cy="1286510"/>
          </a:xfrm>
        </p:grpSpPr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37959" y="2526792"/>
              <a:ext cx="1313688" cy="128625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6615683" y="2602992"/>
              <a:ext cx="1163320" cy="1138555"/>
            </a:xfrm>
            <a:custGeom>
              <a:avLst/>
              <a:gdLst/>
              <a:ahLst/>
              <a:cxnLst/>
              <a:rect l="l" t="t" r="r" b="b"/>
              <a:pathLst>
                <a:path w="1163320" h="1138554">
                  <a:moveTo>
                    <a:pt x="581406" y="0"/>
                  </a:moveTo>
                  <a:lnTo>
                    <a:pt x="533727" y="1887"/>
                  </a:lnTo>
                  <a:lnTo>
                    <a:pt x="487110" y="7451"/>
                  </a:lnTo>
                  <a:lnTo>
                    <a:pt x="441702" y="16545"/>
                  </a:lnTo>
                  <a:lnTo>
                    <a:pt x="397654" y="29023"/>
                  </a:lnTo>
                  <a:lnTo>
                    <a:pt x="355115" y="44737"/>
                  </a:lnTo>
                  <a:lnTo>
                    <a:pt x="314236" y="63542"/>
                  </a:lnTo>
                  <a:lnTo>
                    <a:pt x="275166" y="85291"/>
                  </a:lnTo>
                  <a:lnTo>
                    <a:pt x="238054" y="109837"/>
                  </a:lnTo>
                  <a:lnTo>
                    <a:pt x="203051" y="137034"/>
                  </a:lnTo>
                  <a:lnTo>
                    <a:pt x="170306" y="166735"/>
                  </a:lnTo>
                  <a:lnTo>
                    <a:pt x="139970" y="198793"/>
                  </a:lnTo>
                  <a:lnTo>
                    <a:pt x="112190" y="233062"/>
                  </a:lnTo>
                  <a:lnTo>
                    <a:pt x="87118" y="269395"/>
                  </a:lnTo>
                  <a:lnTo>
                    <a:pt x="64904" y="307646"/>
                  </a:lnTo>
                  <a:lnTo>
                    <a:pt x="45696" y="347668"/>
                  </a:lnTo>
                  <a:lnTo>
                    <a:pt x="29644" y="389314"/>
                  </a:lnTo>
                  <a:lnTo>
                    <a:pt x="16899" y="432439"/>
                  </a:lnTo>
                  <a:lnTo>
                    <a:pt x="7610" y="476895"/>
                  </a:lnTo>
                  <a:lnTo>
                    <a:pt x="1927" y="522535"/>
                  </a:lnTo>
                  <a:lnTo>
                    <a:pt x="0" y="569213"/>
                  </a:lnTo>
                  <a:lnTo>
                    <a:pt x="1927" y="615892"/>
                  </a:lnTo>
                  <a:lnTo>
                    <a:pt x="7610" y="661532"/>
                  </a:lnTo>
                  <a:lnTo>
                    <a:pt x="16899" y="705988"/>
                  </a:lnTo>
                  <a:lnTo>
                    <a:pt x="29644" y="749113"/>
                  </a:lnTo>
                  <a:lnTo>
                    <a:pt x="45696" y="790759"/>
                  </a:lnTo>
                  <a:lnTo>
                    <a:pt x="64904" y="830781"/>
                  </a:lnTo>
                  <a:lnTo>
                    <a:pt x="87118" y="869032"/>
                  </a:lnTo>
                  <a:lnTo>
                    <a:pt x="112190" y="905365"/>
                  </a:lnTo>
                  <a:lnTo>
                    <a:pt x="139970" y="939634"/>
                  </a:lnTo>
                  <a:lnTo>
                    <a:pt x="170306" y="971692"/>
                  </a:lnTo>
                  <a:lnTo>
                    <a:pt x="203051" y="1001393"/>
                  </a:lnTo>
                  <a:lnTo>
                    <a:pt x="238054" y="1028590"/>
                  </a:lnTo>
                  <a:lnTo>
                    <a:pt x="275166" y="1053136"/>
                  </a:lnTo>
                  <a:lnTo>
                    <a:pt x="314236" y="1074885"/>
                  </a:lnTo>
                  <a:lnTo>
                    <a:pt x="355115" y="1093690"/>
                  </a:lnTo>
                  <a:lnTo>
                    <a:pt x="397654" y="1109404"/>
                  </a:lnTo>
                  <a:lnTo>
                    <a:pt x="441702" y="1121882"/>
                  </a:lnTo>
                  <a:lnTo>
                    <a:pt x="487110" y="1130976"/>
                  </a:lnTo>
                  <a:lnTo>
                    <a:pt x="533727" y="1136540"/>
                  </a:lnTo>
                  <a:lnTo>
                    <a:pt x="581406" y="1138428"/>
                  </a:lnTo>
                  <a:lnTo>
                    <a:pt x="629084" y="1136540"/>
                  </a:lnTo>
                  <a:lnTo>
                    <a:pt x="675701" y="1130976"/>
                  </a:lnTo>
                  <a:lnTo>
                    <a:pt x="721109" y="1121882"/>
                  </a:lnTo>
                  <a:lnTo>
                    <a:pt x="765157" y="1109404"/>
                  </a:lnTo>
                  <a:lnTo>
                    <a:pt x="807696" y="1093690"/>
                  </a:lnTo>
                  <a:lnTo>
                    <a:pt x="848575" y="1074885"/>
                  </a:lnTo>
                  <a:lnTo>
                    <a:pt x="887645" y="1053136"/>
                  </a:lnTo>
                  <a:lnTo>
                    <a:pt x="924757" y="1028590"/>
                  </a:lnTo>
                  <a:lnTo>
                    <a:pt x="959760" y="1001393"/>
                  </a:lnTo>
                  <a:lnTo>
                    <a:pt x="992505" y="971692"/>
                  </a:lnTo>
                  <a:lnTo>
                    <a:pt x="1022841" y="939634"/>
                  </a:lnTo>
                  <a:lnTo>
                    <a:pt x="1050621" y="905365"/>
                  </a:lnTo>
                  <a:lnTo>
                    <a:pt x="1075693" y="869032"/>
                  </a:lnTo>
                  <a:lnTo>
                    <a:pt x="1097907" y="830781"/>
                  </a:lnTo>
                  <a:lnTo>
                    <a:pt x="1117115" y="790759"/>
                  </a:lnTo>
                  <a:lnTo>
                    <a:pt x="1133167" y="749113"/>
                  </a:lnTo>
                  <a:lnTo>
                    <a:pt x="1145912" y="705988"/>
                  </a:lnTo>
                  <a:lnTo>
                    <a:pt x="1155201" y="661532"/>
                  </a:lnTo>
                  <a:lnTo>
                    <a:pt x="1160884" y="615892"/>
                  </a:lnTo>
                  <a:lnTo>
                    <a:pt x="1162812" y="569213"/>
                  </a:lnTo>
                  <a:lnTo>
                    <a:pt x="1160884" y="522535"/>
                  </a:lnTo>
                  <a:lnTo>
                    <a:pt x="1155201" y="476895"/>
                  </a:lnTo>
                  <a:lnTo>
                    <a:pt x="1145912" y="432439"/>
                  </a:lnTo>
                  <a:lnTo>
                    <a:pt x="1133167" y="389314"/>
                  </a:lnTo>
                  <a:lnTo>
                    <a:pt x="1117115" y="347668"/>
                  </a:lnTo>
                  <a:lnTo>
                    <a:pt x="1097907" y="307646"/>
                  </a:lnTo>
                  <a:lnTo>
                    <a:pt x="1075693" y="269395"/>
                  </a:lnTo>
                  <a:lnTo>
                    <a:pt x="1050621" y="233062"/>
                  </a:lnTo>
                  <a:lnTo>
                    <a:pt x="1022841" y="198793"/>
                  </a:lnTo>
                  <a:lnTo>
                    <a:pt x="992505" y="166735"/>
                  </a:lnTo>
                  <a:lnTo>
                    <a:pt x="959760" y="137034"/>
                  </a:lnTo>
                  <a:lnTo>
                    <a:pt x="924757" y="109837"/>
                  </a:lnTo>
                  <a:lnTo>
                    <a:pt x="887645" y="85291"/>
                  </a:lnTo>
                  <a:lnTo>
                    <a:pt x="848575" y="63542"/>
                  </a:lnTo>
                  <a:lnTo>
                    <a:pt x="807696" y="44737"/>
                  </a:lnTo>
                  <a:lnTo>
                    <a:pt x="765157" y="29023"/>
                  </a:lnTo>
                  <a:lnTo>
                    <a:pt x="721109" y="16545"/>
                  </a:lnTo>
                  <a:lnTo>
                    <a:pt x="675701" y="7451"/>
                  </a:lnTo>
                  <a:lnTo>
                    <a:pt x="629084" y="1887"/>
                  </a:lnTo>
                  <a:lnTo>
                    <a:pt x="5814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6740779" y="2917951"/>
            <a:ext cx="89154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2069" marR="5080" indent="-40005">
              <a:lnSpc>
                <a:spcPct val="100000"/>
              </a:lnSpc>
              <a:spcBef>
                <a:spcPts val="105"/>
              </a:spcBef>
            </a:pPr>
            <a:r>
              <a:rPr sz="1400" b="1" spc="65" dirty="0">
                <a:solidFill>
                  <a:srgbClr val="1F4980"/>
                </a:solidFill>
                <a:latin typeface="Tahoma"/>
                <a:cs typeface="Tahoma"/>
              </a:rPr>
              <a:t>Comp</a:t>
            </a:r>
            <a:r>
              <a:rPr sz="1400" b="1" spc="40" dirty="0">
                <a:solidFill>
                  <a:srgbClr val="1F4980"/>
                </a:solidFill>
                <a:latin typeface="Tahoma"/>
                <a:cs typeface="Tahoma"/>
              </a:rPr>
              <a:t>a</a:t>
            </a:r>
            <a:r>
              <a:rPr sz="1400" b="1" spc="-25" dirty="0">
                <a:solidFill>
                  <a:srgbClr val="1F4980"/>
                </a:solidFill>
                <a:latin typeface="Tahoma"/>
                <a:cs typeface="Tahoma"/>
              </a:rPr>
              <a:t>ny  </a:t>
            </a:r>
            <a:r>
              <a:rPr sz="1400" b="1" spc="-50" dirty="0">
                <a:solidFill>
                  <a:srgbClr val="1F4980"/>
                </a:solidFill>
                <a:latin typeface="Tahoma"/>
                <a:cs typeface="Tahoma"/>
              </a:rPr>
              <a:t>Snapshot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997190" y="3828999"/>
            <a:ext cx="2607945" cy="833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marR="5080" indent="-1727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5420" algn="l"/>
              </a:tabLst>
            </a:pPr>
            <a:r>
              <a:rPr sz="1200" spc="80" dirty="0">
                <a:solidFill>
                  <a:srgbClr val="3A3838"/>
                </a:solidFill>
                <a:latin typeface="Verdana"/>
                <a:cs typeface="Verdana"/>
              </a:rPr>
              <a:t>Op</a:t>
            </a:r>
            <a:r>
              <a:rPr sz="1200" spc="5" dirty="0">
                <a:solidFill>
                  <a:srgbClr val="3A3838"/>
                </a:solidFill>
                <a:latin typeface="Verdana"/>
                <a:cs typeface="Verdana"/>
              </a:rPr>
              <a:t>er</a:t>
            </a:r>
            <a:r>
              <a:rPr sz="1200" spc="-5" dirty="0">
                <a:solidFill>
                  <a:srgbClr val="3A3838"/>
                </a:solidFill>
                <a:latin typeface="Verdana"/>
                <a:cs typeface="Verdana"/>
              </a:rPr>
              <a:t>a</a:t>
            </a:r>
            <a:r>
              <a:rPr sz="1200" spc="-95" dirty="0">
                <a:solidFill>
                  <a:srgbClr val="3A3838"/>
                </a:solidFill>
                <a:latin typeface="Verdana"/>
                <a:cs typeface="Verdana"/>
              </a:rPr>
              <a:t>t</a:t>
            </a:r>
            <a:r>
              <a:rPr sz="1200" spc="-25" dirty="0">
                <a:solidFill>
                  <a:srgbClr val="3A3838"/>
                </a:solidFill>
                <a:latin typeface="Verdana"/>
                <a:cs typeface="Verdana"/>
              </a:rPr>
              <a:t>ing</a:t>
            </a:r>
            <a:r>
              <a:rPr sz="1200" spc="-60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spc="-40" dirty="0">
                <a:solidFill>
                  <a:srgbClr val="3A3838"/>
                </a:solidFill>
                <a:latin typeface="Verdana"/>
                <a:cs typeface="Verdana"/>
              </a:rPr>
              <a:t>i</a:t>
            </a:r>
            <a:r>
              <a:rPr sz="1200" spc="-80" dirty="0">
                <a:solidFill>
                  <a:srgbClr val="3A3838"/>
                </a:solidFill>
                <a:latin typeface="Verdana"/>
                <a:cs typeface="Verdana"/>
              </a:rPr>
              <a:t>n </a:t>
            </a:r>
            <a:r>
              <a:rPr sz="1200" spc="-95" dirty="0">
                <a:solidFill>
                  <a:srgbClr val="3A3838"/>
                </a:solidFill>
                <a:latin typeface="Verdana"/>
                <a:cs typeface="Verdana"/>
              </a:rPr>
              <a:t>t</a:t>
            </a:r>
            <a:r>
              <a:rPr sz="1200" spc="-40" dirty="0">
                <a:solidFill>
                  <a:srgbClr val="3A3838"/>
                </a:solidFill>
                <a:latin typeface="Verdana"/>
                <a:cs typeface="Verdana"/>
              </a:rPr>
              <a:t>hr</a:t>
            </a:r>
            <a:r>
              <a:rPr sz="1200" spc="-45" dirty="0">
                <a:solidFill>
                  <a:srgbClr val="3A3838"/>
                </a:solidFill>
                <a:latin typeface="Verdana"/>
                <a:cs typeface="Verdana"/>
              </a:rPr>
              <a:t>e</a:t>
            </a:r>
            <a:r>
              <a:rPr sz="1200" spc="65" dirty="0">
                <a:solidFill>
                  <a:srgbClr val="3A3838"/>
                </a:solidFill>
                <a:latin typeface="Verdana"/>
                <a:cs typeface="Verdana"/>
              </a:rPr>
              <a:t>e</a:t>
            </a:r>
            <a:r>
              <a:rPr sz="1200" spc="-65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spc="-190" dirty="0">
                <a:solidFill>
                  <a:srgbClr val="3A3838"/>
                </a:solidFill>
                <a:latin typeface="Verdana"/>
                <a:cs typeface="Verdana"/>
              </a:rPr>
              <a:t>S</a:t>
            </a:r>
            <a:r>
              <a:rPr sz="1200" spc="-130" dirty="0">
                <a:solidFill>
                  <a:srgbClr val="3A3838"/>
                </a:solidFill>
                <a:latin typeface="Verdana"/>
                <a:cs typeface="Verdana"/>
              </a:rPr>
              <a:t>t</a:t>
            </a:r>
            <a:r>
              <a:rPr sz="1200" spc="95" dirty="0">
                <a:solidFill>
                  <a:srgbClr val="3A3838"/>
                </a:solidFill>
                <a:latin typeface="Verdana"/>
                <a:cs typeface="Verdana"/>
              </a:rPr>
              <a:t>a</a:t>
            </a:r>
            <a:r>
              <a:rPr sz="1200" spc="-95" dirty="0">
                <a:solidFill>
                  <a:srgbClr val="3A3838"/>
                </a:solidFill>
                <a:latin typeface="Verdana"/>
                <a:cs typeface="Verdana"/>
              </a:rPr>
              <a:t>t</a:t>
            </a:r>
            <a:r>
              <a:rPr sz="1200" spc="-40" dirty="0">
                <a:solidFill>
                  <a:srgbClr val="3A3838"/>
                </a:solidFill>
                <a:latin typeface="Verdana"/>
                <a:cs typeface="Verdana"/>
              </a:rPr>
              <a:t>es  </a:t>
            </a:r>
            <a:r>
              <a:rPr sz="1200" spc="35" dirty="0">
                <a:solidFill>
                  <a:srgbClr val="3A3838"/>
                </a:solidFill>
                <a:latin typeface="Verdana"/>
                <a:cs typeface="Verdana"/>
              </a:rPr>
              <a:t>n</a:t>
            </a:r>
            <a:r>
              <a:rPr sz="1200" spc="25" dirty="0">
                <a:solidFill>
                  <a:srgbClr val="3A3838"/>
                </a:solidFill>
                <a:latin typeface="Verdana"/>
                <a:cs typeface="Verdana"/>
              </a:rPr>
              <a:t>a</a:t>
            </a:r>
            <a:r>
              <a:rPr sz="1200" spc="-35" dirty="0">
                <a:solidFill>
                  <a:srgbClr val="3A3838"/>
                </a:solidFill>
                <a:latin typeface="Verdana"/>
                <a:cs typeface="Verdana"/>
              </a:rPr>
              <a:t>m</a:t>
            </a:r>
            <a:r>
              <a:rPr sz="1200" spc="-20" dirty="0">
                <a:solidFill>
                  <a:srgbClr val="3A3838"/>
                </a:solidFill>
                <a:latin typeface="Verdana"/>
                <a:cs typeface="Verdana"/>
              </a:rPr>
              <a:t>e</a:t>
            </a:r>
            <a:r>
              <a:rPr sz="1200" spc="10" dirty="0">
                <a:solidFill>
                  <a:srgbClr val="3A3838"/>
                </a:solidFill>
                <a:latin typeface="Verdana"/>
                <a:cs typeface="Verdana"/>
              </a:rPr>
              <a:t>l</a:t>
            </a:r>
            <a:r>
              <a:rPr sz="1200" spc="-70" dirty="0">
                <a:solidFill>
                  <a:srgbClr val="3A3838"/>
                </a:solidFill>
                <a:latin typeface="Verdana"/>
                <a:cs typeface="Verdana"/>
              </a:rPr>
              <a:t>y</a:t>
            </a:r>
            <a:r>
              <a:rPr sz="1200" spc="-120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spc="-110" dirty="0">
                <a:solidFill>
                  <a:srgbClr val="3A3838"/>
                </a:solidFill>
                <a:latin typeface="Verdana"/>
                <a:cs typeface="Verdana"/>
              </a:rPr>
              <a:t>R</a:t>
            </a:r>
            <a:r>
              <a:rPr sz="1200" spc="90" dirty="0">
                <a:solidFill>
                  <a:srgbClr val="3A3838"/>
                </a:solidFill>
                <a:latin typeface="Verdana"/>
                <a:cs typeface="Verdana"/>
              </a:rPr>
              <a:t>a</a:t>
            </a:r>
            <a:r>
              <a:rPr sz="1200" spc="-35" dirty="0">
                <a:solidFill>
                  <a:srgbClr val="3A3838"/>
                </a:solidFill>
                <a:latin typeface="Verdana"/>
                <a:cs typeface="Verdana"/>
              </a:rPr>
              <a:t>j</a:t>
            </a:r>
            <a:r>
              <a:rPr sz="1200" spc="-55" dirty="0">
                <a:solidFill>
                  <a:srgbClr val="3A3838"/>
                </a:solidFill>
                <a:latin typeface="Verdana"/>
                <a:cs typeface="Verdana"/>
              </a:rPr>
              <a:t>a</a:t>
            </a:r>
            <a:r>
              <a:rPr sz="1200" spc="-135" dirty="0">
                <a:solidFill>
                  <a:srgbClr val="3A3838"/>
                </a:solidFill>
                <a:latin typeface="Verdana"/>
                <a:cs typeface="Verdana"/>
              </a:rPr>
              <a:t>s</a:t>
            </a:r>
            <a:r>
              <a:rPr sz="1200" spc="-125" dirty="0">
                <a:solidFill>
                  <a:srgbClr val="3A3838"/>
                </a:solidFill>
                <a:latin typeface="Verdana"/>
                <a:cs typeface="Verdana"/>
              </a:rPr>
              <a:t>t</a:t>
            </a:r>
            <a:r>
              <a:rPr sz="1200" spc="35" dirty="0">
                <a:solidFill>
                  <a:srgbClr val="3A3838"/>
                </a:solidFill>
                <a:latin typeface="Verdana"/>
                <a:cs typeface="Verdana"/>
              </a:rPr>
              <a:t>h</a:t>
            </a:r>
            <a:r>
              <a:rPr sz="1200" spc="25" dirty="0">
                <a:solidFill>
                  <a:srgbClr val="3A3838"/>
                </a:solidFill>
                <a:latin typeface="Verdana"/>
                <a:cs typeface="Verdana"/>
              </a:rPr>
              <a:t>a</a:t>
            </a:r>
            <a:r>
              <a:rPr sz="1200" spc="-20" dirty="0">
                <a:solidFill>
                  <a:srgbClr val="3A3838"/>
                </a:solidFill>
                <a:latin typeface="Verdana"/>
                <a:cs typeface="Verdana"/>
              </a:rPr>
              <a:t>n</a:t>
            </a:r>
            <a:r>
              <a:rPr sz="1200" spc="-105" dirty="0">
                <a:solidFill>
                  <a:srgbClr val="3A3838"/>
                </a:solidFill>
                <a:latin typeface="Verdana"/>
                <a:cs typeface="Verdana"/>
              </a:rPr>
              <a:t>,</a:t>
            </a:r>
            <a:r>
              <a:rPr sz="1200" spc="-40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spc="-105" dirty="0">
                <a:solidFill>
                  <a:srgbClr val="3A3838"/>
                </a:solidFill>
                <a:latin typeface="Verdana"/>
                <a:cs typeface="Verdana"/>
              </a:rPr>
              <a:t>U</a:t>
            </a:r>
            <a:r>
              <a:rPr sz="1200" spc="-85" dirty="0">
                <a:solidFill>
                  <a:srgbClr val="3A3838"/>
                </a:solidFill>
                <a:latin typeface="Verdana"/>
                <a:cs typeface="Verdana"/>
              </a:rPr>
              <a:t>t</a:t>
            </a:r>
            <a:r>
              <a:rPr sz="1200" spc="-95" dirty="0">
                <a:solidFill>
                  <a:srgbClr val="3A3838"/>
                </a:solidFill>
                <a:latin typeface="Verdana"/>
                <a:cs typeface="Verdana"/>
              </a:rPr>
              <a:t>t</a:t>
            </a:r>
            <a:r>
              <a:rPr sz="1200" spc="100" dirty="0">
                <a:solidFill>
                  <a:srgbClr val="3A3838"/>
                </a:solidFill>
                <a:latin typeface="Verdana"/>
                <a:cs typeface="Verdana"/>
              </a:rPr>
              <a:t>a</a:t>
            </a:r>
            <a:r>
              <a:rPr sz="1200" spc="-155" dirty="0">
                <a:solidFill>
                  <a:srgbClr val="3A3838"/>
                </a:solidFill>
                <a:latin typeface="Verdana"/>
                <a:cs typeface="Verdana"/>
              </a:rPr>
              <a:t>r</a:t>
            </a:r>
            <a:r>
              <a:rPr sz="1200" spc="-30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spc="-25" dirty="0">
                <a:solidFill>
                  <a:srgbClr val="3A3838"/>
                </a:solidFill>
                <a:latin typeface="Verdana"/>
                <a:cs typeface="Verdana"/>
              </a:rPr>
              <a:t>Pr</a:t>
            </a:r>
            <a:r>
              <a:rPr sz="1200" spc="-35" dirty="0">
                <a:solidFill>
                  <a:srgbClr val="3A3838"/>
                </a:solidFill>
                <a:latin typeface="Verdana"/>
                <a:cs typeface="Verdana"/>
              </a:rPr>
              <a:t>a</a:t>
            </a:r>
            <a:r>
              <a:rPr sz="1200" spc="70" dirty="0">
                <a:solidFill>
                  <a:srgbClr val="3A3838"/>
                </a:solidFill>
                <a:latin typeface="Verdana"/>
                <a:cs typeface="Verdana"/>
              </a:rPr>
              <a:t>d</a:t>
            </a:r>
            <a:r>
              <a:rPr sz="1200" spc="-35" dirty="0">
                <a:solidFill>
                  <a:srgbClr val="3A3838"/>
                </a:solidFill>
                <a:latin typeface="Verdana"/>
                <a:cs typeface="Verdana"/>
              </a:rPr>
              <a:t>esh  </a:t>
            </a:r>
            <a:r>
              <a:rPr sz="1200" spc="90" dirty="0">
                <a:solidFill>
                  <a:srgbClr val="3A3838"/>
                </a:solidFill>
                <a:latin typeface="Verdana"/>
                <a:cs typeface="Verdana"/>
              </a:rPr>
              <a:t>a</a:t>
            </a:r>
            <a:r>
              <a:rPr sz="1200" spc="20" dirty="0">
                <a:solidFill>
                  <a:srgbClr val="3A3838"/>
                </a:solidFill>
                <a:latin typeface="Verdana"/>
                <a:cs typeface="Verdana"/>
              </a:rPr>
              <a:t>nd</a:t>
            </a:r>
            <a:r>
              <a:rPr sz="1200" spc="-75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spc="-90" dirty="0">
                <a:solidFill>
                  <a:srgbClr val="3A3838"/>
                </a:solidFill>
                <a:latin typeface="Verdana"/>
                <a:cs typeface="Verdana"/>
              </a:rPr>
              <a:t>H</a:t>
            </a:r>
            <a:r>
              <a:rPr sz="1200" spc="90" dirty="0">
                <a:solidFill>
                  <a:srgbClr val="3A3838"/>
                </a:solidFill>
                <a:latin typeface="Verdana"/>
                <a:cs typeface="Verdana"/>
              </a:rPr>
              <a:t>a</a:t>
            </a:r>
            <a:r>
              <a:rPr sz="1200" spc="-95" dirty="0">
                <a:solidFill>
                  <a:srgbClr val="3A3838"/>
                </a:solidFill>
                <a:latin typeface="Verdana"/>
                <a:cs typeface="Verdana"/>
              </a:rPr>
              <a:t>r</a:t>
            </a:r>
            <a:r>
              <a:rPr sz="1200" spc="-140" dirty="0">
                <a:solidFill>
                  <a:srgbClr val="3A3838"/>
                </a:solidFill>
                <a:latin typeface="Verdana"/>
                <a:cs typeface="Verdana"/>
              </a:rPr>
              <a:t>y</a:t>
            </a:r>
            <a:r>
              <a:rPr sz="1200" spc="90" dirty="0">
                <a:solidFill>
                  <a:srgbClr val="3A3838"/>
                </a:solidFill>
                <a:latin typeface="Verdana"/>
                <a:cs typeface="Verdana"/>
              </a:rPr>
              <a:t>a</a:t>
            </a:r>
            <a:r>
              <a:rPr sz="1200" spc="35" dirty="0">
                <a:solidFill>
                  <a:srgbClr val="3A3838"/>
                </a:solidFill>
                <a:latin typeface="Verdana"/>
                <a:cs typeface="Verdana"/>
              </a:rPr>
              <a:t>na</a:t>
            </a:r>
            <a:r>
              <a:rPr sz="1200" spc="-45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spc="-20" dirty="0">
                <a:solidFill>
                  <a:srgbClr val="3A3838"/>
                </a:solidFill>
                <a:latin typeface="Verdana"/>
                <a:cs typeface="Verdana"/>
              </a:rPr>
              <a:t>Augus</a:t>
            </a:r>
            <a:r>
              <a:rPr sz="1200" spc="-70" dirty="0">
                <a:solidFill>
                  <a:srgbClr val="3A3838"/>
                </a:solidFill>
                <a:latin typeface="Verdana"/>
                <a:cs typeface="Verdana"/>
              </a:rPr>
              <a:t>t</a:t>
            </a:r>
            <a:r>
              <a:rPr sz="1200" spc="-90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spc="-105" dirty="0">
                <a:solidFill>
                  <a:srgbClr val="3A3838"/>
                </a:solidFill>
                <a:latin typeface="Verdana"/>
                <a:cs typeface="Verdana"/>
              </a:rPr>
              <a:t>201</a:t>
            </a:r>
            <a:r>
              <a:rPr sz="1200" spc="-100" dirty="0">
                <a:solidFill>
                  <a:srgbClr val="3A3838"/>
                </a:solidFill>
                <a:latin typeface="Verdana"/>
                <a:cs typeface="Verdana"/>
              </a:rPr>
              <a:t>7</a:t>
            </a:r>
            <a:endParaRPr sz="1200">
              <a:latin typeface="Verdana"/>
              <a:cs typeface="Verdana"/>
            </a:endParaRPr>
          </a:p>
          <a:p>
            <a:pPr marL="184785" indent="-172720">
              <a:lnSpc>
                <a:spcPct val="100000"/>
              </a:lnSpc>
              <a:spcBef>
                <a:spcPts val="605"/>
              </a:spcBef>
              <a:buFont typeface="Arial MT"/>
              <a:buChar char="•"/>
              <a:tabLst>
                <a:tab pos="185420" algn="l"/>
              </a:tabLst>
            </a:pPr>
            <a:r>
              <a:rPr sz="1200" spc="-120" dirty="0">
                <a:solidFill>
                  <a:srgbClr val="3A3838"/>
                </a:solidFill>
                <a:latin typeface="Verdana"/>
                <a:cs typeface="Verdana"/>
              </a:rPr>
              <a:t>E</a:t>
            </a:r>
            <a:r>
              <a:rPr sz="1200" spc="5" dirty="0">
                <a:solidFill>
                  <a:srgbClr val="3A3838"/>
                </a:solidFill>
                <a:latin typeface="Verdana"/>
                <a:cs typeface="Verdana"/>
              </a:rPr>
              <a:t>xc</a:t>
            </a:r>
            <a:r>
              <a:rPr sz="1200" spc="-80" dirty="0">
                <a:solidFill>
                  <a:srgbClr val="3A3838"/>
                </a:solidFill>
                <a:latin typeface="Verdana"/>
                <a:cs typeface="Verdana"/>
              </a:rPr>
              <a:t>l</a:t>
            </a:r>
            <a:r>
              <a:rPr sz="1200" spc="-105" dirty="0">
                <a:solidFill>
                  <a:srgbClr val="3A3838"/>
                </a:solidFill>
                <a:latin typeface="Verdana"/>
                <a:cs typeface="Verdana"/>
              </a:rPr>
              <a:t>u</a:t>
            </a:r>
            <a:r>
              <a:rPr sz="1200" spc="-100" dirty="0">
                <a:solidFill>
                  <a:srgbClr val="3A3838"/>
                </a:solidFill>
                <a:latin typeface="Verdana"/>
                <a:cs typeface="Verdana"/>
              </a:rPr>
              <a:t>s</a:t>
            </a:r>
            <a:r>
              <a:rPr sz="1200" spc="-75" dirty="0">
                <a:solidFill>
                  <a:srgbClr val="3A3838"/>
                </a:solidFill>
                <a:latin typeface="Verdana"/>
                <a:cs typeface="Verdana"/>
              </a:rPr>
              <a:t>iv</a:t>
            </a:r>
            <a:r>
              <a:rPr sz="1200" spc="50" dirty="0">
                <a:solidFill>
                  <a:srgbClr val="3A3838"/>
                </a:solidFill>
                <a:latin typeface="Verdana"/>
                <a:cs typeface="Verdana"/>
              </a:rPr>
              <a:t>e</a:t>
            </a:r>
            <a:r>
              <a:rPr sz="1200" spc="-80" dirty="0">
                <a:solidFill>
                  <a:srgbClr val="3A3838"/>
                </a:solidFill>
                <a:latin typeface="Verdana"/>
                <a:cs typeface="Verdana"/>
              </a:rPr>
              <a:t>l</a:t>
            </a:r>
            <a:r>
              <a:rPr sz="1200" spc="-70" dirty="0">
                <a:solidFill>
                  <a:srgbClr val="3A3838"/>
                </a:solidFill>
                <a:latin typeface="Verdana"/>
                <a:cs typeface="Verdana"/>
              </a:rPr>
              <a:t>y</a:t>
            </a:r>
            <a:r>
              <a:rPr sz="1200" spc="-130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spc="-55" dirty="0">
                <a:solidFill>
                  <a:srgbClr val="3A3838"/>
                </a:solidFill>
                <a:latin typeface="Verdana"/>
                <a:cs typeface="Verdana"/>
              </a:rPr>
              <a:t>f</a:t>
            </a:r>
            <a:r>
              <a:rPr sz="1200" spc="45" dirty="0">
                <a:solidFill>
                  <a:srgbClr val="3A3838"/>
                </a:solidFill>
                <a:latin typeface="Verdana"/>
                <a:cs typeface="Verdana"/>
              </a:rPr>
              <a:t>o</a:t>
            </a:r>
            <a:r>
              <a:rPr sz="1200" spc="-155" dirty="0">
                <a:solidFill>
                  <a:srgbClr val="3A3838"/>
                </a:solidFill>
                <a:latin typeface="Verdana"/>
                <a:cs typeface="Verdana"/>
              </a:rPr>
              <a:t>r</a:t>
            </a:r>
            <a:r>
              <a:rPr sz="1200" spc="-80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spc="-60" dirty="0">
                <a:solidFill>
                  <a:srgbClr val="3A3838"/>
                </a:solidFill>
                <a:latin typeface="Verdana"/>
                <a:cs typeface="Verdana"/>
              </a:rPr>
              <a:t>W</a:t>
            </a:r>
            <a:r>
              <a:rPr sz="1200" spc="45" dirty="0">
                <a:solidFill>
                  <a:srgbClr val="3A3838"/>
                </a:solidFill>
                <a:latin typeface="Verdana"/>
                <a:cs typeface="Verdana"/>
              </a:rPr>
              <a:t>o</a:t>
            </a:r>
            <a:r>
              <a:rPr sz="1200" spc="-35" dirty="0">
                <a:solidFill>
                  <a:srgbClr val="3A3838"/>
                </a:solidFill>
                <a:latin typeface="Verdana"/>
                <a:cs typeface="Verdana"/>
              </a:rPr>
              <a:t>m</a:t>
            </a:r>
            <a:r>
              <a:rPr sz="1200" spc="15" dirty="0">
                <a:solidFill>
                  <a:srgbClr val="3A3838"/>
                </a:solidFill>
                <a:latin typeface="Verdana"/>
                <a:cs typeface="Verdana"/>
              </a:rPr>
              <a:t>en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351025" y="1303146"/>
            <a:ext cx="3715385" cy="1028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0" dirty="0">
                <a:solidFill>
                  <a:srgbClr val="1F4980"/>
                </a:solidFill>
                <a:latin typeface="Tahoma"/>
                <a:cs typeface="Tahoma"/>
              </a:rPr>
              <a:t>Products</a:t>
            </a:r>
            <a:r>
              <a:rPr sz="1200" b="1" spc="-15" dirty="0">
                <a:solidFill>
                  <a:srgbClr val="1F4980"/>
                </a:solidFill>
                <a:latin typeface="Tahoma"/>
                <a:cs typeface="Tahoma"/>
              </a:rPr>
              <a:t> </a:t>
            </a:r>
            <a:r>
              <a:rPr sz="1200" b="1" spc="-254" dirty="0">
                <a:solidFill>
                  <a:srgbClr val="1F4980"/>
                </a:solidFill>
                <a:latin typeface="Verdana"/>
                <a:cs typeface="Verdana"/>
              </a:rPr>
              <a:t>–</a:t>
            </a:r>
            <a:r>
              <a:rPr sz="1200" b="1" spc="-70" dirty="0">
                <a:solidFill>
                  <a:srgbClr val="1F4980"/>
                </a:solidFill>
                <a:latin typeface="Verdana"/>
                <a:cs typeface="Verdana"/>
              </a:rPr>
              <a:t> </a:t>
            </a:r>
            <a:r>
              <a:rPr sz="1200" b="1" spc="-40" dirty="0">
                <a:solidFill>
                  <a:srgbClr val="1F4980"/>
                </a:solidFill>
                <a:latin typeface="Tahoma"/>
                <a:cs typeface="Tahoma"/>
              </a:rPr>
              <a:t>Loans</a:t>
            </a:r>
            <a:r>
              <a:rPr sz="1200" b="1" spc="-30" dirty="0">
                <a:solidFill>
                  <a:srgbClr val="1F4980"/>
                </a:solidFill>
                <a:latin typeface="Tahoma"/>
                <a:cs typeface="Tahoma"/>
              </a:rPr>
              <a:t> </a:t>
            </a:r>
            <a:r>
              <a:rPr sz="1200" b="1" spc="-35" dirty="0">
                <a:solidFill>
                  <a:srgbClr val="1F4980"/>
                </a:solidFill>
                <a:latin typeface="Tahoma"/>
                <a:cs typeface="Tahoma"/>
              </a:rPr>
              <a:t>under</a:t>
            </a:r>
            <a:r>
              <a:rPr sz="1200" b="1" dirty="0">
                <a:solidFill>
                  <a:srgbClr val="1F4980"/>
                </a:solidFill>
                <a:latin typeface="Tahoma"/>
                <a:cs typeface="Tahoma"/>
              </a:rPr>
              <a:t> </a:t>
            </a:r>
            <a:r>
              <a:rPr sz="1200" b="1" spc="-55" dirty="0">
                <a:solidFill>
                  <a:srgbClr val="1F4980"/>
                </a:solidFill>
                <a:latin typeface="Tahoma"/>
                <a:cs typeface="Tahoma"/>
              </a:rPr>
              <a:t>Joint</a:t>
            </a:r>
            <a:r>
              <a:rPr sz="1200" b="1" spc="-20" dirty="0">
                <a:solidFill>
                  <a:srgbClr val="1F4980"/>
                </a:solidFill>
                <a:latin typeface="Tahoma"/>
                <a:cs typeface="Tahoma"/>
              </a:rPr>
              <a:t> </a:t>
            </a:r>
            <a:r>
              <a:rPr sz="1200" b="1" spc="-55" dirty="0">
                <a:solidFill>
                  <a:srgbClr val="1F4980"/>
                </a:solidFill>
                <a:latin typeface="Tahoma"/>
                <a:cs typeface="Tahoma"/>
              </a:rPr>
              <a:t>Liability</a:t>
            </a:r>
            <a:r>
              <a:rPr sz="1200" b="1" spc="-30" dirty="0">
                <a:solidFill>
                  <a:srgbClr val="1F4980"/>
                </a:solidFill>
                <a:latin typeface="Tahoma"/>
                <a:cs typeface="Tahoma"/>
              </a:rPr>
              <a:t> </a:t>
            </a:r>
            <a:r>
              <a:rPr sz="1200" b="1" spc="-5" dirty="0">
                <a:solidFill>
                  <a:srgbClr val="1F4980"/>
                </a:solidFill>
                <a:latin typeface="Tahoma"/>
                <a:cs typeface="Tahoma"/>
              </a:rPr>
              <a:t>Group</a:t>
            </a:r>
            <a:r>
              <a:rPr sz="1200" b="1" dirty="0">
                <a:solidFill>
                  <a:srgbClr val="1F4980"/>
                </a:solidFill>
                <a:latin typeface="Tahoma"/>
                <a:cs typeface="Tahoma"/>
              </a:rPr>
              <a:t> </a:t>
            </a:r>
            <a:r>
              <a:rPr sz="1200" b="1" spc="5" dirty="0">
                <a:solidFill>
                  <a:srgbClr val="1F4980"/>
                </a:solidFill>
                <a:latin typeface="Tahoma"/>
                <a:cs typeface="Tahoma"/>
              </a:rPr>
              <a:t>Model</a:t>
            </a:r>
            <a:endParaRPr sz="1200">
              <a:latin typeface="Tahoma"/>
              <a:cs typeface="Tahoma"/>
            </a:endParaRPr>
          </a:p>
          <a:p>
            <a:pPr marL="184785" indent="-172720">
              <a:lnSpc>
                <a:spcPct val="100000"/>
              </a:lnSpc>
              <a:spcBef>
                <a:spcPts val="935"/>
              </a:spcBef>
              <a:buFont typeface="Arial MT"/>
              <a:buChar char="•"/>
              <a:tabLst>
                <a:tab pos="185420" algn="l"/>
              </a:tabLst>
            </a:pPr>
            <a:r>
              <a:rPr sz="1200" spc="-210" dirty="0">
                <a:solidFill>
                  <a:srgbClr val="3A3838"/>
                </a:solidFill>
                <a:latin typeface="Verdana"/>
                <a:cs typeface="Verdana"/>
              </a:rPr>
              <a:t>I</a:t>
            </a:r>
            <a:r>
              <a:rPr sz="1200" spc="60" dirty="0">
                <a:solidFill>
                  <a:srgbClr val="3A3838"/>
                </a:solidFill>
                <a:latin typeface="Verdana"/>
                <a:cs typeface="Verdana"/>
              </a:rPr>
              <a:t>nc</a:t>
            </a:r>
            <a:r>
              <a:rPr sz="1200" spc="45" dirty="0">
                <a:solidFill>
                  <a:srgbClr val="3A3838"/>
                </a:solidFill>
                <a:latin typeface="Verdana"/>
                <a:cs typeface="Verdana"/>
              </a:rPr>
              <a:t>o</a:t>
            </a:r>
            <a:r>
              <a:rPr sz="1200" spc="-35" dirty="0">
                <a:solidFill>
                  <a:srgbClr val="3A3838"/>
                </a:solidFill>
                <a:latin typeface="Verdana"/>
                <a:cs typeface="Verdana"/>
              </a:rPr>
              <a:t>m</a:t>
            </a:r>
            <a:r>
              <a:rPr sz="1200" spc="65" dirty="0">
                <a:solidFill>
                  <a:srgbClr val="3A3838"/>
                </a:solidFill>
                <a:latin typeface="Verdana"/>
                <a:cs typeface="Verdana"/>
              </a:rPr>
              <a:t>e</a:t>
            </a:r>
            <a:r>
              <a:rPr sz="1200" spc="-125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3A3838"/>
                </a:solidFill>
                <a:latin typeface="Verdana"/>
                <a:cs typeface="Verdana"/>
              </a:rPr>
              <a:t>gene</a:t>
            </a:r>
            <a:r>
              <a:rPr sz="1200" spc="-5" dirty="0">
                <a:solidFill>
                  <a:srgbClr val="3A3838"/>
                </a:solidFill>
                <a:latin typeface="Verdana"/>
                <a:cs typeface="Verdana"/>
              </a:rPr>
              <a:t>r</a:t>
            </a:r>
            <a:r>
              <a:rPr sz="1200" spc="90" dirty="0">
                <a:solidFill>
                  <a:srgbClr val="3A3838"/>
                </a:solidFill>
                <a:latin typeface="Verdana"/>
                <a:cs typeface="Verdana"/>
              </a:rPr>
              <a:t>a</a:t>
            </a:r>
            <a:r>
              <a:rPr sz="1200" spc="-95" dirty="0">
                <a:solidFill>
                  <a:srgbClr val="3A3838"/>
                </a:solidFill>
                <a:latin typeface="Verdana"/>
                <a:cs typeface="Verdana"/>
              </a:rPr>
              <a:t>t</a:t>
            </a:r>
            <a:r>
              <a:rPr sz="1200" spc="-15" dirty="0">
                <a:solidFill>
                  <a:srgbClr val="3A3838"/>
                </a:solidFill>
                <a:latin typeface="Verdana"/>
                <a:cs typeface="Verdana"/>
              </a:rPr>
              <a:t>i</a:t>
            </a:r>
            <a:r>
              <a:rPr sz="1200" spc="-35" dirty="0">
                <a:solidFill>
                  <a:srgbClr val="3A3838"/>
                </a:solidFill>
                <a:latin typeface="Verdana"/>
                <a:cs typeface="Verdana"/>
              </a:rPr>
              <a:t>o</a:t>
            </a:r>
            <a:r>
              <a:rPr sz="1200" spc="-30" dirty="0">
                <a:solidFill>
                  <a:srgbClr val="3A3838"/>
                </a:solidFill>
                <a:latin typeface="Verdana"/>
                <a:cs typeface="Verdana"/>
              </a:rPr>
              <a:t>n </a:t>
            </a:r>
            <a:r>
              <a:rPr sz="1200" spc="-70" dirty="0">
                <a:solidFill>
                  <a:srgbClr val="3A3838"/>
                </a:solidFill>
                <a:latin typeface="Verdana"/>
                <a:cs typeface="Verdana"/>
              </a:rPr>
              <a:t>l</a:t>
            </a:r>
            <a:r>
              <a:rPr sz="1200" spc="45" dirty="0">
                <a:solidFill>
                  <a:srgbClr val="3A3838"/>
                </a:solidFill>
                <a:latin typeface="Verdana"/>
                <a:cs typeface="Verdana"/>
              </a:rPr>
              <a:t>o</a:t>
            </a:r>
            <a:r>
              <a:rPr sz="1200" spc="90" dirty="0">
                <a:solidFill>
                  <a:srgbClr val="3A3838"/>
                </a:solidFill>
                <a:latin typeface="Verdana"/>
                <a:cs typeface="Verdana"/>
              </a:rPr>
              <a:t>a</a:t>
            </a:r>
            <a:r>
              <a:rPr sz="1200" spc="-95" dirty="0">
                <a:solidFill>
                  <a:srgbClr val="3A3838"/>
                </a:solidFill>
                <a:latin typeface="Verdana"/>
                <a:cs typeface="Verdana"/>
              </a:rPr>
              <a:t>ns</a:t>
            </a:r>
            <a:endParaRPr sz="1200">
              <a:latin typeface="Verdana"/>
              <a:cs typeface="Verdana"/>
            </a:endParaRPr>
          </a:p>
          <a:p>
            <a:pPr marL="184785" indent="-17272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185420" algn="l"/>
              </a:tabLst>
            </a:pPr>
            <a:r>
              <a:rPr sz="1200" spc="-30" dirty="0">
                <a:solidFill>
                  <a:srgbClr val="3A3838"/>
                </a:solidFill>
                <a:latin typeface="Verdana"/>
                <a:cs typeface="Verdana"/>
              </a:rPr>
              <a:t>Water</a:t>
            </a:r>
            <a:r>
              <a:rPr sz="1200" spc="-45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spc="35" dirty="0">
                <a:solidFill>
                  <a:srgbClr val="3A3838"/>
                </a:solidFill>
                <a:latin typeface="Verdana"/>
                <a:cs typeface="Verdana"/>
              </a:rPr>
              <a:t>&amp;</a:t>
            </a:r>
            <a:r>
              <a:rPr sz="1200" spc="-95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spc="-45" dirty="0">
                <a:solidFill>
                  <a:srgbClr val="3A3838"/>
                </a:solidFill>
                <a:latin typeface="Verdana"/>
                <a:cs typeface="Verdana"/>
              </a:rPr>
              <a:t>Sanitation</a:t>
            </a:r>
            <a:r>
              <a:rPr sz="1200" spc="-25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3A3838"/>
                </a:solidFill>
                <a:latin typeface="Verdana"/>
                <a:cs typeface="Verdana"/>
              </a:rPr>
              <a:t>Loan</a:t>
            </a:r>
            <a:endParaRPr sz="1200">
              <a:latin typeface="Verdana"/>
              <a:cs typeface="Verdana"/>
            </a:endParaRPr>
          </a:p>
          <a:p>
            <a:pPr marL="184785" indent="-17272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185420" algn="l"/>
              </a:tabLst>
            </a:pPr>
            <a:r>
              <a:rPr sz="1200" spc="-45" dirty="0">
                <a:solidFill>
                  <a:srgbClr val="3A3838"/>
                </a:solidFill>
                <a:latin typeface="Verdana"/>
                <a:cs typeface="Verdana"/>
              </a:rPr>
              <a:t>Yes</a:t>
            </a:r>
            <a:r>
              <a:rPr sz="1200" spc="-90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spc="-50" dirty="0">
                <a:solidFill>
                  <a:srgbClr val="3A3838"/>
                </a:solidFill>
                <a:latin typeface="Verdana"/>
                <a:cs typeface="Verdana"/>
              </a:rPr>
              <a:t>Bank</a:t>
            </a:r>
            <a:r>
              <a:rPr sz="1200" spc="-75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spc="35" dirty="0">
                <a:solidFill>
                  <a:srgbClr val="3A3838"/>
                </a:solidFill>
                <a:latin typeface="Verdana"/>
                <a:cs typeface="Verdana"/>
              </a:rPr>
              <a:t>&amp;</a:t>
            </a:r>
            <a:r>
              <a:rPr sz="1200" spc="-80" dirty="0">
                <a:solidFill>
                  <a:srgbClr val="3A3838"/>
                </a:solidFill>
                <a:latin typeface="Verdana"/>
                <a:cs typeface="Verdana"/>
              </a:rPr>
              <a:t> CSB</a:t>
            </a:r>
            <a:r>
              <a:rPr sz="1200" spc="-75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spc="-50" dirty="0">
                <a:solidFill>
                  <a:srgbClr val="3A3838"/>
                </a:solidFill>
                <a:latin typeface="Verdana"/>
                <a:cs typeface="Verdana"/>
              </a:rPr>
              <a:t>Bank</a:t>
            </a:r>
            <a:r>
              <a:rPr sz="1200" spc="-65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spc="-40" dirty="0">
                <a:solidFill>
                  <a:srgbClr val="3A3838"/>
                </a:solidFill>
                <a:latin typeface="Verdana"/>
                <a:cs typeface="Verdana"/>
              </a:rPr>
              <a:t>Portfolio</a:t>
            </a:r>
            <a:r>
              <a:rPr sz="1200" spc="-55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spc="-15" dirty="0">
                <a:solidFill>
                  <a:srgbClr val="3A3838"/>
                </a:solidFill>
                <a:latin typeface="Verdana"/>
                <a:cs typeface="Verdana"/>
              </a:rPr>
              <a:t>under</a:t>
            </a:r>
            <a:r>
              <a:rPr sz="1200" spc="-100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spc="-5" dirty="0">
                <a:solidFill>
                  <a:srgbClr val="3A3838"/>
                </a:solidFill>
                <a:latin typeface="Verdana"/>
                <a:cs typeface="Verdana"/>
              </a:rPr>
              <a:t>BC</a:t>
            </a:r>
            <a:r>
              <a:rPr sz="1200" spc="-75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spc="35" dirty="0">
                <a:solidFill>
                  <a:srgbClr val="3A3838"/>
                </a:solidFill>
                <a:latin typeface="Verdana"/>
                <a:cs typeface="Verdana"/>
              </a:rPr>
              <a:t>Model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351025" y="2655570"/>
            <a:ext cx="3394075" cy="9601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30" dirty="0">
                <a:solidFill>
                  <a:srgbClr val="1F4980"/>
                </a:solidFill>
                <a:latin typeface="Tahoma"/>
                <a:cs typeface="Tahoma"/>
              </a:rPr>
              <a:t>Customer</a:t>
            </a:r>
            <a:r>
              <a:rPr sz="1200" b="1" spc="-50" dirty="0">
                <a:solidFill>
                  <a:srgbClr val="1F4980"/>
                </a:solidFill>
                <a:latin typeface="Tahoma"/>
                <a:cs typeface="Tahoma"/>
              </a:rPr>
              <a:t> </a:t>
            </a:r>
            <a:r>
              <a:rPr sz="1200" b="1" spc="-20" dirty="0">
                <a:solidFill>
                  <a:srgbClr val="1F4980"/>
                </a:solidFill>
                <a:latin typeface="Tahoma"/>
                <a:cs typeface="Tahoma"/>
              </a:rPr>
              <a:t>Focus</a:t>
            </a:r>
            <a:endParaRPr sz="1200">
              <a:latin typeface="Tahoma"/>
              <a:cs typeface="Tahoma"/>
            </a:endParaRPr>
          </a:p>
          <a:p>
            <a:pPr marL="184785" indent="-172720">
              <a:lnSpc>
                <a:spcPct val="100000"/>
              </a:lnSpc>
              <a:spcBef>
                <a:spcPts val="994"/>
              </a:spcBef>
              <a:buFont typeface="Arial MT"/>
              <a:buChar char="•"/>
              <a:tabLst>
                <a:tab pos="185420" algn="l"/>
              </a:tabLst>
            </a:pPr>
            <a:r>
              <a:rPr sz="1200" spc="-105" dirty="0">
                <a:solidFill>
                  <a:srgbClr val="3A3838"/>
                </a:solidFill>
                <a:latin typeface="Verdana"/>
                <a:cs typeface="Verdana"/>
              </a:rPr>
              <a:t>U</a:t>
            </a:r>
            <a:r>
              <a:rPr sz="1200" spc="20" dirty="0">
                <a:solidFill>
                  <a:srgbClr val="3A3838"/>
                </a:solidFill>
                <a:latin typeface="Verdana"/>
                <a:cs typeface="Verdana"/>
              </a:rPr>
              <a:t>n</a:t>
            </a:r>
            <a:r>
              <a:rPr sz="1200" spc="25" dirty="0">
                <a:solidFill>
                  <a:srgbClr val="3A3838"/>
                </a:solidFill>
                <a:latin typeface="Verdana"/>
                <a:cs typeface="Verdana"/>
              </a:rPr>
              <a:t>d</a:t>
            </a:r>
            <a:r>
              <a:rPr sz="1200" spc="-45" dirty="0">
                <a:solidFill>
                  <a:srgbClr val="3A3838"/>
                </a:solidFill>
                <a:latin typeface="Verdana"/>
                <a:cs typeface="Verdana"/>
              </a:rPr>
              <a:t>er</a:t>
            </a:r>
            <a:r>
              <a:rPr sz="1200" spc="-75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spc="-55" dirty="0">
                <a:solidFill>
                  <a:srgbClr val="3A3838"/>
                </a:solidFill>
                <a:latin typeface="Verdana"/>
                <a:cs typeface="Verdana"/>
              </a:rPr>
              <a:t>pri</a:t>
            </a:r>
            <a:r>
              <a:rPr sz="1200" spc="-80" dirty="0">
                <a:solidFill>
                  <a:srgbClr val="3A3838"/>
                </a:solidFill>
                <a:latin typeface="Verdana"/>
                <a:cs typeface="Verdana"/>
              </a:rPr>
              <a:t>v</a:t>
            </a:r>
            <a:r>
              <a:rPr sz="1200" spc="-95" dirty="0">
                <a:solidFill>
                  <a:srgbClr val="3A3838"/>
                </a:solidFill>
                <a:latin typeface="Verdana"/>
                <a:cs typeface="Verdana"/>
              </a:rPr>
              <a:t>i</a:t>
            </a:r>
            <a:r>
              <a:rPr sz="1200" spc="-70" dirty="0">
                <a:solidFill>
                  <a:srgbClr val="3A3838"/>
                </a:solidFill>
                <a:latin typeface="Verdana"/>
                <a:cs typeface="Verdana"/>
              </a:rPr>
              <a:t>l</a:t>
            </a:r>
            <a:r>
              <a:rPr sz="1200" spc="65" dirty="0">
                <a:solidFill>
                  <a:srgbClr val="3A3838"/>
                </a:solidFill>
                <a:latin typeface="Verdana"/>
                <a:cs typeface="Verdana"/>
              </a:rPr>
              <a:t>eged</a:t>
            </a:r>
            <a:r>
              <a:rPr sz="1200" spc="-120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spc="150" dirty="0">
                <a:solidFill>
                  <a:srgbClr val="3A3838"/>
                </a:solidFill>
                <a:latin typeface="Verdana"/>
                <a:cs typeface="Verdana"/>
              </a:rPr>
              <a:t>c</a:t>
            </a:r>
            <a:r>
              <a:rPr sz="1200" spc="-95" dirty="0">
                <a:solidFill>
                  <a:srgbClr val="3A3838"/>
                </a:solidFill>
                <a:latin typeface="Verdana"/>
                <a:cs typeface="Verdana"/>
              </a:rPr>
              <a:t>ust</a:t>
            </a:r>
            <a:r>
              <a:rPr sz="1200" spc="45" dirty="0">
                <a:solidFill>
                  <a:srgbClr val="3A3838"/>
                </a:solidFill>
                <a:latin typeface="Verdana"/>
                <a:cs typeface="Verdana"/>
              </a:rPr>
              <a:t>o</a:t>
            </a:r>
            <a:r>
              <a:rPr sz="1200" spc="-35" dirty="0">
                <a:solidFill>
                  <a:srgbClr val="3A3838"/>
                </a:solidFill>
                <a:latin typeface="Verdana"/>
                <a:cs typeface="Verdana"/>
              </a:rPr>
              <a:t>m</a:t>
            </a:r>
            <a:r>
              <a:rPr sz="1200" spc="-85" dirty="0">
                <a:solidFill>
                  <a:srgbClr val="3A3838"/>
                </a:solidFill>
                <a:latin typeface="Verdana"/>
                <a:cs typeface="Verdana"/>
              </a:rPr>
              <a:t>ers</a:t>
            </a:r>
            <a:endParaRPr sz="1200">
              <a:latin typeface="Verdana"/>
              <a:cs typeface="Verdana"/>
            </a:endParaRPr>
          </a:p>
          <a:p>
            <a:pPr marL="184785" indent="-17272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185420" algn="l"/>
              </a:tabLst>
            </a:pPr>
            <a:r>
              <a:rPr sz="1200" spc="-110" dirty="0">
                <a:solidFill>
                  <a:srgbClr val="3A3838"/>
                </a:solidFill>
                <a:latin typeface="Verdana"/>
                <a:cs typeface="Verdana"/>
              </a:rPr>
              <a:t>1</a:t>
            </a:r>
            <a:r>
              <a:rPr sz="1200" spc="-135" dirty="0">
                <a:solidFill>
                  <a:srgbClr val="3A3838"/>
                </a:solidFill>
                <a:latin typeface="Verdana"/>
                <a:cs typeface="Verdana"/>
              </a:rPr>
              <a:t>s</a:t>
            </a:r>
            <a:r>
              <a:rPr sz="1200" spc="-100" dirty="0">
                <a:solidFill>
                  <a:srgbClr val="3A3838"/>
                </a:solidFill>
                <a:latin typeface="Verdana"/>
                <a:cs typeface="Verdana"/>
              </a:rPr>
              <a:t>t</a:t>
            </a:r>
            <a:r>
              <a:rPr sz="1200" spc="-90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spc="-95" dirty="0">
                <a:solidFill>
                  <a:srgbClr val="3A3838"/>
                </a:solidFill>
                <a:latin typeface="Verdana"/>
                <a:cs typeface="Verdana"/>
              </a:rPr>
              <a:t>t</a:t>
            </a:r>
            <a:r>
              <a:rPr sz="1200" spc="-35" dirty="0">
                <a:solidFill>
                  <a:srgbClr val="3A3838"/>
                </a:solidFill>
                <a:latin typeface="Verdana"/>
                <a:cs typeface="Verdana"/>
              </a:rPr>
              <a:t>i</a:t>
            </a:r>
            <a:r>
              <a:rPr sz="1200" spc="-90" dirty="0">
                <a:solidFill>
                  <a:srgbClr val="3A3838"/>
                </a:solidFill>
                <a:latin typeface="Verdana"/>
                <a:cs typeface="Verdana"/>
              </a:rPr>
              <a:t>m</a:t>
            </a:r>
            <a:r>
              <a:rPr sz="1200" spc="65" dirty="0">
                <a:solidFill>
                  <a:srgbClr val="3A3838"/>
                </a:solidFill>
                <a:latin typeface="Verdana"/>
                <a:cs typeface="Verdana"/>
              </a:rPr>
              <a:t>e</a:t>
            </a:r>
            <a:r>
              <a:rPr sz="1200" spc="-80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spc="-70" dirty="0">
                <a:solidFill>
                  <a:srgbClr val="3A3838"/>
                </a:solidFill>
                <a:latin typeface="Verdana"/>
                <a:cs typeface="Verdana"/>
              </a:rPr>
              <a:t>l</a:t>
            </a:r>
            <a:r>
              <a:rPr sz="1200" spc="45" dirty="0">
                <a:solidFill>
                  <a:srgbClr val="3A3838"/>
                </a:solidFill>
                <a:latin typeface="Verdana"/>
                <a:cs typeface="Verdana"/>
              </a:rPr>
              <a:t>o</a:t>
            </a:r>
            <a:r>
              <a:rPr sz="1200" spc="95" dirty="0">
                <a:solidFill>
                  <a:srgbClr val="3A3838"/>
                </a:solidFill>
                <a:latin typeface="Verdana"/>
                <a:cs typeface="Verdana"/>
              </a:rPr>
              <a:t>a</a:t>
            </a:r>
            <a:r>
              <a:rPr sz="1200" spc="-30" dirty="0">
                <a:solidFill>
                  <a:srgbClr val="3A3838"/>
                </a:solidFill>
                <a:latin typeface="Verdana"/>
                <a:cs typeface="Verdana"/>
              </a:rPr>
              <a:t>n</a:t>
            </a:r>
            <a:r>
              <a:rPr sz="1200" spc="-90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spc="-95" dirty="0">
                <a:solidFill>
                  <a:srgbClr val="3A3838"/>
                </a:solidFill>
                <a:latin typeface="Verdana"/>
                <a:cs typeface="Verdana"/>
              </a:rPr>
              <a:t>t</a:t>
            </a:r>
            <a:r>
              <a:rPr sz="1200" spc="95" dirty="0">
                <a:solidFill>
                  <a:srgbClr val="3A3838"/>
                </a:solidFill>
                <a:latin typeface="Verdana"/>
                <a:cs typeface="Verdana"/>
              </a:rPr>
              <a:t>a</a:t>
            </a:r>
            <a:r>
              <a:rPr sz="1200" spc="-20" dirty="0">
                <a:solidFill>
                  <a:srgbClr val="3A3838"/>
                </a:solidFill>
                <a:latin typeface="Verdana"/>
                <a:cs typeface="Verdana"/>
              </a:rPr>
              <a:t>k</a:t>
            </a:r>
            <a:r>
              <a:rPr sz="1200" spc="-30" dirty="0">
                <a:solidFill>
                  <a:srgbClr val="3A3838"/>
                </a:solidFill>
                <a:latin typeface="Verdana"/>
                <a:cs typeface="Verdana"/>
              </a:rPr>
              <a:t>e</a:t>
            </a:r>
            <a:r>
              <a:rPr sz="1200" spc="-155" dirty="0">
                <a:solidFill>
                  <a:srgbClr val="3A3838"/>
                </a:solidFill>
                <a:latin typeface="Verdana"/>
                <a:cs typeface="Verdana"/>
              </a:rPr>
              <a:t>rs</a:t>
            </a:r>
            <a:r>
              <a:rPr sz="1200" spc="-65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spc="-30" dirty="0">
                <a:solidFill>
                  <a:srgbClr val="3A3838"/>
                </a:solidFill>
                <a:latin typeface="Verdana"/>
                <a:cs typeface="Verdana"/>
              </a:rPr>
              <a:t>m</a:t>
            </a:r>
            <a:r>
              <a:rPr sz="1200" spc="95" dirty="0">
                <a:solidFill>
                  <a:srgbClr val="3A3838"/>
                </a:solidFill>
                <a:latin typeface="Verdana"/>
                <a:cs typeface="Verdana"/>
              </a:rPr>
              <a:t>a</a:t>
            </a:r>
            <a:r>
              <a:rPr sz="1200" spc="-85" dirty="0">
                <a:solidFill>
                  <a:srgbClr val="3A3838"/>
                </a:solidFill>
                <a:latin typeface="Verdana"/>
                <a:cs typeface="Verdana"/>
              </a:rPr>
              <a:t>in</a:t>
            </a:r>
            <a:r>
              <a:rPr sz="1200" spc="-30" dirty="0">
                <a:solidFill>
                  <a:srgbClr val="3A3838"/>
                </a:solidFill>
                <a:latin typeface="Verdana"/>
                <a:cs typeface="Verdana"/>
              </a:rPr>
              <a:t>l</a:t>
            </a:r>
            <a:r>
              <a:rPr sz="1200" spc="-70" dirty="0">
                <a:solidFill>
                  <a:srgbClr val="3A3838"/>
                </a:solidFill>
                <a:latin typeface="Verdana"/>
                <a:cs typeface="Verdana"/>
              </a:rPr>
              <a:t>y</a:t>
            </a:r>
            <a:r>
              <a:rPr sz="1200" spc="-120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spc="20" dirty="0">
                <a:solidFill>
                  <a:srgbClr val="3A3838"/>
                </a:solidFill>
                <a:latin typeface="Verdana"/>
                <a:cs typeface="Verdana"/>
              </a:rPr>
              <a:t>w</a:t>
            </a:r>
            <a:r>
              <a:rPr sz="1200" spc="45" dirty="0">
                <a:solidFill>
                  <a:srgbClr val="3A3838"/>
                </a:solidFill>
                <a:latin typeface="Verdana"/>
                <a:cs typeface="Verdana"/>
              </a:rPr>
              <a:t>o</a:t>
            </a:r>
            <a:r>
              <a:rPr sz="1200" spc="-30" dirty="0">
                <a:solidFill>
                  <a:srgbClr val="3A3838"/>
                </a:solidFill>
                <a:latin typeface="Verdana"/>
                <a:cs typeface="Verdana"/>
              </a:rPr>
              <a:t>m</a:t>
            </a:r>
            <a:r>
              <a:rPr sz="1200" spc="20" dirty="0">
                <a:solidFill>
                  <a:srgbClr val="3A3838"/>
                </a:solidFill>
                <a:latin typeface="Verdana"/>
                <a:cs typeface="Verdana"/>
              </a:rPr>
              <a:t>en</a:t>
            </a:r>
            <a:r>
              <a:rPr sz="1200" spc="-105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spc="20" dirty="0">
                <a:solidFill>
                  <a:srgbClr val="3A3838"/>
                </a:solidFill>
                <a:latin typeface="Verdana"/>
                <a:cs typeface="Verdana"/>
              </a:rPr>
              <a:t>w</a:t>
            </a:r>
            <a:r>
              <a:rPr sz="1200" spc="15" dirty="0">
                <a:solidFill>
                  <a:srgbClr val="3A3838"/>
                </a:solidFill>
                <a:latin typeface="Verdana"/>
                <a:cs typeface="Verdana"/>
              </a:rPr>
              <a:t>ho</a:t>
            </a:r>
            <a:r>
              <a:rPr sz="1200" spc="-100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spc="-30" dirty="0">
                <a:solidFill>
                  <a:srgbClr val="3A3838"/>
                </a:solidFill>
                <a:latin typeface="Verdana"/>
                <a:cs typeface="Verdana"/>
              </a:rPr>
              <a:t>ar</a:t>
            </a:r>
            <a:r>
              <a:rPr sz="1200" spc="65" dirty="0">
                <a:solidFill>
                  <a:srgbClr val="3A3838"/>
                </a:solidFill>
                <a:latin typeface="Verdana"/>
                <a:cs typeface="Verdana"/>
              </a:rPr>
              <a:t>e</a:t>
            </a:r>
            <a:endParaRPr sz="1200">
              <a:latin typeface="Verdana"/>
              <a:cs typeface="Verdana"/>
            </a:endParaRPr>
          </a:p>
          <a:p>
            <a:pPr marL="184785">
              <a:lnSpc>
                <a:spcPct val="100000"/>
              </a:lnSpc>
            </a:pPr>
            <a:r>
              <a:rPr sz="1200" spc="105" dirty="0">
                <a:solidFill>
                  <a:srgbClr val="3A3838"/>
                </a:solidFill>
                <a:latin typeface="Verdana"/>
                <a:cs typeface="Verdana"/>
              </a:rPr>
              <a:t>ec</a:t>
            </a:r>
            <a:r>
              <a:rPr sz="1200" spc="45" dirty="0">
                <a:solidFill>
                  <a:srgbClr val="3A3838"/>
                </a:solidFill>
                <a:latin typeface="Verdana"/>
                <a:cs typeface="Verdana"/>
              </a:rPr>
              <a:t>o</a:t>
            </a:r>
            <a:r>
              <a:rPr sz="1200" spc="15" dirty="0">
                <a:solidFill>
                  <a:srgbClr val="3A3838"/>
                </a:solidFill>
                <a:latin typeface="Verdana"/>
                <a:cs typeface="Verdana"/>
              </a:rPr>
              <a:t>n</a:t>
            </a:r>
            <a:r>
              <a:rPr sz="1200" dirty="0">
                <a:solidFill>
                  <a:srgbClr val="3A3838"/>
                </a:solidFill>
                <a:latin typeface="Verdana"/>
                <a:cs typeface="Verdana"/>
              </a:rPr>
              <a:t>o</a:t>
            </a:r>
            <a:r>
              <a:rPr sz="1200" spc="-35" dirty="0">
                <a:solidFill>
                  <a:srgbClr val="3A3838"/>
                </a:solidFill>
                <a:latin typeface="Verdana"/>
                <a:cs typeface="Verdana"/>
              </a:rPr>
              <a:t>m</a:t>
            </a:r>
            <a:r>
              <a:rPr sz="1200" spc="15" dirty="0">
                <a:solidFill>
                  <a:srgbClr val="3A3838"/>
                </a:solidFill>
                <a:latin typeface="Verdana"/>
                <a:cs typeface="Verdana"/>
              </a:rPr>
              <a:t>i</a:t>
            </a:r>
            <a:r>
              <a:rPr sz="1200" spc="40" dirty="0">
                <a:solidFill>
                  <a:srgbClr val="3A3838"/>
                </a:solidFill>
                <a:latin typeface="Verdana"/>
                <a:cs typeface="Verdana"/>
              </a:rPr>
              <a:t>c</a:t>
            </a:r>
            <a:r>
              <a:rPr sz="1200" spc="90" dirty="0">
                <a:solidFill>
                  <a:srgbClr val="3A3838"/>
                </a:solidFill>
                <a:latin typeface="Verdana"/>
                <a:cs typeface="Verdana"/>
              </a:rPr>
              <a:t>a</a:t>
            </a:r>
            <a:r>
              <a:rPr sz="1200" spc="-80" dirty="0">
                <a:solidFill>
                  <a:srgbClr val="3A3838"/>
                </a:solidFill>
                <a:latin typeface="Verdana"/>
                <a:cs typeface="Verdana"/>
              </a:rPr>
              <a:t>ll</a:t>
            </a:r>
            <a:r>
              <a:rPr sz="1200" spc="-70" dirty="0">
                <a:solidFill>
                  <a:srgbClr val="3A3838"/>
                </a:solidFill>
                <a:latin typeface="Verdana"/>
                <a:cs typeface="Verdana"/>
              </a:rPr>
              <a:t>y</a:t>
            </a:r>
            <a:r>
              <a:rPr sz="1200" spc="-120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spc="90" dirty="0">
                <a:solidFill>
                  <a:srgbClr val="3A3838"/>
                </a:solidFill>
                <a:latin typeface="Verdana"/>
                <a:cs typeface="Verdana"/>
              </a:rPr>
              <a:t>a</a:t>
            </a:r>
            <a:r>
              <a:rPr sz="1200" spc="150" dirty="0">
                <a:solidFill>
                  <a:srgbClr val="3A3838"/>
                </a:solidFill>
                <a:latin typeface="Verdana"/>
                <a:cs typeface="Verdana"/>
              </a:rPr>
              <a:t>c</a:t>
            </a:r>
            <a:r>
              <a:rPr sz="1200" spc="-95" dirty="0">
                <a:solidFill>
                  <a:srgbClr val="3A3838"/>
                </a:solidFill>
                <a:latin typeface="Verdana"/>
                <a:cs typeface="Verdana"/>
              </a:rPr>
              <a:t>t</a:t>
            </a:r>
            <a:r>
              <a:rPr sz="1200" spc="-75" dirty="0">
                <a:solidFill>
                  <a:srgbClr val="3A3838"/>
                </a:solidFill>
                <a:latin typeface="Verdana"/>
                <a:cs typeface="Verdana"/>
              </a:rPr>
              <a:t>iv</a:t>
            </a:r>
            <a:r>
              <a:rPr sz="1200" spc="65" dirty="0">
                <a:solidFill>
                  <a:srgbClr val="3A3838"/>
                </a:solidFill>
                <a:latin typeface="Verdana"/>
                <a:cs typeface="Verdana"/>
              </a:rPr>
              <a:t>e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325625" y="3769994"/>
            <a:ext cx="2507615" cy="1280795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40"/>
              </a:spcBef>
            </a:pPr>
            <a:r>
              <a:rPr sz="1200" b="1" spc="-70" dirty="0">
                <a:solidFill>
                  <a:srgbClr val="1F4980"/>
                </a:solidFill>
                <a:latin typeface="Tahoma"/>
                <a:cs typeface="Tahoma"/>
              </a:rPr>
              <a:t>Portfoli</a:t>
            </a:r>
            <a:r>
              <a:rPr sz="1200" b="1" spc="-85" dirty="0">
                <a:solidFill>
                  <a:srgbClr val="1F4980"/>
                </a:solidFill>
                <a:latin typeface="Tahoma"/>
                <a:cs typeface="Tahoma"/>
              </a:rPr>
              <a:t>o</a:t>
            </a:r>
            <a:r>
              <a:rPr sz="1200" b="1" spc="-15" dirty="0">
                <a:solidFill>
                  <a:srgbClr val="1F4980"/>
                </a:solidFill>
                <a:latin typeface="Tahoma"/>
                <a:cs typeface="Tahoma"/>
              </a:rPr>
              <a:t> </a:t>
            </a:r>
            <a:r>
              <a:rPr sz="1200" b="1" spc="-254" dirty="0">
                <a:solidFill>
                  <a:srgbClr val="1F4980"/>
                </a:solidFill>
                <a:latin typeface="Verdana"/>
                <a:cs typeface="Verdana"/>
              </a:rPr>
              <a:t>–</a:t>
            </a:r>
            <a:r>
              <a:rPr sz="1200" b="1" spc="-75" dirty="0">
                <a:solidFill>
                  <a:srgbClr val="1F4980"/>
                </a:solidFill>
                <a:latin typeface="Verdana"/>
                <a:cs typeface="Verdana"/>
              </a:rPr>
              <a:t> </a:t>
            </a:r>
            <a:r>
              <a:rPr sz="1200" b="1" spc="-155" dirty="0">
                <a:solidFill>
                  <a:srgbClr val="1F4980"/>
                </a:solidFill>
                <a:latin typeface="Tahoma"/>
                <a:cs typeface="Tahoma"/>
              </a:rPr>
              <a:t>INR</a:t>
            </a:r>
            <a:r>
              <a:rPr sz="1200" b="1" spc="-20" dirty="0">
                <a:solidFill>
                  <a:srgbClr val="1F4980"/>
                </a:solidFill>
                <a:latin typeface="Tahoma"/>
                <a:cs typeface="Tahoma"/>
              </a:rPr>
              <a:t> </a:t>
            </a:r>
            <a:r>
              <a:rPr sz="1200" b="1" spc="-135" dirty="0">
                <a:solidFill>
                  <a:srgbClr val="1F4980"/>
                </a:solidFill>
                <a:latin typeface="Tahoma"/>
                <a:cs typeface="Tahoma"/>
              </a:rPr>
              <a:t>204</a:t>
            </a:r>
            <a:r>
              <a:rPr sz="1200" b="1" spc="-165" dirty="0">
                <a:solidFill>
                  <a:srgbClr val="1F4980"/>
                </a:solidFill>
                <a:latin typeface="Tahoma"/>
                <a:cs typeface="Tahoma"/>
              </a:rPr>
              <a:t>+</a:t>
            </a:r>
            <a:r>
              <a:rPr sz="1200" b="1" spc="-5" dirty="0">
                <a:solidFill>
                  <a:srgbClr val="1F4980"/>
                </a:solidFill>
                <a:latin typeface="Tahoma"/>
                <a:cs typeface="Tahoma"/>
              </a:rPr>
              <a:t> </a:t>
            </a:r>
            <a:r>
              <a:rPr sz="1200" b="1" spc="-25" dirty="0">
                <a:solidFill>
                  <a:srgbClr val="1F4980"/>
                </a:solidFill>
                <a:latin typeface="Tahoma"/>
                <a:cs typeface="Tahoma"/>
              </a:rPr>
              <a:t>Crores</a:t>
            </a:r>
            <a:endParaRPr sz="1200">
              <a:latin typeface="Tahoma"/>
              <a:cs typeface="Tahoma"/>
            </a:endParaRPr>
          </a:p>
          <a:p>
            <a:pPr marL="210185" indent="-172720">
              <a:lnSpc>
                <a:spcPct val="100000"/>
              </a:lnSpc>
              <a:spcBef>
                <a:spcPts val="740"/>
              </a:spcBef>
              <a:buFont typeface="Arial MT"/>
              <a:buChar char="•"/>
              <a:tabLst>
                <a:tab pos="210820" algn="l"/>
              </a:tabLst>
            </a:pPr>
            <a:r>
              <a:rPr sz="1200" spc="-25" dirty="0">
                <a:solidFill>
                  <a:srgbClr val="3A3838"/>
                </a:solidFill>
                <a:latin typeface="Verdana"/>
                <a:cs typeface="Verdana"/>
              </a:rPr>
              <a:t>Nu</a:t>
            </a:r>
            <a:r>
              <a:rPr sz="1200" spc="-20" dirty="0">
                <a:solidFill>
                  <a:srgbClr val="3A3838"/>
                </a:solidFill>
                <a:latin typeface="Verdana"/>
                <a:cs typeface="Verdana"/>
              </a:rPr>
              <a:t>m</a:t>
            </a:r>
            <a:r>
              <a:rPr sz="1200" spc="-15" dirty="0">
                <a:solidFill>
                  <a:srgbClr val="3A3838"/>
                </a:solidFill>
                <a:latin typeface="Verdana"/>
                <a:cs typeface="Verdana"/>
              </a:rPr>
              <a:t>be</a:t>
            </a:r>
            <a:r>
              <a:rPr sz="1200" spc="-5" dirty="0">
                <a:solidFill>
                  <a:srgbClr val="3A3838"/>
                </a:solidFill>
                <a:latin typeface="Verdana"/>
                <a:cs typeface="Verdana"/>
              </a:rPr>
              <a:t>r</a:t>
            </a:r>
            <a:r>
              <a:rPr sz="1200" spc="-114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spc="45" dirty="0">
                <a:solidFill>
                  <a:srgbClr val="3A3838"/>
                </a:solidFill>
                <a:latin typeface="Verdana"/>
                <a:cs typeface="Verdana"/>
              </a:rPr>
              <a:t>o</a:t>
            </a:r>
            <a:r>
              <a:rPr sz="1200" spc="-50" dirty="0">
                <a:solidFill>
                  <a:srgbClr val="3A3838"/>
                </a:solidFill>
                <a:latin typeface="Verdana"/>
                <a:cs typeface="Verdana"/>
              </a:rPr>
              <a:t>f</a:t>
            </a:r>
            <a:r>
              <a:rPr sz="1200" spc="-80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spc="90" dirty="0">
                <a:solidFill>
                  <a:srgbClr val="3A3838"/>
                </a:solidFill>
                <a:latin typeface="Verdana"/>
                <a:cs typeface="Verdana"/>
              </a:rPr>
              <a:t>a</a:t>
            </a:r>
            <a:r>
              <a:rPr sz="1200" spc="150" dirty="0">
                <a:solidFill>
                  <a:srgbClr val="3A3838"/>
                </a:solidFill>
                <a:latin typeface="Verdana"/>
                <a:cs typeface="Verdana"/>
              </a:rPr>
              <a:t>c</a:t>
            </a:r>
            <a:r>
              <a:rPr sz="1200" spc="-95" dirty="0">
                <a:solidFill>
                  <a:srgbClr val="3A3838"/>
                </a:solidFill>
                <a:latin typeface="Verdana"/>
                <a:cs typeface="Verdana"/>
              </a:rPr>
              <a:t>t</a:t>
            </a:r>
            <a:r>
              <a:rPr sz="1200" spc="-75" dirty="0">
                <a:solidFill>
                  <a:srgbClr val="3A3838"/>
                </a:solidFill>
                <a:latin typeface="Verdana"/>
                <a:cs typeface="Verdana"/>
              </a:rPr>
              <a:t>iv</a:t>
            </a:r>
            <a:r>
              <a:rPr sz="1200" spc="65" dirty="0">
                <a:solidFill>
                  <a:srgbClr val="3A3838"/>
                </a:solidFill>
                <a:latin typeface="Verdana"/>
                <a:cs typeface="Verdana"/>
              </a:rPr>
              <a:t>e</a:t>
            </a:r>
            <a:r>
              <a:rPr sz="1200" spc="-65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spc="60" dirty="0">
                <a:solidFill>
                  <a:srgbClr val="3A3838"/>
                </a:solidFill>
                <a:latin typeface="Verdana"/>
                <a:cs typeface="Verdana"/>
              </a:rPr>
              <a:t>b</a:t>
            </a:r>
            <a:r>
              <a:rPr sz="1200" spc="50" dirty="0">
                <a:solidFill>
                  <a:srgbClr val="3A3838"/>
                </a:solidFill>
                <a:latin typeface="Verdana"/>
                <a:cs typeface="Verdana"/>
              </a:rPr>
              <a:t>o</a:t>
            </a:r>
            <a:r>
              <a:rPr sz="1200" spc="-75" dirty="0">
                <a:solidFill>
                  <a:srgbClr val="3A3838"/>
                </a:solidFill>
                <a:latin typeface="Verdana"/>
                <a:cs typeface="Verdana"/>
              </a:rPr>
              <a:t>rr</a:t>
            </a:r>
            <a:r>
              <a:rPr sz="1200" spc="-114" dirty="0">
                <a:solidFill>
                  <a:srgbClr val="3A3838"/>
                </a:solidFill>
                <a:latin typeface="Verdana"/>
                <a:cs typeface="Verdana"/>
              </a:rPr>
              <a:t>o</a:t>
            </a:r>
            <a:r>
              <a:rPr sz="1200" spc="20" dirty="0">
                <a:solidFill>
                  <a:srgbClr val="3A3838"/>
                </a:solidFill>
                <a:latin typeface="Verdana"/>
                <a:cs typeface="Verdana"/>
              </a:rPr>
              <a:t>w</a:t>
            </a:r>
            <a:r>
              <a:rPr sz="1200" spc="-85" dirty="0">
                <a:solidFill>
                  <a:srgbClr val="3A3838"/>
                </a:solidFill>
                <a:latin typeface="Verdana"/>
                <a:cs typeface="Verdana"/>
              </a:rPr>
              <a:t>er</a:t>
            </a:r>
            <a:r>
              <a:rPr sz="1200" spc="-75" dirty="0">
                <a:solidFill>
                  <a:srgbClr val="3A3838"/>
                </a:solidFill>
                <a:latin typeface="Verdana"/>
                <a:cs typeface="Verdana"/>
              </a:rPr>
              <a:t>s</a:t>
            </a:r>
            <a:r>
              <a:rPr sz="1200" spc="-114" dirty="0">
                <a:solidFill>
                  <a:srgbClr val="3A3838"/>
                </a:solidFill>
                <a:latin typeface="Verdana"/>
                <a:cs typeface="Verdana"/>
              </a:rPr>
              <a:t>.</a:t>
            </a:r>
            <a:r>
              <a:rPr sz="1200" dirty="0">
                <a:solidFill>
                  <a:srgbClr val="3A3838"/>
                </a:solidFill>
                <a:latin typeface="Verdana"/>
                <a:cs typeface="Verdana"/>
              </a:rPr>
              <a:t>—</a:t>
            </a:r>
            <a:endParaRPr sz="1200">
              <a:latin typeface="Verdana"/>
              <a:cs typeface="Verdana"/>
            </a:endParaRPr>
          </a:p>
          <a:p>
            <a:pPr marL="210185">
              <a:lnSpc>
                <a:spcPct val="100000"/>
              </a:lnSpc>
            </a:pPr>
            <a:r>
              <a:rPr sz="1200" spc="-130" dirty="0">
                <a:solidFill>
                  <a:srgbClr val="3A3838"/>
                </a:solidFill>
                <a:latin typeface="Verdana"/>
                <a:cs typeface="Verdana"/>
              </a:rPr>
              <a:t>64,000+</a:t>
            </a:r>
            <a:endParaRPr sz="1200">
              <a:latin typeface="Verdana"/>
              <a:cs typeface="Verdana"/>
            </a:endParaRPr>
          </a:p>
          <a:p>
            <a:pPr marL="210185" indent="-172720">
              <a:lnSpc>
                <a:spcPct val="100000"/>
              </a:lnSpc>
              <a:spcBef>
                <a:spcPts val="605"/>
              </a:spcBef>
              <a:buFont typeface="Arial MT"/>
              <a:buChar char="•"/>
              <a:tabLst>
                <a:tab pos="210820" algn="l"/>
              </a:tabLst>
            </a:pPr>
            <a:r>
              <a:rPr sz="1200" spc="-50" dirty="0">
                <a:solidFill>
                  <a:srgbClr val="3A3838"/>
                </a:solidFill>
                <a:latin typeface="Verdana"/>
                <a:cs typeface="Verdana"/>
              </a:rPr>
              <a:t>As</a:t>
            </a:r>
            <a:r>
              <a:rPr sz="1200" spc="-85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spc="45" dirty="0">
                <a:solidFill>
                  <a:srgbClr val="3A3838"/>
                </a:solidFill>
                <a:latin typeface="Verdana"/>
                <a:cs typeface="Verdana"/>
              </a:rPr>
              <a:t>o</a:t>
            </a:r>
            <a:r>
              <a:rPr sz="1200" spc="-30" dirty="0">
                <a:solidFill>
                  <a:srgbClr val="3A3838"/>
                </a:solidFill>
                <a:latin typeface="Verdana"/>
                <a:cs typeface="Verdana"/>
              </a:rPr>
              <a:t>n</a:t>
            </a:r>
            <a:r>
              <a:rPr sz="1200" spc="-75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spc="-105" dirty="0">
                <a:solidFill>
                  <a:srgbClr val="3A3838"/>
                </a:solidFill>
                <a:latin typeface="Verdana"/>
                <a:cs typeface="Verdana"/>
              </a:rPr>
              <a:t>31</a:t>
            </a:r>
            <a:r>
              <a:rPr sz="1200" spc="-135" baseline="24305" dirty="0">
                <a:solidFill>
                  <a:srgbClr val="3A3838"/>
                </a:solidFill>
                <a:latin typeface="Verdana"/>
                <a:cs typeface="Verdana"/>
              </a:rPr>
              <a:t>s</a:t>
            </a:r>
            <a:r>
              <a:rPr sz="1200" spc="-97" baseline="24305" dirty="0">
                <a:solidFill>
                  <a:srgbClr val="3A3838"/>
                </a:solidFill>
                <a:latin typeface="Verdana"/>
                <a:cs typeface="Verdana"/>
              </a:rPr>
              <a:t>t</a:t>
            </a:r>
            <a:r>
              <a:rPr sz="1200" spc="82" baseline="24305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spc="100" dirty="0">
                <a:solidFill>
                  <a:srgbClr val="3A3838"/>
                </a:solidFill>
                <a:latin typeface="Verdana"/>
                <a:cs typeface="Verdana"/>
              </a:rPr>
              <a:t>M</a:t>
            </a:r>
            <a:r>
              <a:rPr sz="1200" spc="90" dirty="0">
                <a:solidFill>
                  <a:srgbClr val="3A3838"/>
                </a:solidFill>
                <a:latin typeface="Verdana"/>
                <a:cs typeface="Verdana"/>
              </a:rPr>
              <a:t>a</a:t>
            </a:r>
            <a:r>
              <a:rPr sz="1200" spc="-10" dirty="0">
                <a:solidFill>
                  <a:srgbClr val="3A3838"/>
                </a:solidFill>
                <a:latin typeface="Verdana"/>
                <a:cs typeface="Verdana"/>
              </a:rPr>
              <a:t>rch</a:t>
            </a:r>
            <a:r>
              <a:rPr sz="1200" spc="-85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spc="-105" dirty="0">
                <a:solidFill>
                  <a:srgbClr val="3A3838"/>
                </a:solidFill>
                <a:latin typeface="Verdana"/>
                <a:cs typeface="Verdana"/>
              </a:rPr>
              <a:t>202</a:t>
            </a:r>
            <a:r>
              <a:rPr sz="1200" spc="-100" dirty="0">
                <a:solidFill>
                  <a:srgbClr val="3A3838"/>
                </a:solidFill>
                <a:latin typeface="Verdana"/>
                <a:cs typeface="Verdana"/>
              </a:rPr>
              <a:t>4</a:t>
            </a:r>
            <a:endParaRPr sz="1200">
              <a:latin typeface="Verdana"/>
              <a:cs typeface="Verdana"/>
            </a:endParaRPr>
          </a:p>
          <a:p>
            <a:pPr marL="210185" indent="-17272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210820" algn="l"/>
              </a:tabLst>
            </a:pPr>
            <a:r>
              <a:rPr sz="1200" spc="130" dirty="0">
                <a:solidFill>
                  <a:srgbClr val="3A3838"/>
                </a:solidFill>
                <a:latin typeface="Verdana"/>
                <a:cs typeface="Verdana"/>
              </a:rPr>
              <a:t>C</a:t>
            </a:r>
            <a:r>
              <a:rPr sz="1200" spc="-20" dirty="0">
                <a:solidFill>
                  <a:srgbClr val="3A3838"/>
                </a:solidFill>
                <a:latin typeface="Verdana"/>
                <a:cs typeface="Verdana"/>
              </a:rPr>
              <a:t>AR</a:t>
            </a:r>
            <a:r>
              <a:rPr sz="1200" spc="-110" dirty="0">
                <a:solidFill>
                  <a:srgbClr val="3A3838"/>
                </a:solidFill>
                <a:latin typeface="Verdana"/>
                <a:cs typeface="Verdana"/>
              </a:rPr>
              <a:t>R</a:t>
            </a:r>
            <a:r>
              <a:rPr sz="1200" spc="-100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spc="90" dirty="0">
                <a:solidFill>
                  <a:srgbClr val="3A3838"/>
                </a:solidFill>
                <a:latin typeface="Verdana"/>
                <a:cs typeface="Verdana"/>
              </a:rPr>
              <a:t>a</a:t>
            </a:r>
            <a:r>
              <a:rPr sz="1200" spc="-70" dirty="0">
                <a:solidFill>
                  <a:srgbClr val="3A3838"/>
                </a:solidFill>
                <a:latin typeface="Verdana"/>
                <a:cs typeface="Verdana"/>
              </a:rPr>
              <a:t>t</a:t>
            </a:r>
            <a:r>
              <a:rPr sz="1200" spc="-75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spc="-105" dirty="0">
                <a:solidFill>
                  <a:srgbClr val="3A3838"/>
                </a:solidFill>
                <a:latin typeface="Verdana"/>
                <a:cs typeface="Verdana"/>
              </a:rPr>
              <a:t>29</a:t>
            </a:r>
            <a:r>
              <a:rPr sz="1200" spc="-365" dirty="0">
                <a:solidFill>
                  <a:srgbClr val="3A3838"/>
                </a:solidFill>
                <a:latin typeface="Verdana"/>
                <a:cs typeface="Verdana"/>
              </a:rPr>
              <a:t>%</a:t>
            </a:r>
            <a:r>
              <a:rPr sz="1200" spc="-85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spc="45" dirty="0">
                <a:solidFill>
                  <a:srgbClr val="3A3838"/>
                </a:solidFill>
                <a:latin typeface="Verdana"/>
                <a:cs typeface="Verdana"/>
              </a:rPr>
              <a:t>o</a:t>
            </a:r>
            <a:r>
              <a:rPr sz="1200" spc="-30" dirty="0">
                <a:solidFill>
                  <a:srgbClr val="3A3838"/>
                </a:solidFill>
                <a:latin typeface="Verdana"/>
                <a:cs typeface="Verdana"/>
              </a:rPr>
              <a:t>n</a:t>
            </a:r>
            <a:r>
              <a:rPr sz="1200" spc="-75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spc="-105" dirty="0">
                <a:solidFill>
                  <a:srgbClr val="3A3838"/>
                </a:solidFill>
                <a:latin typeface="Verdana"/>
                <a:cs typeface="Verdana"/>
              </a:rPr>
              <a:t>3</a:t>
            </a:r>
            <a:r>
              <a:rPr sz="1200" spc="-100" dirty="0">
                <a:solidFill>
                  <a:srgbClr val="3A3838"/>
                </a:solidFill>
                <a:latin typeface="Verdana"/>
                <a:cs typeface="Verdana"/>
              </a:rPr>
              <a:t>1</a:t>
            </a:r>
            <a:r>
              <a:rPr sz="1200" spc="-135" baseline="24305" dirty="0">
                <a:solidFill>
                  <a:srgbClr val="3A3838"/>
                </a:solidFill>
                <a:latin typeface="Verdana"/>
                <a:cs typeface="Verdana"/>
              </a:rPr>
              <a:t>s</a:t>
            </a:r>
            <a:r>
              <a:rPr sz="1200" spc="-97" baseline="24305" dirty="0">
                <a:solidFill>
                  <a:srgbClr val="3A3838"/>
                </a:solidFill>
                <a:latin typeface="Verdana"/>
                <a:cs typeface="Verdana"/>
              </a:rPr>
              <a:t>t</a:t>
            </a:r>
            <a:r>
              <a:rPr sz="1200" spc="104" baseline="24305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spc="100" dirty="0">
                <a:solidFill>
                  <a:srgbClr val="3A3838"/>
                </a:solidFill>
                <a:latin typeface="Verdana"/>
                <a:cs typeface="Verdana"/>
              </a:rPr>
              <a:t>M</a:t>
            </a:r>
            <a:r>
              <a:rPr sz="1200" spc="90" dirty="0">
                <a:solidFill>
                  <a:srgbClr val="3A3838"/>
                </a:solidFill>
                <a:latin typeface="Verdana"/>
                <a:cs typeface="Verdana"/>
              </a:rPr>
              <a:t>a</a:t>
            </a:r>
            <a:r>
              <a:rPr sz="1200" spc="-155" dirty="0">
                <a:solidFill>
                  <a:srgbClr val="3A3838"/>
                </a:solidFill>
                <a:latin typeface="Verdana"/>
                <a:cs typeface="Verdana"/>
              </a:rPr>
              <a:t>r</a:t>
            </a:r>
            <a:r>
              <a:rPr sz="1200" spc="-90" dirty="0">
                <a:solidFill>
                  <a:srgbClr val="3A3838"/>
                </a:solidFill>
                <a:latin typeface="Verdana"/>
                <a:cs typeface="Verdana"/>
              </a:rPr>
              <a:t> </a:t>
            </a:r>
            <a:r>
              <a:rPr sz="1200" spc="-105" dirty="0">
                <a:solidFill>
                  <a:srgbClr val="3A3838"/>
                </a:solidFill>
                <a:latin typeface="Verdana"/>
                <a:cs typeface="Verdana"/>
              </a:rPr>
              <a:t>2</a:t>
            </a:r>
            <a:r>
              <a:rPr sz="1200" spc="-110" dirty="0">
                <a:solidFill>
                  <a:srgbClr val="3A3838"/>
                </a:solidFill>
                <a:latin typeface="Verdana"/>
                <a:cs typeface="Verdana"/>
              </a:rPr>
              <a:t>0</a:t>
            </a:r>
            <a:r>
              <a:rPr sz="1200" spc="-105" dirty="0">
                <a:solidFill>
                  <a:srgbClr val="3A3838"/>
                </a:solidFill>
                <a:latin typeface="Verdana"/>
                <a:cs typeface="Verdana"/>
              </a:rPr>
              <a:t>2</a:t>
            </a:r>
            <a:r>
              <a:rPr sz="1200" spc="-100" dirty="0">
                <a:solidFill>
                  <a:srgbClr val="3A3838"/>
                </a:solidFill>
                <a:latin typeface="Verdana"/>
                <a:cs typeface="Verdana"/>
              </a:rPr>
              <a:t>4</a:t>
            </a:r>
            <a:endParaRPr sz="1200">
              <a:latin typeface="Verdana"/>
              <a:cs typeface="Verdana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3107435" y="5349096"/>
            <a:ext cx="3234055" cy="1116330"/>
            <a:chOff x="3107435" y="5349096"/>
            <a:chExt cx="3234055" cy="1116330"/>
          </a:xfrm>
        </p:grpSpPr>
        <p:pic>
          <p:nvPicPr>
            <p:cNvPr id="25" name="object 2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08236" y="5349096"/>
              <a:ext cx="2430802" cy="1115868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07435" y="5661660"/>
              <a:ext cx="493814" cy="493814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3190493" y="5744718"/>
              <a:ext cx="332740" cy="332740"/>
            </a:xfrm>
            <a:custGeom>
              <a:avLst/>
              <a:gdLst/>
              <a:ahLst/>
              <a:cxnLst/>
              <a:rect l="l" t="t" r="r" b="b"/>
              <a:pathLst>
                <a:path w="332739" h="332739">
                  <a:moveTo>
                    <a:pt x="166116" y="0"/>
                  </a:moveTo>
                  <a:lnTo>
                    <a:pt x="121972" y="5933"/>
                  </a:lnTo>
                  <a:lnTo>
                    <a:pt x="82295" y="22679"/>
                  </a:lnTo>
                  <a:lnTo>
                    <a:pt x="48672" y="48653"/>
                  </a:lnTo>
                  <a:lnTo>
                    <a:pt x="22690" y="82273"/>
                  </a:lnTo>
                  <a:lnTo>
                    <a:pt x="5937" y="121955"/>
                  </a:lnTo>
                  <a:lnTo>
                    <a:pt x="0" y="166115"/>
                  </a:lnTo>
                  <a:lnTo>
                    <a:pt x="5937" y="210276"/>
                  </a:lnTo>
                  <a:lnTo>
                    <a:pt x="22690" y="249958"/>
                  </a:lnTo>
                  <a:lnTo>
                    <a:pt x="48672" y="283578"/>
                  </a:lnTo>
                  <a:lnTo>
                    <a:pt x="82295" y="309552"/>
                  </a:lnTo>
                  <a:lnTo>
                    <a:pt x="121972" y="326298"/>
                  </a:lnTo>
                  <a:lnTo>
                    <a:pt x="166116" y="332231"/>
                  </a:lnTo>
                  <a:lnTo>
                    <a:pt x="210259" y="326298"/>
                  </a:lnTo>
                  <a:lnTo>
                    <a:pt x="249936" y="309552"/>
                  </a:lnTo>
                  <a:lnTo>
                    <a:pt x="283559" y="283578"/>
                  </a:lnTo>
                  <a:lnTo>
                    <a:pt x="309541" y="249958"/>
                  </a:lnTo>
                  <a:lnTo>
                    <a:pt x="326294" y="210276"/>
                  </a:lnTo>
                  <a:lnTo>
                    <a:pt x="332231" y="166115"/>
                  </a:lnTo>
                  <a:lnTo>
                    <a:pt x="326294" y="121955"/>
                  </a:lnTo>
                  <a:lnTo>
                    <a:pt x="309541" y="82273"/>
                  </a:lnTo>
                  <a:lnTo>
                    <a:pt x="283559" y="48653"/>
                  </a:lnTo>
                  <a:lnTo>
                    <a:pt x="249935" y="22679"/>
                  </a:lnTo>
                  <a:lnTo>
                    <a:pt x="210259" y="5933"/>
                  </a:lnTo>
                  <a:lnTo>
                    <a:pt x="1661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190493" y="5744718"/>
              <a:ext cx="332740" cy="332740"/>
            </a:xfrm>
            <a:custGeom>
              <a:avLst/>
              <a:gdLst/>
              <a:ahLst/>
              <a:cxnLst/>
              <a:rect l="l" t="t" r="r" b="b"/>
              <a:pathLst>
                <a:path w="332739" h="332739">
                  <a:moveTo>
                    <a:pt x="0" y="166115"/>
                  </a:moveTo>
                  <a:lnTo>
                    <a:pt x="5937" y="121955"/>
                  </a:lnTo>
                  <a:lnTo>
                    <a:pt x="22690" y="82273"/>
                  </a:lnTo>
                  <a:lnTo>
                    <a:pt x="48672" y="48653"/>
                  </a:lnTo>
                  <a:lnTo>
                    <a:pt x="82295" y="22679"/>
                  </a:lnTo>
                  <a:lnTo>
                    <a:pt x="121972" y="5933"/>
                  </a:lnTo>
                  <a:lnTo>
                    <a:pt x="166116" y="0"/>
                  </a:lnTo>
                  <a:lnTo>
                    <a:pt x="210259" y="5933"/>
                  </a:lnTo>
                  <a:lnTo>
                    <a:pt x="249935" y="22679"/>
                  </a:lnTo>
                  <a:lnTo>
                    <a:pt x="283559" y="48653"/>
                  </a:lnTo>
                  <a:lnTo>
                    <a:pt x="309541" y="82273"/>
                  </a:lnTo>
                  <a:lnTo>
                    <a:pt x="326294" y="121955"/>
                  </a:lnTo>
                  <a:lnTo>
                    <a:pt x="332231" y="166115"/>
                  </a:lnTo>
                  <a:lnTo>
                    <a:pt x="326294" y="210276"/>
                  </a:lnTo>
                  <a:lnTo>
                    <a:pt x="309541" y="249958"/>
                  </a:lnTo>
                  <a:lnTo>
                    <a:pt x="283559" y="283578"/>
                  </a:lnTo>
                  <a:lnTo>
                    <a:pt x="249936" y="309552"/>
                  </a:lnTo>
                  <a:lnTo>
                    <a:pt x="210259" y="326298"/>
                  </a:lnTo>
                  <a:lnTo>
                    <a:pt x="166116" y="332231"/>
                  </a:lnTo>
                  <a:lnTo>
                    <a:pt x="121972" y="326298"/>
                  </a:lnTo>
                  <a:lnTo>
                    <a:pt x="82295" y="309552"/>
                  </a:lnTo>
                  <a:lnTo>
                    <a:pt x="48672" y="283578"/>
                  </a:lnTo>
                  <a:lnTo>
                    <a:pt x="22690" y="249958"/>
                  </a:lnTo>
                  <a:lnTo>
                    <a:pt x="5937" y="210276"/>
                  </a:lnTo>
                  <a:lnTo>
                    <a:pt x="0" y="166115"/>
                  </a:lnTo>
                  <a:close/>
                </a:path>
              </a:pathLst>
            </a:custGeom>
            <a:ln w="28575">
              <a:solidFill>
                <a:srgbClr val="1F49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304031" y="5788152"/>
              <a:ext cx="114300" cy="23926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847587" y="5661660"/>
              <a:ext cx="493814" cy="493814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5930645" y="5744718"/>
              <a:ext cx="332740" cy="332740"/>
            </a:xfrm>
            <a:custGeom>
              <a:avLst/>
              <a:gdLst/>
              <a:ahLst/>
              <a:cxnLst/>
              <a:rect l="l" t="t" r="r" b="b"/>
              <a:pathLst>
                <a:path w="332739" h="332739">
                  <a:moveTo>
                    <a:pt x="166115" y="0"/>
                  </a:moveTo>
                  <a:lnTo>
                    <a:pt x="121972" y="5933"/>
                  </a:lnTo>
                  <a:lnTo>
                    <a:pt x="82295" y="22679"/>
                  </a:lnTo>
                  <a:lnTo>
                    <a:pt x="48672" y="48653"/>
                  </a:lnTo>
                  <a:lnTo>
                    <a:pt x="22690" y="82273"/>
                  </a:lnTo>
                  <a:lnTo>
                    <a:pt x="5937" y="121955"/>
                  </a:lnTo>
                  <a:lnTo>
                    <a:pt x="0" y="166115"/>
                  </a:lnTo>
                  <a:lnTo>
                    <a:pt x="5937" y="210276"/>
                  </a:lnTo>
                  <a:lnTo>
                    <a:pt x="22690" y="249958"/>
                  </a:lnTo>
                  <a:lnTo>
                    <a:pt x="48672" y="283578"/>
                  </a:lnTo>
                  <a:lnTo>
                    <a:pt x="82295" y="309552"/>
                  </a:lnTo>
                  <a:lnTo>
                    <a:pt x="121972" y="326298"/>
                  </a:lnTo>
                  <a:lnTo>
                    <a:pt x="166115" y="332231"/>
                  </a:lnTo>
                  <a:lnTo>
                    <a:pt x="210259" y="326298"/>
                  </a:lnTo>
                  <a:lnTo>
                    <a:pt x="249936" y="309552"/>
                  </a:lnTo>
                  <a:lnTo>
                    <a:pt x="283559" y="283578"/>
                  </a:lnTo>
                  <a:lnTo>
                    <a:pt x="309541" y="249958"/>
                  </a:lnTo>
                  <a:lnTo>
                    <a:pt x="326294" y="210276"/>
                  </a:lnTo>
                  <a:lnTo>
                    <a:pt x="332231" y="166115"/>
                  </a:lnTo>
                  <a:lnTo>
                    <a:pt x="326294" y="121955"/>
                  </a:lnTo>
                  <a:lnTo>
                    <a:pt x="309541" y="82273"/>
                  </a:lnTo>
                  <a:lnTo>
                    <a:pt x="283559" y="48653"/>
                  </a:lnTo>
                  <a:lnTo>
                    <a:pt x="249935" y="22679"/>
                  </a:lnTo>
                  <a:lnTo>
                    <a:pt x="210259" y="5933"/>
                  </a:lnTo>
                  <a:lnTo>
                    <a:pt x="1661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930645" y="5744718"/>
              <a:ext cx="332740" cy="332740"/>
            </a:xfrm>
            <a:custGeom>
              <a:avLst/>
              <a:gdLst/>
              <a:ahLst/>
              <a:cxnLst/>
              <a:rect l="l" t="t" r="r" b="b"/>
              <a:pathLst>
                <a:path w="332739" h="332739">
                  <a:moveTo>
                    <a:pt x="0" y="166115"/>
                  </a:moveTo>
                  <a:lnTo>
                    <a:pt x="5937" y="121955"/>
                  </a:lnTo>
                  <a:lnTo>
                    <a:pt x="22690" y="82273"/>
                  </a:lnTo>
                  <a:lnTo>
                    <a:pt x="48672" y="48653"/>
                  </a:lnTo>
                  <a:lnTo>
                    <a:pt x="82295" y="22679"/>
                  </a:lnTo>
                  <a:lnTo>
                    <a:pt x="121972" y="5933"/>
                  </a:lnTo>
                  <a:lnTo>
                    <a:pt x="166115" y="0"/>
                  </a:lnTo>
                  <a:lnTo>
                    <a:pt x="210259" y="5933"/>
                  </a:lnTo>
                  <a:lnTo>
                    <a:pt x="249935" y="22679"/>
                  </a:lnTo>
                  <a:lnTo>
                    <a:pt x="283559" y="48653"/>
                  </a:lnTo>
                  <a:lnTo>
                    <a:pt x="309541" y="82273"/>
                  </a:lnTo>
                  <a:lnTo>
                    <a:pt x="326294" y="121955"/>
                  </a:lnTo>
                  <a:lnTo>
                    <a:pt x="332231" y="166115"/>
                  </a:lnTo>
                  <a:lnTo>
                    <a:pt x="326294" y="210276"/>
                  </a:lnTo>
                  <a:lnTo>
                    <a:pt x="309541" y="249958"/>
                  </a:lnTo>
                  <a:lnTo>
                    <a:pt x="283559" y="283578"/>
                  </a:lnTo>
                  <a:lnTo>
                    <a:pt x="249936" y="309552"/>
                  </a:lnTo>
                  <a:lnTo>
                    <a:pt x="210259" y="326298"/>
                  </a:lnTo>
                  <a:lnTo>
                    <a:pt x="166115" y="332231"/>
                  </a:lnTo>
                  <a:lnTo>
                    <a:pt x="121972" y="326298"/>
                  </a:lnTo>
                  <a:lnTo>
                    <a:pt x="82295" y="309552"/>
                  </a:lnTo>
                  <a:lnTo>
                    <a:pt x="48672" y="283578"/>
                  </a:lnTo>
                  <a:lnTo>
                    <a:pt x="22690" y="249958"/>
                  </a:lnTo>
                  <a:lnTo>
                    <a:pt x="5937" y="210276"/>
                  </a:lnTo>
                  <a:lnTo>
                    <a:pt x="0" y="166115"/>
                  </a:lnTo>
                  <a:close/>
                </a:path>
              </a:pathLst>
            </a:custGeom>
            <a:ln w="28575">
              <a:solidFill>
                <a:srgbClr val="1F49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044183" y="5788152"/>
              <a:ext cx="115824" cy="239267"/>
            </a:xfrm>
            <a:prstGeom prst="rect">
              <a:avLst/>
            </a:prstGeom>
          </p:spPr>
        </p:pic>
      </p:grpSp>
      <p:grpSp>
        <p:nvGrpSpPr>
          <p:cNvPr id="34" name="object 34"/>
          <p:cNvGrpSpPr/>
          <p:nvPr/>
        </p:nvGrpSpPr>
        <p:grpSpPr>
          <a:xfrm>
            <a:off x="8587740" y="5349096"/>
            <a:ext cx="2832100" cy="1116330"/>
            <a:chOff x="8587740" y="5349096"/>
            <a:chExt cx="2832100" cy="1116330"/>
          </a:xfrm>
        </p:grpSpPr>
        <p:pic>
          <p:nvPicPr>
            <p:cNvPr id="35" name="object 3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988540" y="5349096"/>
              <a:ext cx="2430802" cy="1115868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587740" y="5661660"/>
              <a:ext cx="493814" cy="493814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8670798" y="5744718"/>
              <a:ext cx="332740" cy="332740"/>
            </a:xfrm>
            <a:custGeom>
              <a:avLst/>
              <a:gdLst/>
              <a:ahLst/>
              <a:cxnLst/>
              <a:rect l="l" t="t" r="r" b="b"/>
              <a:pathLst>
                <a:path w="332740" h="332739">
                  <a:moveTo>
                    <a:pt x="166116" y="0"/>
                  </a:moveTo>
                  <a:lnTo>
                    <a:pt x="121972" y="5933"/>
                  </a:lnTo>
                  <a:lnTo>
                    <a:pt x="82296" y="22679"/>
                  </a:lnTo>
                  <a:lnTo>
                    <a:pt x="48672" y="48653"/>
                  </a:lnTo>
                  <a:lnTo>
                    <a:pt x="22690" y="82273"/>
                  </a:lnTo>
                  <a:lnTo>
                    <a:pt x="5937" y="121955"/>
                  </a:lnTo>
                  <a:lnTo>
                    <a:pt x="0" y="166115"/>
                  </a:lnTo>
                  <a:lnTo>
                    <a:pt x="5937" y="210276"/>
                  </a:lnTo>
                  <a:lnTo>
                    <a:pt x="22690" y="249958"/>
                  </a:lnTo>
                  <a:lnTo>
                    <a:pt x="48672" y="283578"/>
                  </a:lnTo>
                  <a:lnTo>
                    <a:pt x="82296" y="309552"/>
                  </a:lnTo>
                  <a:lnTo>
                    <a:pt x="121972" y="326298"/>
                  </a:lnTo>
                  <a:lnTo>
                    <a:pt x="166116" y="332231"/>
                  </a:lnTo>
                  <a:lnTo>
                    <a:pt x="210259" y="326298"/>
                  </a:lnTo>
                  <a:lnTo>
                    <a:pt x="249935" y="309552"/>
                  </a:lnTo>
                  <a:lnTo>
                    <a:pt x="283559" y="283578"/>
                  </a:lnTo>
                  <a:lnTo>
                    <a:pt x="309541" y="249958"/>
                  </a:lnTo>
                  <a:lnTo>
                    <a:pt x="326294" y="210276"/>
                  </a:lnTo>
                  <a:lnTo>
                    <a:pt x="332231" y="166115"/>
                  </a:lnTo>
                  <a:lnTo>
                    <a:pt x="326294" y="121955"/>
                  </a:lnTo>
                  <a:lnTo>
                    <a:pt x="309541" y="82273"/>
                  </a:lnTo>
                  <a:lnTo>
                    <a:pt x="283559" y="48653"/>
                  </a:lnTo>
                  <a:lnTo>
                    <a:pt x="249935" y="22679"/>
                  </a:lnTo>
                  <a:lnTo>
                    <a:pt x="210259" y="5933"/>
                  </a:lnTo>
                  <a:lnTo>
                    <a:pt x="1661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8670798" y="5744718"/>
              <a:ext cx="332740" cy="332740"/>
            </a:xfrm>
            <a:custGeom>
              <a:avLst/>
              <a:gdLst/>
              <a:ahLst/>
              <a:cxnLst/>
              <a:rect l="l" t="t" r="r" b="b"/>
              <a:pathLst>
                <a:path w="332740" h="332739">
                  <a:moveTo>
                    <a:pt x="0" y="166115"/>
                  </a:moveTo>
                  <a:lnTo>
                    <a:pt x="5937" y="121955"/>
                  </a:lnTo>
                  <a:lnTo>
                    <a:pt x="22690" y="82273"/>
                  </a:lnTo>
                  <a:lnTo>
                    <a:pt x="48672" y="48653"/>
                  </a:lnTo>
                  <a:lnTo>
                    <a:pt x="82296" y="22679"/>
                  </a:lnTo>
                  <a:lnTo>
                    <a:pt x="121972" y="5933"/>
                  </a:lnTo>
                  <a:lnTo>
                    <a:pt x="166116" y="0"/>
                  </a:lnTo>
                  <a:lnTo>
                    <a:pt x="210259" y="5933"/>
                  </a:lnTo>
                  <a:lnTo>
                    <a:pt x="249935" y="22679"/>
                  </a:lnTo>
                  <a:lnTo>
                    <a:pt x="283559" y="48653"/>
                  </a:lnTo>
                  <a:lnTo>
                    <a:pt x="309541" y="82273"/>
                  </a:lnTo>
                  <a:lnTo>
                    <a:pt x="326294" y="121955"/>
                  </a:lnTo>
                  <a:lnTo>
                    <a:pt x="332231" y="166115"/>
                  </a:lnTo>
                  <a:lnTo>
                    <a:pt x="326294" y="210276"/>
                  </a:lnTo>
                  <a:lnTo>
                    <a:pt x="309541" y="249958"/>
                  </a:lnTo>
                  <a:lnTo>
                    <a:pt x="283559" y="283578"/>
                  </a:lnTo>
                  <a:lnTo>
                    <a:pt x="249935" y="309552"/>
                  </a:lnTo>
                  <a:lnTo>
                    <a:pt x="210259" y="326298"/>
                  </a:lnTo>
                  <a:lnTo>
                    <a:pt x="166116" y="332231"/>
                  </a:lnTo>
                  <a:lnTo>
                    <a:pt x="121972" y="326298"/>
                  </a:lnTo>
                  <a:lnTo>
                    <a:pt x="82296" y="309552"/>
                  </a:lnTo>
                  <a:lnTo>
                    <a:pt x="48672" y="283578"/>
                  </a:lnTo>
                  <a:lnTo>
                    <a:pt x="22690" y="249958"/>
                  </a:lnTo>
                  <a:lnTo>
                    <a:pt x="5937" y="210276"/>
                  </a:lnTo>
                  <a:lnTo>
                    <a:pt x="0" y="166115"/>
                  </a:lnTo>
                  <a:close/>
                </a:path>
              </a:pathLst>
            </a:custGeom>
            <a:ln w="28575">
              <a:solidFill>
                <a:srgbClr val="1F49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784336" y="5788152"/>
              <a:ext cx="115824" cy="239267"/>
            </a:xfrm>
            <a:prstGeom prst="rect">
              <a:avLst/>
            </a:prstGeom>
          </p:spPr>
        </p:pic>
      </p:grpSp>
      <p:sp>
        <p:nvSpPr>
          <p:cNvPr id="40" name="object 40"/>
          <p:cNvSpPr txBox="1"/>
          <p:nvPr/>
        </p:nvSpPr>
        <p:spPr>
          <a:xfrm>
            <a:off x="838200" y="5407152"/>
            <a:ext cx="2295525" cy="1004569"/>
          </a:xfrm>
          <a:prstGeom prst="rect">
            <a:avLst/>
          </a:prstGeom>
          <a:solidFill>
            <a:srgbClr val="1F4980"/>
          </a:solidFill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1900">
              <a:latin typeface="Times New Roman"/>
              <a:cs typeface="Times New Roman"/>
            </a:endParaRPr>
          </a:p>
          <a:p>
            <a:pPr marL="224154" marR="527050">
              <a:lnSpc>
                <a:spcPct val="100000"/>
              </a:lnSpc>
            </a:pPr>
            <a:r>
              <a:rPr sz="1400" spc="-45" dirty="0">
                <a:solidFill>
                  <a:srgbClr val="FFFFFF"/>
                </a:solidFill>
                <a:latin typeface="Verdana"/>
                <a:cs typeface="Verdana"/>
              </a:rPr>
              <a:t>Targe</a:t>
            </a:r>
            <a:r>
              <a:rPr sz="1400" spc="-4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400" spc="-9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400" spc="-3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400" spc="70" dirty="0">
                <a:solidFill>
                  <a:srgbClr val="FFFFFF"/>
                </a:solidFill>
                <a:latin typeface="Verdana"/>
                <a:cs typeface="Verdana"/>
              </a:rPr>
              <a:t>g</a:t>
            </a:r>
            <a:r>
              <a:rPr sz="1400" spc="-1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25" dirty="0">
                <a:solidFill>
                  <a:srgbClr val="FFFFFF"/>
                </a:solidFill>
                <a:latin typeface="Verdana"/>
                <a:cs typeface="Verdana"/>
              </a:rPr>
              <a:t>an  </a:t>
            </a:r>
            <a:r>
              <a:rPr sz="1400" spc="-35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1400" spc="-4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400" spc="-9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400" spc="90" dirty="0">
                <a:solidFill>
                  <a:srgbClr val="FFFFFF"/>
                </a:solidFill>
                <a:latin typeface="Verdana"/>
                <a:cs typeface="Verdana"/>
              </a:rPr>
              <a:t>ap</a:t>
            </a:r>
            <a:r>
              <a:rPr sz="1400" spc="95" dirty="0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sz="1400" spc="80" dirty="0">
                <a:solidFill>
                  <a:srgbClr val="FFFFFF"/>
                </a:solidFill>
                <a:latin typeface="Verdana"/>
                <a:cs typeface="Verdana"/>
              </a:rPr>
              <a:t>ed</a:t>
            </a:r>
            <a:r>
              <a:rPr sz="1400" spc="-1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60" dirty="0">
                <a:solidFill>
                  <a:srgbClr val="FFFFFF"/>
                </a:solidFill>
                <a:latin typeface="Verdana"/>
                <a:cs typeface="Verdana"/>
              </a:rPr>
              <a:t>mark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et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578352" y="5407152"/>
            <a:ext cx="2295525" cy="1004569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1900">
              <a:latin typeface="Times New Roman"/>
              <a:cs typeface="Times New Roman"/>
            </a:endParaRPr>
          </a:p>
          <a:p>
            <a:pPr marL="224790" marR="307340">
              <a:lnSpc>
                <a:spcPct val="100000"/>
              </a:lnSpc>
            </a:pPr>
            <a:r>
              <a:rPr sz="1400" spc="120" dirty="0">
                <a:solidFill>
                  <a:srgbClr val="1F4980"/>
                </a:solidFill>
                <a:latin typeface="Verdana"/>
                <a:cs typeface="Verdana"/>
              </a:rPr>
              <a:t>O</a:t>
            </a:r>
            <a:r>
              <a:rPr sz="1400" spc="-55" dirty="0">
                <a:solidFill>
                  <a:srgbClr val="1F4980"/>
                </a:solidFill>
                <a:latin typeface="Verdana"/>
                <a:cs typeface="Verdana"/>
              </a:rPr>
              <a:t>ff</a:t>
            </a:r>
            <a:r>
              <a:rPr sz="1400" spc="-80" dirty="0">
                <a:solidFill>
                  <a:srgbClr val="1F4980"/>
                </a:solidFill>
                <a:latin typeface="Verdana"/>
                <a:cs typeface="Verdana"/>
              </a:rPr>
              <a:t>er</a:t>
            </a:r>
            <a:r>
              <a:rPr sz="1400" spc="-40" dirty="0">
                <a:solidFill>
                  <a:srgbClr val="1F4980"/>
                </a:solidFill>
                <a:latin typeface="Verdana"/>
                <a:cs typeface="Verdana"/>
              </a:rPr>
              <a:t>i</a:t>
            </a:r>
            <a:r>
              <a:rPr sz="1400" spc="20" dirty="0">
                <a:solidFill>
                  <a:srgbClr val="1F4980"/>
                </a:solidFill>
                <a:latin typeface="Verdana"/>
                <a:cs typeface="Verdana"/>
              </a:rPr>
              <a:t>ng</a:t>
            </a:r>
            <a:r>
              <a:rPr sz="1400" spc="-120" dirty="0">
                <a:solidFill>
                  <a:srgbClr val="1F4980"/>
                </a:solidFill>
                <a:latin typeface="Verdana"/>
                <a:cs typeface="Verdana"/>
              </a:rPr>
              <a:t> </a:t>
            </a:r>
            <a:r>
              <a:rPr sz="1400" spc="20" dirty="0">
                <a:solidFill>
                  <a:srgbClr val="1F4980"/>
                </a:solidFill>
                <a:latin typeface="Verdana"/>
                <a:cs typeface="Verdana"/>
              </a:rPr>
              <a:t>h</a:t>
            </a:r>
            <a:r>
              <a:rPr sz="1400" spc="5" dirty="0">
                <a:solidFill>
                  <a:srgbClr val="1F4980"/>
                </a:solidFill>
                <a:latin typeface="Verdana"/>
                <a:cs typeface="Verdana"/>
              </a:rPr>
              <a:t>o</a:t>
            </a:r>
            <a:r>
              <a:rPr sz="1400" spc="-110" dirty="0">
                <a:solidFill>
                  <a:srgbClr val="1F4980"/>
                </a:solidFill>
                <a:latin typeface="Verdana"/>
                <a:cs typeface="Verdana"/>
              </a:rPr>
              <a:t>li</a:t>
            </a:r>
            <a:r>
              <a:rPr sz="1400" spc="-190" dirty="0">
                <a:solidFill>
                  <a:srgbClr val="1F4980"/>
                </a:solidFill>
                <a:latin typeface="Verdana"/>
                <a:cs typeface="Verdana"/>
              </a:rPr>
              <a:t>s</a:t>
            </a:r>
            <a:r>
              <a:rPr sz="1400" spc="-90" dirty="0">
                <a:solidFill>
                  <a:srgbClr val="1F4980"/>
                </a:solidFill>
                <a:latin typeface="Verdana"/>
                <a:cs typeface="Verdana"/>
              </a:rPr>
              <a:t>t</a:t>
            </a:r>
            <a:r>
              <a:rPr sz="1400" spc="-100" dirty="0">
                <a:solidFill>
                  <a:srgbClr val="1F4980"/>
                </a:solidFill>
                <a:latin typeface="Verdana"/>
                <a:cs typeface="Verdana"/>
              </a:rPr>
              <a:t>i</a:t>
            </a:r>
            <a:r>
              <a:rPr sz="1400" spc="175" dirty="0">
                <a:solidFill>
                  <a:srgbClr val="1F4980"/>
                </a:solidFill>
                <a:latin typeface="Verdana"/>
                <a:cs typeface="Verdana"/>
              </a:rPr>
              <a:t>c</a:t>
            </a:r>
            <a:r>
              <a:rPr sz="1400" spc="-150" dirty="0">
                <a:solidFill>
                  <a:srgbClr val="1F4980"/>
                </a:solidFill>
                <a:latin typeface="Verdana"/>
                <a:cs typeface="Verdana"/>
              </a:rPr>
              <a:t> </a:t>
            </a:r>
            <a:r>
              <a:rPr sz="1400" spc="-90" dirty="0">
                <a:solidFill>
                  <a:srgbClr val="1F4980"/>
                </a:solidFill>
                <a:latin typeface="Verdana"/>
                <a:cs typeface="Verdana"/>
              </a:rPr>
              <a:t>l</a:t>
            </a:r>
            <a:r>
              <a:rPr sz="1400" spc="70" dirty="0">
                <a:solidFill>
                  <a:srgbClr val="1F4980"/>
                </a:solidFill>
                <a:latin typeface="Verdana"/>
                <a:cs typeface="Verdana"/>
              </a:rPr>
              <a:t>o</a:t>
            </a:r>
            <a:r>
              <a:rPr sz="1400" spc="25" dirty="0">
                <a:solidFill>
                  <a:srgbClr val="1F4980"/>
                </a:solidFill>
                <a:latin typeface="Verdana"/>
                <a:cs typeface="Verdana"/>
              </a:rPr>
              <a:t>an  </a:t>
            </a:r>
            <a:r>
              <a:rPr sz="1400" spc="45" dirty="0">
                <a:solidFill>
                  <a:srgbClr val="1F4980"/>
                </a:solidFill>
                <a:latin typeface="Verdana"/>
                <a:cs typeface="Verdana"/>
              </a:rPr>
              <a:t>&amp;</a:t>
            </a:r>
            <a:r>
              <a:rPr sz="1400" spc="-105" dirty="0">
                <a:solidFill>
                  <a:srgbClr val="1F4980"/>
                </a:solidFill>
                <a:latin typeface="Verdana"/>
                <a:cs typeface="Verdana"/>
              </a:rPr>
              <a:t> </a:t>
            </a:r>
            <a:r>
              <a:rPr sz="1400" spc="-90" dirty="0">
                <a:solidFill>
                  <a:srgbClr val="1F4980"/>
                </a:solidFill>
                <a:latin typeface="Verdana"/>
                <a:cs typeface="Verdana"/>
              </a:rPr>
              <a:t>t</a:t>
            </a:r>
            <a:r>
              <a:rPr sz="1400" spc="-65" dirty="0">
                <a:solidFill>
                  <a:srgbClr val="1F4980"/>
                </a:solidFill>
                <a:latin typeface="Verdana"/>
                <a:cs typeface="Verdana"/>
              </a:rPr>
              <a:t>ra</a:t>
            </a:r>
            <a:r>
              <a:rPr sz="1400" spc="-20" dirty="0">
                <a:solidFill>
                  <a:srgbClr val="1F4980"/>
                </a:solidFill>
                <a:latin typeface="Verdana"/>
                <a:cs typeface="Verdana"/>
              </a:rPr>
              <a:t>i</a:t>
            </a:r>
            <a:r>
              <a:rPr sz="1400" spc="-95" dirty="0">
                <a:solidFill>
                  <a:srgbClr val="1F4980"/>
                </a:solidFill>
                <a:latin typeface="Verdana"/>
                <a:cs typeface="Verdana"/>
              </a:rPr>
              <a:t>n</a:t>
            </a:r>
            <a:r>
              <a:rPr sz="1400" spc="-30" dirty="0">
                <a:solidFill>
                  <a:srgbClr val="1F4980"/>
                </a:solidFill>
                <a:latin typeface="Verdana"/>
                <a:cs typeface="Verdana"/>
              </a:rPr>
              <a:t>i</a:t>
            </a:r>
            <a:r>
              <a:rPr sz="1400" spc="20" dirty="0">
                <a:solidFill>
                  <a:srgbClr val="1F4980"/>
                </a:solidFill>
                <a:latin typeface="Verdana"/>
                <a:cs typeface="Verdana"/>
              </a:rPr>
              <a:t>ng</a:t>
            </a:r>
            <a:r>
              <a:rPr sz="1400" spc="-155" dirty="0">
                <a:solidFill>
                  <a:srgbClr val="1F4980"/>
                </a:solidFill>
                <a:latin typeface="Verdana"/>
                <a:cs typeface="Verdana"/>
              </a:rPr>
              <a:t> </a:t>
            </a:r>
            <a:r>
              <a:rPr sz="1400" spc="-190" dirty="0">
                <a:solidFill>
                  <a:srgbClr val="1F4980"/>
                </a:solidFill>
                <a:latin typeface="Verdana"/>
                <a:cs typeface="Verdana"/>
              </a:rPr>
              <a:t>s</a:t>
            </a:r>
            <a:r>
              <a:rPr sz="1400" spc="70" dirty="0">
                <a:solidFill>
                  <a:srgbClr val="1F4980"/>
                </a:solidFill>
                <a:latin typeface="Verdana"/>
                <a:cs typeface="Verdana"/>
              </a:rPr>
              <a:t>o</a:t>
            </a:r>
            <a:r>
              <a:rPr sz="1400" spc="-90" dirty="0">
                <a:solidFill>
                  <a:srgbClr val="1F4980"/>
                </a:solidFill>
                <a:latin typeface="Verdana"/>
                <a:cs typeface="Verdana"/>
              </a:rPr>
              <a:t>l</a:t>
            </a:r>
            <a:r>
              <a:rPr sz="1400" spc="-70" dirty="0">
                <a:solidFill>
                  <a:srgbClr val="1F4980"/>
                </a:solidFill>
                <a:latin typeface="Verdana"/>
                <a:cs typeface="Verdana"/>
              </a:rPr>
              <a:t>u</a:t>
            </a:r>
            <a:r>
              <a:rPr sz="1400" spc="-65" dirty="0">
                <a:solidFill>
                  <a:srgbClr val="1F4980"/>
                </a:solidFill>
                <a:latin typeface="Verdana"/>
                <a:cs typeface="Verdana"/>
              </a:rPr>
              <a:t>t</a:t>
            </a:r>
            <a:r>
              <a:rPr sz="1400" spc="-100" dirty="0">
                <a:solidFill>
                  <a:srgbClr val="1F4980"/>
                </a:solidFill>
                <a:latin typeface="Verdana"/>
                <a:cs typeface="Verdana"/>
              </a:rPr>
              <a:t>i</a:t>
            </a:r>
            <a:r>
              <a:rPr sz="1400" spc="55" dirty="0">
                <a:solidFill>
                  <a:srgbClr val="1F4980"/>
                </a:solidFill>
                <a:latin typeface="Verdana"/>
                <a:cs typeface="Verdana"/>
              </a:rPr>
              <a:t>o</a:t>
            </a:r>
            <a:r>
              <a:rPr sz="1400" spc="-30" dirty="0">
                <a:solidFill>
                  <a:srgbClr val="1F4980"/>
                </a:solidFill>
                <a:latin typeface="Verdana"/>
                <a:cs typeface="Verdana"/>
              </a:rPr>
              <a:t>n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318503" y="5407152"/>
            <a:ext cx="2295525" cy="1004569"/>
          </a:xfrm>
          <a:prstGeom prst="rect">
            <a:avLst/>
          </a:prstGeom>
          <a:solidFill>
            <a:srgbClr val="1F4980"/>
          </a:solidFill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1900">
              <a:latin typeface="Times New Roman"/>
              <a:cs typeface="Times New Roman"/>
            </a:endParaRPr>
          </a:p>
          <a:p>
            <a:pPr marL="225425" marR="408305">
              <a:lnSpc>
                <a:spcPct val="100000"/>
              </a:lnSpc>
            </a:pPr>
            <a:r>
              <a:rPr sz="1400" spc="-130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1400" spc="-19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1400" spc="-9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400" spc="-3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400" spc="70" dirty="0">
                <a:solidFill>
                  <a:srgbClr val="FFFFFF"/>
                </a:solidFill>
                <a:latin typeface="Verdana"/>
                <a:cs typeface="Verdana"/>
              </a:rPr>
              <a:t>g</a:t>
            </a:r>
            <a:r>
              <a:rPr sz="1400" spc="-1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20" dirty="0">
                <a:solidFill>
                  <a:srgbClr val="FFFFFF"/>
                </a:solidFill>
                <a:latin typeface="Verdana"/>
                <a:cs typeface="Verdana"/>
              </a:rPr>
              <a:t>Cu</a:t>
            </a:r>
            <a:r>
              <a:rPr sz="1400" spc="-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400" spc="-90" dirty="0">
                <a:solidFill>
                  <a:srgbClr val="FFFFFF"/>
                </a:solidFill>
                <a:latin typeface="Verdana"/>
                <a:cs typeface="Verdana"/>
              </a:rPr>
              <a:t>ti</a:t>
            </a:r>
            <a:r>
              <a:rPr sz="1400" spc="-3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400" spc="70" dirty="0">
                <a:solidFill>
                  <a:srgbClr val="FFFFFF"/>
                </a:solidFill>
                <a:latin typeface="Verdana"/>
                <a:cs typeface="Verdana"/>
              </a:rPr>
              <a:t>g</a:t>
            </a:r>
            <a:r>
              <a:rPr sz="1400" spc="-1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Verdana"/>
                <a:cs typeface="Verdana"/>
              </a:rPr>
              <a:t>edge  </a:t>
            </a:r>
            <a:r>
              <a:rPr sz="1400" spc="10" dirty="0">
                <a:solidFill>
                  <a:srgbClr val="FFFFFF"/>
                </a:solidFill>
                <a:latin typeface="Verdana"/>
                <a:cs typeface="Verdana"/>
              </a:rPr>
              <a:t>technology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058656" y="5407152"/>
            <a:ext cx="2295525" cy="1004569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1900">
              <a:latin typeface="Times New Roman"/>
              <a:cs typeface="Times New Roman"/>
            </a:endParaRPr>
          </a:p>
          <a:p>
            <a:pPr marL="225425" marR="657860">
              <a:lnSpc>
                <a:spcPct val="100000"/>
              </a:lnSpc>
            </a:pPr>
            <a:r>
              <a:rPr sz="1400" spc="20" dirty="0">
                <a:solidFill>
                  <a:srgbClr val="1F4980"/>
                </a:solidFill>
                <a:latin typeface="Verdana"/>
                <a:cs typeface="Verdana"/>
              </a:rPr>
              <a:t>Cr</a:t>
            </a:r>
            <a:r>
              <a:rPr sz="1400" spc="15" dirty="0">
                <a:solidFill>
                  <a:srgbClr val="1F4980"/>
                </a:solidFill>
                <a:latin typeface="Verdana"/>
                <a:cs typeface="Verdana"/>
              </a:rPr>
              <a:t>e</a:t>
            </a:r>
            <a:r>
              <a:rPr sz="1400" spc="20" dirty="0">
                <a:solidFill>
                  <a:srgbClr val="1F4980"/>
                </a:solidFill>
                <a:latin typeface="Verdana"/>
                <a:cs typeface="Verdana"/>
              </a:rPr>
              <a:t>a</a:t>
            </a:r>
            <a:r>
              <a:rPr sz="1400" spc="5" dirty="0">
                <a:solidFill>
                  <a:srgbClr val="1F4980"/>
                </a:solidFill>
                <a:latin typeface="Verdana"/>
                <a:cs typeface="Verdana"/>
              </a:rPr>
              <a:t>t</a:t>
            </a:r>
            <a:r>
              <a:rPr sz="1400" spc="-90" dirty="0">
                <a:solidFill>
                  <a:srgbClr val="1F4980"/>
                </a:solidFill>
                <a:latin typeface="Verdana"/>
                <a:cs typeface="Verdana"/>
              </a:rPr>
              <a:t>i</a:t>
            </a:r>
            <a:r>
              <a:rPr sz="1400" spc="-35" dirty="0">
                <a:solidFill>
                  <a:srgbClr val="1F4980"/>
                </a:solidFill>
                <a:latin typeface="Verdana"/>
                <a:cs typeface="Verdana"/>
              </a:rPr>
              <a:t>n</a:t>
            </a:r>
            <a:r>
              <a:rPr sz="1400" spc="70" dirty="0">
                <a:solidFill>
                  <a:srgbClr val="1F4980"/>
                </a:solidFill>
                <a:latin typeface="Verdana"/>
                <a:cs typeface="Verdana"/>
              </a:rPr>
              <a:t>g</a:t>
            </a:r>
            <a:r>
              <a:rPr sz="1400" spc="-130" dirty="0">
                <a:solidFill>
                  <a:srgbClr val="1F4980"/>
                </a:solidFill>
                <a:latin typeface="Verdana"/>
                <a:cs typeface="Verdana"/>
              </a:rPr>
              <a:t> </a:t>
            </a:r>
            <a:r>
              <a:rPr sz="1400" spc="114" dirty="0">
                <a:solidFill>
                  <a:srgbClr val="1F4980"/>
                </a:solidFill>
                <a:latin typeface="Verdana"/>
                <a:cs typeface="Verdana"/>
              </a:rPr>
              <a:t>a</a:t>
            </a:r>
            <a:r>
              <a:rPr sz="1400" spc="-100" dirty="0">
                <a:solidFill>
                  <a:srgbClr val="1F4980"/>
                </a:solidFill>
                <a:latin typeface="Verdana"/>
                <a:cs typeface="Verdana"/>
              </a:rPr>
              <a:t> </a:t>
            </a:r>
            <a:r>
              <a:rPr sz="1400" spc="25" dirty="0">
                <a:solidFill>
                  <a:srgbClr val="1F4980"/>
                </a:solidFill>
                <a:latin typeface="Verdana"/>
                <a:cs typeface="Verdana"/>
              </a:rPr>
              <a:t>w</a:t>
            </a:r>
            <a:r>
              <a:rPr sz="1400" spc="-100" dirty="0">
                <a:solidFill>
                  <a:srgbClr val="1F4980"/>
                </a:solidFill>
                <a:latin typeface="Verdana"/>
                <a:cs typeface="Verdana"/>
              </a:rPr>
              <a:t>i</a:t>
            </a:r>
            <a:r>
              <a:rPr sz="1400" spc="60" dirty="0">
                <a:solidFill>
                  <a:srgbClr val="1F4980"/>
                </a:solidFill>
                <a:latin typeface="Verdana"/>
                <a:cs typeface="Verdana"/>
              </a:rPr>
              <a:t>de  </a:t>
            </a:r>
            <a:r>
              <a:rPr sz="1400" spc="-10" dirty="0">
                <a:solidFill>
                  <a:srgbClr val="1F4980"/>
                </a:solidFill>
                <a:latin typeface="Verdana"/>
                <a:cs typeface="Verdana"/>
              </a:rPr>
              <a:t>So</a:t>
            </a:r>
            <a:r>
              <a:rPr sz="1400" spc="-5" dirty="0">
                <a:solidFill>
                  <a:srgbClr val="1F4980"/>
                </a:solidFill>
                <a:latin typeface="Verdana"/>
                <a:cs typeface="Verdana"/>
              </a:rPr>
              <a:t>c</a:t>
            </a:r>
            <a:r>
              <a:rPr sz="1400" spc="-100" dirty="0">
                <a:solidFill>
                  <a:srgbClr val="1F4980"/>
                </a:solidFill>
                <a:latin typeface="Verdana"/>
                <a:cs typeface="Verdana"/>
              </a:rPr>
              <a:t>i</a:t>
            </a:r>
            <a:r>
              <a:rPr sz="1400" spc="100" dirty="0">
                <a:solidFill>
                  <a:srgbClr val="1F4980"/>
                </a:solidFill>
                <a:latin typeface="Verdana"/>
                <a:cs typeface="Verdana"/>
              </a:rPr>
              <a:t>a</a:t>
            </a:r>
            <a:r>
              <a:rPr sz="1400" spc="-105" dirty="0">
                <a:solidFill>
                  <a:srgbClr val="1F4980"/>
                </a:solidFill>
                <a:latin typeface="Verdana"/>
                <a:cs typeface="Verdana"/>
              </a:rPr>
              <a:t>l </a:t>
            </a:r>
            <a:r>
              <a:rPr sz="1400" spc="-100" dirty="0">
                <a:solidFill>
                  <a:srgbClr val="1F4980"/>
                </a:solidFill>
                <a:latin typeface="Verdana"/>
                <a:cs typeface="Verdana"/>
              </a:rPr>
              <a:t>i</a:t>
            </a:r>
            <a:r>
              <a:rPr sz="1400" spc="-55" dirty="0">
                <a:solidFill>
                  <a:srgbClr val="1F4980"/>
                </a:solidFill>
                <a:latin typeface="Verdana"/>
                <a:cs typeface="Verdana"/>
              </a:rPr>
              <a:t>m</a:t>
            </a:r>
            <a:r>
              <a:rPr sz="1400" spc="75" dirty="0">
                <a:solidFill>
                  <a:srgbClr val="1F4980"/>
                </a:solidFill>
                <a:latin typeface="Verdana"/>
                <a:cs typeface="Verdana"/>
              </a:rPr>
              <a:t>p</a:t>
            </a:r>
            <a:r>
              <a:rPr sz="1400" spc="150" dirty="0">
                <a:solidFill>
                  <a:srgbClr val="1F4980"/>
                </a:solidFill>
                <a:latin typeface="Verdana"/>
                <a:cs typeface="Verdana"/>
              </a:rPr>
              <a:t>a</a:t>
            </a:r>
            <a:r>
              <a:rPr sz="1400" spc="125" dirty="0">
                <a:solidFill>
                  <a:srgbClr val="1F4980"/>
                </a:solidFill>
                <a:latin typeface="Verdana"/>
                <a:cs typeface="Verdana"/>
              </a:rPr>
              <a:t>c</a:t>
            </a:r>
            <a:r>
              <a:rPr sz="1400" spc="-80" dirty="0">
                <a:solidFill>
                  <a:srgbClr val="1F4980"/>
                </a:solidFill>
                <a:latin typeface="Verdana"/>
                <a:cs typeface="Verdana"/>
              </a:rPr>
              <a:t>t</a:t>
            </a:r>
            <a:endParaRPr sz="1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492378"/>
            <a:ext cx="7577455" cy="8083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3800"/>
              </a:lnSpc>
              <a:spcBef>
                <a:spcPts val="105"/>
              </a:spcBef>
            </a:pPr>
            <a:r>
              <a:rPr spc="-5" dirty="0"/>
              <a:t>Problem</a:t>
            </a:r>
            <a:r>
              <a:rPr spc="-30" dirty="0"/>
              <a:t> </a:t>
            </a:r>
            <a:r>
              <a:rPr dirty="0"/>
              <a:t>-</a:t>
            </a:r>
            <a:r>
              <a:rPr spc="-20" dirty="0"/>
              <a:t> </a:t>
            </a:r>
            <a:r>
              <a:rPr spc="-5" dirty="0"/>
              <a:t>MFI </a:t>
            </a:r>
            <a:r>
              <a:rPr dirty="0"/>
              <a:t>loans</a:t>
            </a:r>
            <a:r>
              <a:rPr spc="-25" dirty="0"/>
              <a:t> </a:t>
            </a:r>
            <a:r>
              <a:rPr spc="-10" dirty="0"/>
              <a:t>are </a:t>
            </a:r>
            <a:r>
              <a:rPr dirty="0"/>
              <a:t>only</a:t>
            </a:r>
            <a:r>
              <a:rPr spc="-25" dirty="0"/>
              <a:t> </a:t>
            </a:r>
            <a:r>
              <a:rPr spc="-15" dirty="0"/>
              <a:t>extended</a:t>
            </a:r>
            <a:r>
              <a:rPr spc="-20" dirty="0"/>
              <a:t> to</a:t>
            </a:r>
            <a:r>
              <a:rPr spc="-5" dirty="0"/>
              <a:t> </a:t>
            </a:r>
            <a:r>
              <a:rPr dirty="0"/>
              <a:t>5%</a:t>
            </a:r>
          </a:p>
          <a:p>
            <a:pPr marL="12700">
              <a:lnSpc>
                <a:spcPts val="2360"/>
              </a:lnSpc>
            </a:pPr>
            <a:r>
              <a:rPr sz="2000" b="0" spc="10" dirty="0">
                <a:solidFill>
                  <a:srgbClr val="000000"/>
                </a:solidFill>
                <a:latin typeface="Verdana"/>
                <a:cs typeface="Verdana"/>
              </a:rPr>
              <a:t>of</a:t>
            </a:r>
            <a:r>
              <a:rPr sz="2000" b="0" spc="-160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sz="2000" b="0" spc="-100" dirty="0">
                <a:solidFill>
                  <a:srgbClr val="000000"/>
                </a:solidFill>
                <a:latin typeface="Verdana"/>
                <a:cs typeface="Verdana"/>
              </a:rPr>
              <a:t>t</a:t>
            </a:r>
            <a:r>
              <a:rPr sz="2000" b="0" spc="30" dirty="0">
                <a:solidFill>
                  <a:srgbClr val="000000"/>
                </a:solidFill>
                <a:latin typeface="Verdana"/>
                <a:cs typeface="Verdana"/>
              </a:rPr>
              <a:t>he</a:t>
            </a:r>
            <a:r>
              <a:rPr sz="2000" b="0" spc="-175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sz="2000" b="0" spc="30" dirty="0">
                <a:solidFill>
                  <a:srgbClr val="000000"/>
                </a:solidFill>
                <a:latin typeface="Verdana"/>
                <a:cs typeface="Verdana"/>
              </a:rPr>
              <a:t>coun</a:t>
            </a:r>
            <a:r>
              <a:rPr sz="2000" b="0" spc="35" dirty="0">
                <a:solidFill>
                  <a:srgbClr val="000000"/>
                </a:solidFill>
                <a:latin typeface="Verdana"/>
                <a:cs typeface="Verdana"/>
              </a:rPr>
              <a:t>t</a:t>
            </a:r>
            <a:r>
              <a:rPr sz="2000" b="0" spc="-155" dirty="0">
                <a:solidFill>
                  <a:srgbClr val="000000"/>
                </a:solidFill>
                <a:latin typeface="Verdana"/>
                <a:cs typeface="Verdana"/>
              </a:rPr>
              <a:t>r</a:t>
            </a:r>
            <a:r>
              <a:rPr sz="2000" b="0" spc="-220" dirty="0">
                <a:solidFill>
                  <a:srgbClr val="000000"/>
                </a:solidFill>
                <a:latin typeface="Verdana"/>
                <a:cs typeface="Verdana"/>
              </a:rPr>
              <a:t>y</a:t>
            </a:r>
            <a:r>
              <a:rPr sz="2000" b="0" spc="-40" dirty="0">
                <a:solidFill>
                  <a:srgbClr val="000000"/>
                </a:solidFill>
                <a:latin typeface="Verdana"/>
                <a:cs typeface="Verdana"/>
              </a:rPr>
              <a:t>’</a:t>
            </a:r>
            <a:r>
              <a:rPr sz="2000" b="0" spc="-65" dirty="0">
                <a:solidFill>
                  <a:srgbClr val="000000"/>
                </a:solidFill>
                <a:latin typeface="Verdana"/>
                <a:cs typeface="Verdana"/>
              </a:rPr>
              <a:t>s</a:t>
            </a:r>
            <a:r>
              <a:rPr sz="2000" b="0" spc="-185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sz="2000" b="0" spc="25" dirty="0">
                <a:solidFill>
                  <a:srgbClr val="000000"/>
                </a:solidFill>
                <a:latin typeface="Verdana"/>
                <a:cs typeface="Verdana"/>
              </a:rPr>
              <a:t>popu</a:t>
            </a:r>
            <a:r>
              <a:rPr sz="2000" b="0" spc="15" dirty="0">
                <a:solidFill>
                  <a:srgbClr val="000000"/>
                </a:solidFill>
                <a:latin typeface="Verdana"/>
                <a:cs typeface="Verdana"/>
              </a:rPr>
              <a:t>l</a:t>
            </a:r>
            <a:r>
              <a:rPr sz="2000" b="0" spc="-15" dirty="0">
                <a:solidFill>
                  <a:srgbClr val="000000"/>
                </a:solidFill>
                <a:latin typeface="Verdana"/>
                <a:cs typeface="Verdana"/>
              </a:rPr>
              <a:t>ation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055234" y="1589023"/>
            <a:ext cx="2065655" cy="865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7985" marR="379095" algn="ctr">
              <a:lnSpc>
                <a:spcPct val="100000"/>
              </a:lnSpc>
              <a:spcBef>
                <a:spcPts val="100"/>
              </a:spcBef>
            </a:pPr>
            <a:r>
              <a:rPr sz="1200" b="1" spc="15" dirty="0">
                <a:solidFill>
                  <a:srgbClr val="1F4980"/>
                </a:solidFill>
                <a:latin typeface="Tahoma"/>
                <a:cs typeface="Tahoma"/>
              </a:rPr>
              <a:t>Lac</a:t>
            </a:r>
            <a:r>
              <a:rPr sz="1200" b="1" spc="-30" dirty="0">
                <a:solidFill>
                  <a:srgbClr val="1F4980"/>
                </a:solidFill>
                <a:latin typeface="Tahoma"/>
                <a:cs typeface="Tahoma"/>
              </a:rPr>
              <a:t>k </a:t>
            </a:r>
            <a:r>
              <a:rPr sz="1200" b="1" spc="-65" dirty="0">
                <a:solidFill>
                  <a:srgbClr val="1F4980"/>
                </a:solidFill>
                <a:latin typeface="Tahoma"/>
                <a:cs typeface="Tahoma"/>
              </a:rPr>
              <a:t>o</a:t>
            </a:r>
            <a:r>
              <a:rPr sz="1200" b="1" spc="-40" dirty="0">
                <a:solidFill>
                  <a:srgbClr val="1F4980"/>
                </a:solidFill>
                <a:latin typeface="Tahoma"/>
                <a:cs typeface="Tahoma"/>
              </a:rPr>
              <a:t>f</a:t>
            </a:r>
            <a:r>
              <a:rPr sz="1200" b="1" spc="-20" dirty="0">
                <a:solidFill>
                  <a:srgbClr val="1F4980"/>
                </a:solidFill>
                <a:latin typeface="Tahoma"/>
                <a:cs typeface="Tahoma"/>
              </a:rPr>
              <a:t> </a:t>
            </a:r>
            <a:r>
              <a:rPr sz="1200" b="1" spc="70" dirty="0">
                <a:solidFill>
                  <a:srgbClr val="1F4980"/>
                </a:solidFill>
                <a:latin typeface="Tahoma"/>
                <a:cs typeface="Tahoma"/>
              </a:rPr>
              <a:t>a</a:t>
            </a:r>
            <a:r>
              <a:rPr sz="1200" b="1" spc="130" dirty="0">
                <a:solidFill>
                  <a:srgbClr val="1F4980"/>
                </a:solidFill>
                <a:latin typeface="Tahoma"/>
                <a:cs typeface="Tahoma"/>
              </a:rPr>
              <a:t>c</a:t>
            </a:r>
            <a:r>
              <a:rPr sz="1200" b="1" spc="135" dirty="0">
                <a:solidFill>
                  <a:srgbClr val="1F4980"/>
                </a:solidFill>
                <a:latin typeface="Tahoma"/>
                <a:cs typeface="Tahoma"/>
              </a:rPr>
              <a:t>c</a:t>
            </a:r>
            <a:r>
              <a:rPr sz="1200" b="1" spc="-50" dirty="0">
                <a:solidFill>
                  <a:srgbClr val="1F4980"/>
                </a:solidFill>
                <a:latin typeface="Tahoma"/>
                <a:cs typeface="Tahoma"/>
              </a:rPr>
              <a:t>es</a:t>
            </a:r>
            <a:r>
              <a:rPr sz="1200" b="1" spc="-40" dirty="0">
                <a:solidFill>
                  <a:srgbClr val="1F4980"/>
                </a:solidFill>
                <a:latin typeface="Tahoma"/>
                <a:cs typeface="Tahoma"/>
              </a:rPr>
              <a:t>s </a:t>
            </a:r>
            <a:r>
              <a:rPr sz="1200" b="1" spc="-45" dirty="0">
                <a:solidFill>
                  <a:srgbClr val="1F4980"/>
                </a:solidFill>
                <a:latin typeface="Tahoma"/>
                <a:cs typeface="Tahoma"/>
              </a:rPr>
              <a:t>to  </a:t>
            </a:r>
            <a:r>
              <a:rPr sz="1200" b="1" spc="-25" dirty="0">
                <a:solidFill>
                  <a:srgbClr val="1F4980"/>
                </a:solidFill>
                <a:latin typeface="Tahoma"/>
                <a:cs typeface="Tahoma"/>
              </a:rPr>
              <a:t>services</a:t>
            </a:r>
            <a:endParaRPr sz="1200">
              <a:latin typeface="Tahoma"/>
              <a:cs typeface="Tahoma"/>
            </a:endParaRPr>
          </a:p>
          <a:p>
            <a:pPr marL="12065" marR="5080" algn="ctr">
              <a:lnSpc>
                <a:spcPct val="100000"/>
              </a:lnSpc>
              <a:spcBef>
                <a:spcPts val="850"/>
              </a:spcBef>
            </a:pPr>
            <a:r>
              <a:rPr sz="1200" spc="-15" dirty="0">
                <a:latin typeface="Verdana"/>
                <a:cs typeface="Verdana"/>
              </a:rPr>
              <a:t>On</a:t>
            </a:r>
            <a:r>
              <a:rPr sz="1200" spc="15" dirty="0">
                <a:latin typeface="Verdana"/>
                <a:cs typeface="Verdana"/>
              </a:rPr>
              <a:t>l</a:t>
            </a:r>
            <a:r>
              <a:rPr sz="1200" spc="-70" dirty="0">
                <a:latin typeface="Verdana"/>
                <a:cs typeface="Verdana"/>
              </a:rPr>
              <a:t>y</a:t>
            </a:r>
            <a:r>
              <a:rPr sz="1200" spc="-120" dirty="0">
                <a:latin typeface="Verdana"/>
                <a:cs typeface="Verdana"/>
              </a:rPr>
              <a:t> </a:t>
            </a:r>
            <a:r>
              <a:rPr sz="1200" spc="-105" dirty="0">
                <a:latin typeface="Verdana"/>
                <a:cs typeface="Verdana"/>
              </a:rPr>
              <a:t>37</a:t>
            </a:r>
            <a:r>
              <a:rPr sz="1200" spc="-365" dirty="0">
                <a:latin typeface="Verdana"/>
                <a:cs typeface="Verdana"/>
              </a:rPr>
              <a:t>%</a:t>
            </a:r>
            <a:r>
              <a:rPr sz="1200" spc="-85" dirty="0">
                <a:latin typeface="Verdana"/>
                <a:cs typeface="Verdana"/>
              </a:rPr>
              <a:t> </a:t>
            </a:r>
            <a:r>
              <a:rPr sz="1200" spc="45" dirty="0">
                <a:latin typeface="Verdana"/>
                <a:cs typeface="Verdana"/>
              </a:rPr>
              <a:t>o</a:t>
            </a:r>
            <a:r>
              <a:rPr sz="1200" spc="-50" dirty="0">
                <a:latin typeface="Verdana"/>
                <a:cs typeface="Verdana"/>
              </a:rPr>
              <a:t>f</a:t>
            </a:r>
            <a:r>
              <a:rPr sz="1200" spc="-80" dirty="0">
                <a:latin typeface="Verdana"/>
                <a:cs typeface="Verdana"/>
              </a:rPr>
              <a:t> </a:t>
            </a:r>
            <a:r>
              <a:rPr sz="1200" spc="20" dirty="0">
                <a:latin typeface="Verdana"/>
                <a:cs typeface="Verdana"/>
              </a:rPr>
              <a:t>w</a:t>
            </a:r>
            <a:r>
              <a:rPr sz="1200" spc="45" dirty="0">
                <a:latin typeface="Verdana"/>
                <a:cs typeface="Verdana"/>
              </a:rPr>
              <a:t>o</a:t>
            </a:r>
            <a:r>
              <a:rPr sz="1200" spc="-35" dirty="0">
                <a:latin typeface="Verdana"/>
                <a:cs typeface="Verdana"/>
              </a:rPr>
              <a:t>m</a:t>
            </a:r>
            <a:r>
              <a:rPr sz="1200" spc="15" dirty="0">
                <a:latin typeface="Verdana"/>
                <a:cs typeface="Verdana"/>
              </a:rPr>
              <a:t>en</a:t>
            </a:r>
            <a:r>
              <a:rPr sz="1200" spc="-110" dirty="0">
                <a:latin typeface="Verdana"/>
                <a:cs typeface="Verdana"/>
              </a:rPr>
              <a:t> </a:t>
            </a:r>
            <a:r>
              <a:rPr sz="1200" spc="-45" dirty="0">
                <a:latin typeface="Verdana"/>
                <a:cs typeface="Verdana"/>
              </a:rPr>
              <a:t>i</a:t>
            </a:r>
            <a:r>
              <a:rPr sz="1200" spc="-85" dirty="0">
                <a:latin typeface="Verdana"/>
                <a:cs typeface="Verdana"/>
              </a:rPr>
              <a:t>n</a:t>
            </a:r>
            <a:r>
              <a:rPr sz="1200" spc="-80" dirty="0">
                <a:latin typeface="Verdana"/>
                <a:cs typeface="Verdana"/>
              </a:rPr>
              <a:t> </a:t>
            </a:r>
            <a:r>
              <a:rPr sz="1200" spc="-210" dirty="0">
                <a:latin typeface="Verdana"/>
                <a:cs typeface="Verdana"/>
              </a:rPr>
              <a:t>I</a:t>
            </a:r>
            <a:r>
              <a:rPr sz="1200" spc="20" dirty="0">
                <a:latin typeface="Verdana"/>
                <a:cs typeface="Verdana"/>
              </a:rPr>
              <a:t>n</a:t>
            </a:r>
            <a:r>
              <a:rPr sz="1200" spc="25" dirty="0">
                <a:latin typeface="Verdana"/>
                <a:cs typeface="Verdana"/>
              </a:rPr>
              <a:t>d</a:t>
            </a:r>
            <a:r>
              <a:rPr sz="1200" spc="-5" dirty="0">
                <a:latin typeface="Verdana"/>
                <a:cs typeface="Verdana"/>
              </a:rPr>
              <a:t>ia  </a:t>
            </a:r>
            <a:r>
              <a:rPr sz="1200" spc="20" dirty="0">
                <a:latin typeface="Verdana"/>
                <a:cs typeface="Verdana"/>
              </a:rPr>
              <a:t>have</a:t>
            </a:r>
            <a:r>
              <a:rPr sz="1200" spc="-85" dirty="0">
                <a:latin typeface="Verdana"/>
                <a:cs typeface="Verdana"/>
              </a:rPr>
              <a:t> </a:t>
            </a:r>
            <a:r>
              <a:rPr sz="1200" spc="95" dirty="0">
                <a:latin typeface="Verdana"/>
                <a:cs typeface="Verdana"/>
              </a:rPr>
              <a:t>a</a:t>
            </a:r>
            <a:r>
              <a:rPr sz="1200" spc="-8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bank</a:t>
            </a:r>
            <a:r>
              <a:rPr sz="1200" spc="-85" dirty="0">
                <a:latin typeface="Verdana"/>
                <a:cs typeface="Verdana"/>
              </a:rPr>
              <a:t> </a:t>
            </a:r>
            <a:r>
              <a:rPr sz="1200" spc="45" dirty="0">
                <a:latin typeface="Verdana"/>
                <a:cs typeface="Verdana"/>
              </a:rPr>
              <a:t>account</a:t>
            </a:r>
            <a:endParaRPr sz="1200">
              <a:latin typeface="Verdana"/>
              <a:cs typeface="Verdan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744723" y="2657855"/>
            <a:ext cx="6689090" cy="2941320"/>
            <a:chOff x="2744723" y="2657855"/>
            <a:chExt cx="6689090" cy="2941320"/>
          </a:xfrm>
        </p:grpSpPr>
        <p:sp>
          <p:nvSpPr>
            <p:cNvPr id="5" name="object 5"/>
            <p:cNvSpPr/>
            <p:nvPr/>
          </p:nvSpPr>
          <p:spPr>
            <a:xfrm>
              <a:off x="4325879" y="2718053"/>
              <a:ext cx="3531235" cy="2867025"/>
            </a:xfrm>
            <a:custGeom>
              <a:avLst/>
              <a:gdLst/>
              <a:ahLst/>
              <a:cxnLst/>
              <a:rect l="l" t="t" r="r" b="b"/>
              <a:pathLst>
                <a:path w="3531234" h="2867025">
                  <a:moveTo>
                    <a:pt x="44190" y="1368551"/>
                  </a:moveTo>
                  <a:lnTo>
                    <a:pt x="55543" y="1322245"/>
                  </a:lnTo>
                  <a:lnTo>
                    <a:pt x="68155" y="1276193"/>
                  </a:lnTo>
                  <a:lnTo>
                    <a:pt x="82026" y="1230423"/>
                  </a:lnTo>
                  <a:lnTo>
                    <a:pt x="97156" y="1184964"/>
                  </a:lnTo>
                  <a:lnTo>
                    <a:pt x="113545" y="1139844"/>
                  </a:lnTo>
                  <a:lnTo>
                    <a:pt x="131196" y="1095091"/>
                  </a:lnTo>
                  <a:lnTo>
                    <a:pt x="150108" y="1050732"/>
                  </a:lnTo>
                  <a:lnTo>
                    <a:pt x="170281" y="1006797"/>
                  </a:lnTo>
                  <a:lnTo>
                    <a:pt x="191718" y="963311"/>
                  </a:lnTo>
                  <a:lnTo>
                    <a:pt x="214417" y="920305"/>
                  </a:lnTo>
                  <a:lnTo>
                    <a:pt x="238381" y="877805"/>
                  </a:lnTo>
                  <a:lnTo>
                    <a:pt x="263609" y="835840"/>
                  </a:lnTo>
                  <a:lnTo>
                    <a:pt x="290102" y="794438"/>
                  </a:lnTo>
                  <a:lnTo>
                    <a:pt x="317862" y="753627"/>
                  </a:lnTo>
                  <a:lnTo>
                    <a:pt x="346888" y="713434"/>
                  </a:lnTo>
                  <a:lnTo>
                    <a:pt x="377182" y="673888"/>
                  </a:lnTo>
                  <a:lnTo>
                    <a:pt x="408743" y="635017"/>
                  </a:lnTo>
                  <a:lnTo>
                    <a:pt x="441573" y="596848"/>
                  </a:lnTo>
                  <a:lnTo>
                    <a:pt x="475672" y="559410"/>
                  </a:lnTo>
                  <a:lnTo>
                    <a:pt x="511042" y="522731"/>
                  </a:lnTo>
                  <a:lnTo>
                    <a:pt x="548155" y="486258"/>
                  </a:lnTo>
                  <a:lnTo>
                    <a:pt x="586070" y="451126"/>
                  </a:lnTo>
                  <a:lnTo>
                    <a:pt x="624756" y="417331"/>
                  </a:lnTo>
                  <a:lnTo>
                    <a:pt x="664185" y="384866"/>
                  </a:lnTo>
                  <a:lnTo>
                    <a:pt x="704326" y="353723"/>
                  </a:lnTo>
                  <a:lnTo>
                    <a:pt x="745150" y="323897"/>
                  </a:lnTo>
                  <a:lnTo>
                    <a:pt x="786628" y="295381"/>
                  </a:lnTo>
                  <a:lnTo>
                    <a:pt x="828730" y="268167"/>
                  </a:lnTo>
                  <a:lnTo>
                    <a:pt x="871426" y="242250"/>
                  </a:lnTo>
                  <a:lnTo>
                    <a:pt x="914687" y="217623"/>
                  </a:lnTo>
                  <a:lnTo>
                    <a:pt x="958483" y="194279"/>
                  </a:lnTo>
                  <a:lnTo>
                    <a:pt x="1002786" y="172211"/>
                  </a:lnTo>
                </a:path>
                <a:path w="3531234" h="2867025">
                  <a:moveTo>
                    <a:pt x="380994" y="2863595"/>
                  </a:moveTo>
                  <a:lnTo>
                    <a:pt x="349696" y="2822869"/>
                  </a:lnTo>
                  <a:lnTo>
                    <a:pt x="319739" y="2781457"/>
                  </a:lnTo>
                  <a:lnTo>
                    <a:pt x="291123" y="2739390"/>
                  </a:lnTo>
                  <a:lnTo>
                    <a:pt x="263848" y="2696697"/>
                  </a:lnTo>
                  <a:lnTo>
                    <a:pt x="237914" y="2653408"/>
                  </a:lnTo>
                  <a:lnTo>
                    <a:pt x="213322" y="2609554"/>
                  </a:lnTo>
                  <a:lnTo>
                    <a:pt x="190070" y="2565163"/>
                  </a:lnTo>
                  <a:lnTo>
                    <a:pt x="168159" y="2520267"/>
                  </a:lnTo>
                  <a:lnTo>
                    <a:pt x="147590" y="2474894"/>
                  </a:lnTo>
                  <a:lnTo>
                    <a:pt x="128362" y="2429075"/>
                  </a:lnTo>
                  <a:lnTo>
                    <a:pt x="110475" y="2382839"/>
                  </a:lnTo>
                  <a:lnTo>
                    <a:pt x="93929" y="2336217"/>
                  </a:lnTo>
                  <a:lnTo>
                    <a:pt x="78724" y="2289238"/>
                  </a:lnTo>
                  <a:lnTo>
                    <a:pt x="64861" y="2241932"/>
                  </a:lnTo>
                  <a:lnTo>
                    <a:pt x="52338" y="2194329"/>
                  </a:lnTo>
                  <a:lnTo>
                    <a:pt x="41157" y="2146458"/>
                  </a:lnTo>
                  <a:lnTo>
                    <a:pt x="31318" y="2098350"/>
                  </a:lnTo>
                  <a:lnTo>
                    <a:pt x="22820" y="2050035"/>
                  </a:lnTo>
                  <a:lnTo>
                    <a:pt x="15663" y="2001542"/>
                  </a:lnTo>
                  <a:lnTo>
                    <a:pt x="9847" y="1952901"/>
                  </a:lnTo>
                  <a:lnTo>
                    <a:pt x="5373" y="1904143"/>
                  </a:lnTo>
                  <a:lnTo>
                    <a:pt x="2240" y="1855296"/>
                  </a:lnTo>
                  <a:lnTo>
                    <a:pt x="449" y="1806391"/>
                  </a:lnTo>
                  <a:lnTo>
                    <a:pt x="0" y="1757457"/>
                  </a:lnTo>
                  <a:lnTo>
                    <a:pt x="891" y="1708525"/>
                  </a:lnTo>
                  <a:lnTo>
                    <a:pt x="3125" y="1659625"/>
                  </a:lnTo>
                  <a:lnTo>
                    <a:pt x="6699" y="1610785"/>
                  </a:lnTo>
                  <a:lnTo>
                    <a:pt x="11616" y="1562037"/>
                  </a:lnTo>
                  <a:lnTo>
                    <a:pt x="17874" y="1513410"/>
                  </a:lnTo>
                  <a:lnTo>
                    <a:pt x="25473" y="1464933"/>
                  </a:lnTo>
                  <a:lnTo>
                    <a:pt x="34415" y="1416637"/>
                  </a:lnTo>
                  <a:lnTo>
                    <a:pt x="44698" y="1368551"/>
                  </a:lnTo>
                </a:path>
                <a:path w="3531234" h="2867025">
                  <a:moveTo>
                    <a:pt x="3487541" y="1376171"/>
                  </a:moveTo>
                  <a:lnTo>
                    <a:pt x="3497670" y="1424057"/>
                  </a:lnTo>
                  <a:lnTo>
                    <a:pt x="3506461" y="1472158"/>
                  </a:lnTo>
                  <a:lnTo>
                    <a:pt x="3513913" y="1520445"/>
                  </a:lnTo>
                  <a:lnTo>
                    <a:pt x="3520026" y="1568888"/>
                  </a:lnTo>
                  <a:lnTo>
                    <a:pt x="3524799" y="1617455"/>
                  </a:lnTo>
                  <a:lnTo>
                    <a:pt x="3528233" y="1666119"/>
                  </a:lnTo>
                  <a:lnTo>
                    <a:pt x="3530328" y="1714848"/>
                  </a:lnTo>
                  <a:lnTo>
                    <a:pt x="3531084" y="1763613"/>
                  </a:lnTo>
                  <a:lnTo>
                    <a:pt x="3530499" y="1812383"/>
                  </a:lnTo>
                  <a:lnTo>
                    <a:pt x="3528575" y="1861129"/>
                  </a:lnTo>
                  <a:lnTo>
                    <a:pt x="3525312" y="1909820"/>
                  </a:lnTo>
                  <a:lnTo>
                    <a:pt x="3520708" y="1958427"/>
                  </a:lnTo>
                  <a:lnTo>
                    <a:pt x="3514764" y="2006920"/>
                  </a:lnTo>
                  <a:lnTo>
                    <a:pt x="3507479" y="2055268"/>
                  </a:lnTo>
                  <a:lnTo>
                    <a:pt x="3498855" y="2103442"/>
                  </a:lnTo>
                  <a:lnTo>
                    <a:pt x="3488890" y="2151411"/>
                  </a:lnTo>
                  <a:lnTo>
                    <a:pt x="3477584" y="2199146"/>
                  </a:lnTo>
                  <a:lnTo>
                    <a:pt x="3464938" y="2246617"/>
                  </a:lnTo>
                  <a:lnTo>
                    <a:pt x="3450951" y="2293793"/>
                  </a:lnTo>
                  <a:lnTo>
                    <a:pt x="3435623" y="2340645"/>
                  </a:lnTo>
                  <a:lnTo>
                    <a:pt x="3418954" y="2387142"/>
                  </a:lnTo>
                  <a:lnTo>
                    <a:pt x="3400944" y="2433255"/>
                  </a:lnTo>
                  <a:lnTo>
                    <a:pt x="3381593" y="2478954"/>
                  </a:lnTo>
                  <a:lnTo>
                    <a:pt x="3360900" y="2524208"/>
                  </a:lnTo>
                  <a:lnTo>
                    <a:pt x="3338865" y="2568988"/>
                  </a:lnTo>
                  <a:lnTo>
                    <a:pt x="3315489" y="2613263"/>
                  </a:lnTo>
                  <a:lnTo>
                    <a:pt x="3290772" y="2657004"/>
                  </a:lnTo>
                  <a:lnTo>
                    <a:pt x="3264712" y="2700181"/>
                  </a:lnTo>
                  <a:lnTo>
                    <a:pt x="3237311" y="2742763"/>
                  </a:lnTo>
                  <a:lnTo>
                    <a:pt x="3208567" y="2784721"/>
                  </a:lnTo>
                  <a:lnTo>
                    <a:pt x="3178482" y="2826024"/>
                  </a:lnTo>
                  <a:lnTo>
                    <a:pt x="3147054" y="2866643"/>
                  </a:lnTo>
                </a:path>
                <a:path w="3531234" h="2867025">
                  <a:moveTo>
                    <a:pt x="2535930" y="176783"/>
                  </a:moveTo>
                  <a:lnTo>
                    <a:pt x="2578317" y="198110"/>
                  </a:lnTo>
                  <a:lnTo>
                    <a:pt x="2620248" y="220625"/>
                  </a:lnTo>
                  <a:lnTo>
                    <a:pt x="2661699" y="244334"/>
                  </a:lnTo>
                  <a:lnTo>
                    <a:pt x="2702648" y="269239"/>
                  </a:lnTo>
                  <a:lnTo>
                    <a:pt x="2743070" y="295347"/>
                  </a:lnTo>
                  <a:lnTo>
                    <a:pt x="2782945" y="322659"/>
                  </a:lnTo>
                  <a:lnTo>
                    <a:pt x="2822247" y="351180"/>
                  </a:lnTo>
                  <a:lnTo>
                    <a:pt x="2860955" y="380915"/>
                  </a:lnTo>
                  <a:lnTo>
                    <a:pt x="2899046" y="411866"/>
                  </a:lnTo>
                  <a:lnTo>
                    <a:pt x="2936497" y="444039"/>
                  </a:lnTo>
                  <a:lnTo>
                    <a:pt x="2973284" y="477437"/>
                  </a:lnTo>
                  <a:lnTo>
                    <a:pt x="3009386" y="512063"/>
                  </a:lnTo>
                  <a:lnTo>
                    <a:pt x="3045876" y="549353"/>
                  </a:lnTo>
                  <a:lnTo>
                    <a:pt x="3081051" y="587440"/>
                  </a:lnTo>
                  <a:lnTo>
                    <a:pt x="3114910" y="626295"/>
                  </a:lnTo>
                  <a:lnTo>
                    <a:pt x="3147452" y="665890"/>
                  </a:lnTo>
                  <a:lnTo>
                    <a:pt x="3178677" y="706195"/>
                  </a:lnTo>
                  <a:lnTo>
                    <a:pt x="3208583" y="747181"/>
                  </a:lnTo>
                  <a:lnTo>
                    <a:pt x="3237170" y="788819"/>
                  </a:lnTo>
                  <a:lnTo>
                    <a:pt x="3264438" y="831079"/>
                  </a:lnTo>
                  <a:lnTo>
                    <a:pt x="3290385" y="873934"/>
                  </a:lnTo>
                  <a:lnTo>
                    <a:pt x="3315011" y="917352"/>
                  </a:lnTo>
                  <a:lnTo>
                    <a:pt x="3338315" y="961306"/>
                  </a:lnTo>
                  <a:lnTo>
                    <a:pt x="3360296" y="1005766"/>
                  </a:lnTo>
                  <a:lnTo>
                    <a:pt x="3380953" y="1050703"/>
                  </a:lnTo>
                  <a:lnTo>
                    <a:pt x="3400286" y="1096088"/>
                  </a:lnTo>
                  <a:lnTo>
                    <a:pt x="3418294" y="1141892"/>
                  </a:lnTo>
                  <a:lnTo>
                    <a:pt x="3434976" y="1188086"/>
                  </a:lnTo>
                  <a:lnTo>
                    <a:pt x="3450331" y="1234639"/>
                  </a:lnTo>
                  <a:lnTo>
                    <a:pt x="3464359" y="1281524"/>
                  </a:lnTo>
                  <a:lnTo>
                    <a:pt x="3477059" y="1328711"/>
                  </a:lnTo>
                  <a:lnTo>
                    <a:pt x="3488430" y="1376171"/>
                  </a:lnTo>
                </a:path>
                <a:path w="3531234" h="2867025">
                  <a:moveTo>
                    <a:pt x="1002786" y="172973"/>
                  </a:moveTo>
                  <a:lnTo>
                    <a:pt x="1048317" y="151927"/>
                  </a:lnTo>
                  <a:lnTo>
                    <a:pt x="1094310" y="132244"/>
                  </a:lnTo>
                  <a:lnTo>
                    <a:pt x="1140732" y="113925"/>
                  </a:lnTo>
                  <a:lnTo>
                    <a:pt x="1187553" y="96971"/>
                  </a:lnTo>
                  <a:lnTo>
                    <a:pt x="1234742" y="81382"/>
                  </a:lnTo>
                  <a:lnTo>
                    <a:pt x="1282269" y="67157"/>
                  </a:lnTo>
                  <a:lnTo>
                    <a:pt x="1330103" y="54297"/>
                  </a:lnTo>
                  <a:lnTo>
                    <a:pt x="1378213" y="42802"/>
                  </a:lnTo>
                  <a:lnTo>
                    <a:pt x="1426569" y="32673"/>
                  </a:lnTo>
                  <a:lnTo>
                    <a:pt x="1475140" y="23908"/>
                  </a:lnTo>
                  <a:lnTo>
                    <a:pt x="1523895" y="16509"/>
                  </a:lnTo>
                  <a:lnTo>
                    <a:pt x="1572803" y="10476"/>
                  </a:lnTo>
                  <a:lnTo>
                    <a:pt x="1621834" y="5808"/>
                  </a:lnTo>
                  <a:lnTo>
                    <a:pt x="1670958" y="2506"/>
                  </a:lnTo>
                  <a:lnTo>
                    <a:pt x="1720142" y="569"/>
                  </a:lnTo>
                  <a:lnTo>
                    <a:pt x="1769358" y="0"/>
                  </a:lnTo>
                  <a:lnTo>
                    <a:pt x="1818573" y="796"/>
                  </a:lnTo>
                  <a:lnTo>
                    <a:pt x="1867757" y="2958"/>
                  </a:lnTo>
                  <a:lnTo>
                    <a:pt x="1916881" y="6488"/>
                  </a:lnTo>
                  <a:lnTo>
                    <a:pt x="1965912" y="11383"/>
                  </a:lnTo>
                  <a:lnTo>
                    <a:pt x="2014820" y="17646"/>
                  </a:lnTo>
                  <a:lnTo>
                    <a:pt x="2063575" y="25276"/>
                  </a:lnTo>
                  <a:lnTo>
                    <a:pt x="2112146" y="34272"/>
                  </a:lnTo>
                  <a:lnTo>
                    <a:pt x="2160502" y="44636"/>
                  </a:lnTo>
                  <a:lnTo>
                    <a:pt x="2208612" y="56367"/>
                  </a:lnTo>
                  <a:lnTo>
                    <a:pt x="2256446" y="69466"/>
                  </a:lnTo>
                  <a:lnTo>
                    <a:pt x="2303973" y="83932"/>
                  </a:lnTo>
                  <a:lnTo>
                    <a:pt x="2351162" y="99766"/>
                  </a:lnTo>
                  <a:lnTo>
                    <a:pt x="2397983" y="116968"/>
                  </a:lnTo>
                  <a:lnTo>
                    <a:pt x="2444405" y="135539"/>
                  </a:lnTo>
                  <a:lnTo>
                    <a:pt x="2490398" y="155477"/>
                  </a:lnTo>
                  <a:lnTo>
                    <a:pt x="2535930" y="176783"/>
                  </a:lnTo>
                </a:path>
              </a:pathLst>
            </a:custGeom>
            <a:ln w="28575">
              <a:solidFill>
                <a:srgbClr val="1F49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620882" y="3019259"/>
              <a:ext cx="2922905" cy="2377440"/>
            </a:xfrm>
            <a:custGeom>
              <a:avLst/>
              <a:gdLst/>
              <a:ahLst/>
              <a:cxnLst/>
              <a:rect l="l" t="t" r="r" b="b"/>
              <a:pathLst>
                <a:path w="2922904" h="2377440">
                  <a:moveTo>
                    <a:pt x="841133" y="1963712"/>
                  </a:moveTo>
                  <a:lnTo>
                    <a:pt x="808736" y="1920709"/>
                  </a:lnTo>
                  <a:lnTo>
                    <a:pt x="779068" y="1875218"/>
                  </a:lnTo>
                  <a:lnTo>
                    <a:pt x="752373" y="1827314"/>
                  </a:lnTo>
                  <a:lnTo>
                    <a:pt x="728865" y="1777034"/>
                  </a:lnTo>
                  <a:lnTo>
                    <a:pt x="708799" y="1724444"/>
                  </a:lnTo>
                  <a:lnTo>
                    <a:pt x="693331" y="1675066"/>
                  </a:lnTo>
                  <a:lnTo>
                    <a:pt x="681202" y="1625447"/>
                  </a:lnTo>
                  <a:lnTo>
                    <a:pt x="672350" y="1575739"/>
                  </a:lnTo>
                  <a:lnTo>
                    <a:pt x="666724" y="1526057"/>
                  </a:lnTo>
                  <a:lnTo>
                    <a:pt x="664273" y="1476527"/>
                  </a:lnTo>
                  <a:lnTo>
                    <a:pt x="664921" y="1427264"/>
                  </a:lnTo>
                  <a:lnTo>
                    <a:pt x="668642" y="1378394"/>
                  </a:lnTo>
                  <a:lnTo>
                    <a:pt x="675373" y="1330058"/>
                  </a:lnTo>
                  <a:lnTo>
                    <a:pt x="685050" y="1282357"/>
                  </a:lnTo>
                  <a:lnTo>
                    <a:pt x="37604" y="1133640"/>
                  </a:lnTo>
                  <a:lnTo>
                    <a:pt x="27152" y="1182636"/>
                  </a:lnTo>
                  <a:lnTo>
                    <a:pt x="18364" y="1232027"/>
                  </a:lnTo>
                  <a:lnTo>
                    <a:pt x="11252" y="1281785"/>
                  </a:lnTo>
                  <a:lnTo>
                    <a:pt x="5829" y="1331874"/>
                  </a:lnTo>
                  <a:lnTo>
                    <a:pt x="2133" y="1382255"/>
                  </a:lnTo>
                  <a:lnTo>
                    <a:pt x="177" y="1432877"/>
                  </a:lnTo>
                  <a:lnTo>
                    <a:pt x="0" y="1483702"/>
                  </a:lnTo>
                  <a:lnTo>
                    <a:pt x="1600" y="1534693"/>
                  </a:lnTo>
                  <a:lnTo>
                    <a:pt x="5003" y="1585810"/>
                  </a:lnTo>
                  <a:lnTo>
                    <a:pt x="10248" y="1637004"/>
                  </a:lnTo>
                  <a:lnTo>
                    <a:pt x="17335" y="1688249"/>
                  </a:lnTo>
                  <a:lnTo>
                    <a:pt x="26314" y="1739493"/>
                  </a:lnTo>
                  <a:lnTo>
                    <a:pt x="37185" y="1790687"/>
                  </a:lnTo>
                  <a:lnTo>
                    <a:pt x="49974" y="1841817"/>
                  </a:lnTo>
                  <a:lnTo>
                    <a:pt x="64706" y="1892808"/>
                  </a:lnTo>
                  <a:lnTo>
                    <a:pt x="81419" y="1943646"/>
                  </a:lnTo>
                  <a:lnTo>
                    <a:pt x="99021" y="1991779"/>
                  </a:lnTo>
                  <a:lnTo>
                    <a:pt x="118135" y="2038896"/>
                  </a:lnTo>
                  <a:lnTo>
                    <a:pt x="138709" y="2085009"/>
                  </a:lnTo>
                  <a:lnTo>
                    <a:pt x="160705" y="2130069"/>
                  </a:lnTo>
                  <a:lnTo>
                    <a:pt x="184086" y="2174062"/>
                  </a:lnTo>
                  <a:lnTo>
                    <a:pt x="208813" y="2216962"/>
                  </a:lnTo>
                  <a:lnTo>
                    <a:pt x="234835" y="2258758"/>
                  </a:lnTo>
                  <a:lnTo>
                    <a:pt x="262128" y="2299411"/>
                  </a:lnTo>
                  <a:lnTo>
                    <a:pt x="290626" y="2338908"/>
                  </a:lnTo>
                  <a:lnTo>
                    <a:pt x="320306" y="2377224"/>
                  </a:lnTo>
                  <a:lnTo>
                    <a:pt x="841133" y="1963712"/>
                  </a:lnTo>
                  <a:close/>
                </a:path>
                <a:path w="2922904" h="2377440">
                  <a:moveTo>
                    <a:pt x="2104529" y="149644"/>
                  </a:moveTo>
                  <a:lnTo>
                    <a:pt x="2060067" y="128765"/>
                  </a:lnTo>
                  <a:lnTo>
                    <a:pt x="2014931" y="109385"/>
                  </a:lnTo>
                  <a:lnTo>
                    <a:pt x="1969147" y="91503"/>
                  </a:lnTo>
                  <a:lnTo>
                    <a:pt x="1922767" y="75145"/>
                  </a:lnTo>
                  <a:lnTo>
                    <a:pt x="1875815" y="60337"/>
                  </a:lnTo>
                  <a:lnTo>
                    <a:pt x="1828342" y="47104"/>
                  </a:lnTo>
                  <a:lnTo>
                    <a:pt x="1780387" y="35445"/>
                  </a:lnTo>
                  <a:lnTo>
                    <a:pt x="1731975" y="25412"/>
                  </a:lnTo>
                  <a:lnTo>
                    <a:pt x="1683169" y="16992"/>
                  </a:lnTo>
                  <a:lnTo>
                    <a:pt x="1633994" y="10223"/>
                  </a:lnTo>
                  <a:lnTo>
                    <a:pt x="1584502" y="5118"/>
                  </a:lnTo>
                  <a:lnTo>
                    <a:pt x="1534718" y="1701"/>
                  </a:lnTo>
                  <a:lnTo>
                    <a:pt x="1484693" y="0"/>
                  </a:lnTo>
                  <a:lnTo>
                    <a:pt x="1434465" y="12"/>
                  </a:lnTo>
                  <a:lnTo>
                    <a:pt x="1384071" y="1778"/>
                  </a:lnTo>
                  <a:lnTo>
                    <a:pt x="1333550" y="5295"/>
                  </a:lnTo>
                  <a:lnTo>
                    <a:pt x="1282954" y="10617"/>
                  </a:lnTo>
                  <a:lnTo>
                    <a:pt x="1232306" y="17729"/>
                  </a:lnTo>
                  <a:lnTo>
                    <a:pt x="1181658" y="26670"/>
                  </a:lnTo>
                  <a:lnTo>
                    <a:pt x="1131036" y="37452"/>
                  </a:lnTo>
                  <a:lnTo>
                    <a:pt x="1080503" y="50101"/>
                  </a:lnTo>
                  <a:lnTo>
                    <a:pt x="1030084" y="64630"/>
                  </a:lnTo>
                  <a:lnTo>
                    <a:pt x="979817" y="81064"/>
                  </a:lnTo>
                  <a:lnTo>
                    <a:pt x="942848" y="94462"/>
                  </a:lnTo>
                  <a:lnTo>
                    <a:pt x="906322" y="108839"/>
                  </a:lnTo>
                  <a:lnTo>
                    <a:pt x="870356" y="124091"/>
                  </a:lnTo>
                  <a:lnTo>
                    <a:pt x="835037" y="140119"/>
                  </a:lnTo>
                  <a:lnTo>
                    <a:pt x="835939" y="142011"/>
                  </a:lnTo>
                  <a:lnTo>
                    <a:pt x="791438" y="163918"/>
                  </a:lnTo>
                  <a:lnTo>
                    <a:pt x="747001" y="187731"/>
                  </a:lnTo>
                  <a:lnTo>
                    <a:pt x="703656" y="212928"/>
                  </a:lnTo>
                  <a:lnTo>
                    <a:pt x="661416" y="239471"/>
                  </a:lnTo>
                  <a:lnTo>
                    <a:pt x="620306" y="267322"/>
                  </a:lnTo>
                  <a:lnTo>
                    <a:pt x="580326" y="296430"/>
                  </a:lnTo>
                  <a:lnTo>
                    <a:pt x="541528" y="326771"/>
                  </a:lnTo>
                  <a:lnTo>
                    <a:pt x="503897" y="358305"/>
                  </a:lnTo>
                  <a:lnTo>
                    <a:pt x="467461" y="390982"/>
                  </a:lnTo>
                  <a:lnTo>
                    <a:pt x="432257" y="424776"/>
                  </a:lnTo>
                  <a:lnTo>
                    <a:pt x="398284" y="459651"/>
                  </a:lnTo>
                  <a:lnTo>
                    <a:pt x="365556" y="495566"/>
                  </a:lnTo>
                  <a:lnTo>
                    <a:pt x="334111" y="532485"/>
                  </a:lnTo>
                  <a:lnTo>
                    <a:pt x="303961" y="570357"/>
                  </a:lnTo>
                  <a:lnTo>
                    <a:pt x="275107" y="609155"/>
                  </a:lnTo>
                  <a:lnTo>
                    <a:pt x="247599" y="648843"/>
                  </a:lnTo>
                  <a:lnTo>
                    <a:pt x="221437" y="689381"/>
                  </a:lnTo>
                  <a:lnTo>
                    <a:pt x="196634" y="730732"/>
                  </a:lnTo>
                  <a:lnTo>
                    <a:pt x="173215" y="772845"/>
                  </a:lnTo>
                  <a:lnTo>
                    <a:pt x="151206" y="815695"/>
                  </a:lnTo>
                  <a:lnTo>
                    <a:pt x="130606" y="859243"/>
                  </a:lnTo>
                  <a:lnTo>
                    <a:pt x="111467" y="903452"/>
                  </a:lnTo>
                  <a:lnTo>
                    <a:pt x="93776" y="948270"/>
                  </a:lnTo>
                  <a:lnTo>
                    <a:pt x="77558" y="993686"/>
                  </a:lnTo>
                  <a:lnTo>
                    <a:pt x="62852" y="1039634"/>
                  </a:lnTo>
                  <a:lnTo>
                    <a:pt x="49644" y="1086091"/>
                  </a:lnTo>
                  <a:lnTo>
                    <a:pt x="37985" y="1133005"/>
                  </a:lnTo>
                  <a:lnTo>
                    <a:pt x="685558" y="1281468"/>
                  </a:lnTo>
                  <a:lnTo>
                    <a:pt x="697611" y="1235443"/>
                  </a:lnTo>
                  <a:lnTo>
                    <a:pt x="712393" y="1190294"/>
                  </a:lnTo>
                  <a:lnTo>
                    <a:pt x="729843" y="1146149"/>
                  </a:lnTo>
                  <a:lnTo>
                    <a:pt x="749909" y="1103134"/>
                  </a:lnTo>
                  <a:lnTo>
                    <a:pt x="772515" y="1061377"/>
                  </a:lnTo>
                  <a:lnTo>
                    <a:pt x="797598" y="1021003"/>
                  </a:lnTo>
                  <a:lnTo>
                    <a:pt x="825093" y="982129"/>
                  </a:lnTo>
                  <a:lnTo>
                    <a:pt x="854951" y="944880"/>
                  </a:lnTo>
                  <a:lnTo>
                    <a:pt x="887095" y="909383"/>
                  </a:lnTo>
                  <a:lnTo>
                    <a:pt x="921473" y="875753"/>
                  </a:lnTo>
                  <a:lnTo>
                    <a:pt x="958011" y="844118"/>
                  </a:lnTo>
                  <a:lnTo>
                    <a:pt x="996657" y="814616"/>
                  </a:lnTo>
                  <a:lnTo>
                    <a:pt x="1037348" y="787361"/>
                  </a:lnTo>
                  <a:lnTo>
                    <a:pt x="1080008" y="762469"/>
                  </a:lnTo>
                  <a:lnTo>
                    <a:pt x="1124597" y="740067"/>
                  </a:lnTo>
                  <a:lnTo>
                    <a:pt x="1124000" y="738860"/>
                  </a:lnTo>
                  <a:lnTo>
                    <a:pt x="1160411" y="723480"/>
                  </a:lnTo>
                  <a:lnTo>
                    <a:pt x="1198892" y="708952"/>
                  </a:lnTo>
                  <a:lnTo>
                    <a:pt x="1247609" y="693699"/>
                  </a:lnTo>
                  <a:lnTo>
                    <a:pt x="1296593" y="681685"/>
                  </a:lnTo>
                  <a:lnTo>
                    <a:pt x="1345679" y="672871"/>
                  </a:lnTo>
                  <a:lnTo>
                    <a:pt x="1394764" y="667194"/>
                  </a:lnTo>
                  <a:lnTo>
                    <a:pt x="1443710" y="664591"/>
                  </a:lnTo>
                  <a:lnTo>
                    <a:pt x="1492389" y="665035"/>
                  </a:lnTo>
                  <a:lnTo>
                    <a:pt x="1540675" y="668439"/>
                  </a:lnTo>
                  <a:lnTo>
                    <a:pt x="1588439" y="674751"/>
                  </a:lnTo>
                  <a:lnTo>
                    <a:pt x="1635556" y="683933"/>
                  </a:lnTo>
                  <a:lnTo>
                    <a:pt x="1681899" y="695909"/>
                  </a:lnTo>
                  <a:lnTo>
                    <a:pt x="1727327" y="710628"/>
                  </a:lnTo>
                  <a:lnTo>
                    <a:pt x="1771726" y="728040"/>
                  </a:lnTo>
                  <a:lnTo>
                    <a:pt x="1814969" y="748068"/>
                  </a:lnTo>
                  <a:lnTo>
                    <a:pt x="2104529" y="149644"/>
                  </a:lnTo>
                  <a:close/>
                </a:path>
                <a:path w="2922904" h="2377440">
                  <a:moveTo>
                    <a:pt x="2922727" y="1485607"/>
                  </a:moveTo>
                  <a:lnTo>
                    <a:pt x="2922714" y="1436916"/>
                  </a:lnTo>
                  <a:lnTo>
                    <a:pt x="2921063" y="1388071"/>
                  </a:lnTo>
                  <a:lnTo>
                    <a:pt x="2917748" y="1339100"/>
                  </a:lnTo>
                  <a:lnTo>
                    <a:pt x="2912770" y="1290066"/>
                  </a:lnTo>
                  <a:lnTo>
                    <a:pt x="2906103" y="1240967"/>
                  </a:lnTo>
                  <a:lnTo>
                    <a:pt x="2897708" y="1191869"/>
                  </a:lnTo>
                  <a:lnTo>
                    <a:pt x="2887611" y="1142784"/>
                  </a:lnTo>
                  <a:lnTo>
                    <a:pt x="2239911" y="1289342"/>
                  </a:lnTo>
                  <a:lnTo>
                    <a:pt x="2249767" y="1340764"/>
                  </a:lnTo>
                  <a:lnTo>
                    <a:pt x="2256142" y="1392161"/>
                  </a:lnTo>
                  <a:lnTo>
                    <a:pt x="2259101" y="1443393"/>
                  </a:lnTo>
                  <a:lnTo>
                    <a:pt x="2258733" y="1494320"/>
                  </a:lnTo>
                  <a:lnTo>
                    <a:pt x="2255113" y="1544802"/>
                  </a:lnTo>
                  <a:lnTo>
                    <a:pt x="2248293" y="1594713"/>
                  </a:lnTo>
                  <a:lnTo>
                    <a:pt x="2238362" y="1643900"/>
                  </a:lnTo>
                  <a:lnTo>
                    <a:pt x="2225395" y="1692224"/>
                  </a:lnTo>
                  <a:lnTo>
                    <a:pt x="2209444" y="1739557"/>
                  </a:lnTo>
                  <a:lnTo>
                    <a:pt x="2190610" y="1785747"/>
                  </a:lnTo>
                  <a:lnTo>
                    <a:pt x="2168956" y="1830666"/>
                  </a:lnTo>
                  <a:lnTo>
                    <a:pt x="2144534" y="1874164"/>
                  </a:lnTo>
                  <a:lnTo>
                    <a:pt x="2117445" y="1916112"/>
                  </a:lnTo>
                  <a:lnTo>
                    <a:pt x="2087765" y="1956346"/>
                  </a:lnTo>
                  <a:lnTo>
                    <a:pt x="2606052" y="2371128"/>
                  </a:lnTo>
                  <a:lnTo>
                    <a:pt x="2635097" y="2333142"/>
                  </a:lnTo>
                  <a:lnTo>
                    <a:pt x="2662872" y="2294280"/>
                  </a:lnTo>
                  <a:lnTo>
                    <a:pt x="2689326" y="2254567"/>
                  </a:lnTo>
                  <a:lnTo>
                    <a:pt x="2714472" y="2214054"/>
                  </a:lnTo>
                  <a:lnTo>
                    <a:pt x="2738272" y="2172766"/>
                  </a:lnTo>
                  <a:lnTo>
                    <a:pt x="2760726" y="2130742"/>
                  </a:lnTo>
                  <a:lnTo>
                    <a:pt x="2781808" y="2088019"/>
                  </a:lnTo>
                  <a:lnTo>
                    <a:pt x="2801480" y="2044636"/>
                  </a:lnTo>
                  <a:lnTo>
                    <a:pt x="2819755" y="2000631"/>
                  </a:lnTo>
                  <a:lnTo>
                    <a:pt x="2836608" y="1956041"/>
                  </a:lnTo>
                  <a:lnTo>
                    <a:pt x="2852013" y="1910880"/>
                  </a:lnTo>
                  <a:lnTo>
                    <a:pt x="2865945" y="1865210"/>
                  </a:lnTo>
                  <a:lnTo>
                    <a:pt x="2878417" y="1819071"/>
                  </a:lnTo>
                  <a:lnTo>
                    <a:pt x="2889377" y="1772475"/>
                  </a:lnTo>
                  <a:lnTo>
                    <a:pt x="2898825" y="1725472"/>
                  </a:lnTo>
                  <a:lnTo>
                    <a:pt x="2906738" y="1678101"/>
                  </a:lnTo>
                  <a:lnTo>
                    <a:pt x="2913100" y="1630387"/>
                  </a:lnTo>
                  <a:lnTo>
                    <a:pt x="2917901" y="1582381"/>
                  </a:lnTo>
                  <a:lnTo>
                    <a:pt x="2921114" y="1534109"/>
                  </a:lnTo>
                  <a:lnTo>
                    <a:pt x="2922727" y="1485607"/>
                  </a:lnTo>
                  <a:close/>
                </a:path>
              </a:pathLst>
            </a:custGeom>
            <a:solidFill>
              <a:srgbClr val="1F49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73572" y="3866261"/>
              <a:ext cx="1234440" cy="123443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567172" y="3959352"/>
              <a:ext cx="1047115" cy="1047115"/>
            </a:xfrm>
            <a:custGeom>
              <a:avLst/>
              <a:gdLst/>
              <a:ahLst/>
              <a:cxnLst/>
              <a:rect l="l" t="t" r="r" b="b"/>
              <a:pathLst>
                <a:path w="1047115" h="1047114">
                  <a:moveTo>
                    <a:pt x="523493" y="0"/>
                  </a:moveTo>
                  <a:lnTo>
                    <a:pt x="475836" y="2138"/>
                  </a:lnTo>
                  <a:lnTo>
                    <a:pt x="429379" y="8432"/>
                  </a:lnTo>
                  <a:lnTo>
                    <a:pt x="384307" y="18695"/>
                  </a:lnTo>
                  <a:lnTo>
                    <a:pt x="340805" y="32744"/>
                  </a:lnTo>
                  <a:lnTo>
                    <a:pt x="299057" y="50393"/>
                  </a:lnTo>
                  <a:lnTo>
                    <a:pt x="259249" y="71458"/>
                  </a:lnTo>
                  <a:lnTo>
                    <a:pt x="221564" y="95755"/>
                  </a:lnTo>
                  <a:lnTo>
                    <a:pt x="186188" y="123099"/>
                  </a:lnTo>
                  <a:lnTo>
                    <a:pt x="153304" y="153304"/>
                  </a:lnTo>
                  <a:lnTo>
                    <a:pt x="123099" y="186188"/>
                  </a:lnTo>
                  <a:lnTo>
                    <a:pt x="95755" y="221564"/>
                  </a:lnTo>
                  <a:lnTo>
                    <a:pt x="71458" y="259249"/>
                  </a:lnTo>
                  <a:lnTo>
                    <a:pt x="50393" y="299057"/>
                  </a:lnTo>
                  <a:lnTo>
                    <a:pt x="32744" y="340805"/>
                  </a:lnTo>
                  <a:lnTo>
                    <a:pt x="18695" y="384307"/>
                  </a:lnTo>
                  <a:lnTo>
                    <a:pt x="8432" y="429379"/>
                  </a:lnTo>
                  <a:lnTo>
                    <a:pt x="2138" y="475836"/>
                  </a:lnTo>
                  <a:lnTo>
                    <a:pt x="0" y="523494"/>
                  </a:lnTo>
                  <a:lnTo>
                    <a:pt x="2138" y="571151"/>
                  </a:lnTo>
                  <a:lnTo>
                    <a:pt x="8432" y="617608"/>
                  </a:lnTo>
                  <a:lnTo>
                    <a:pt x="18695" y="662680"/>
                  </a:lnTo>
                  <a:lnTo>
                    <a:pt x="32744" y="706182"/>
                  </a:lnTo>
                  <a:lnTo>
                    <a:pt x="50393" y="747930"/>
                  </a:lnTo>
                  <a:lnTo>
                    <a:pt x="71458" y="787738"/>
                  </a:lnTo>
                  <a:lnTo>
                    <a:pt x="95755" y="825423"/>
                  </a:lnTo>
                  <a:lnTo>
                    <a:pt x="123099" y="860799"/>
                  </a:lnTo>
                  <a:lnTo>
                    <a:pt x="153304" y="893683"/>
                  </a:lnTo>
                  <a:lnTo>
                    <a:pt x="186188" y="923888"/>
                  </a:lnTo>
                  <a:lnTo>
                    <a:pt x="221564" y="951232"/>
                  </a:lnTo>
                  <a:lnTo>
                    <a:pt x="259249" y="975529"/>
                  </a:lnTo>
                  <a:lnTo>
                    <a:pt x="299057" y="996594"/>
                  </a:lnTo>
                  <a:lnTo>
                    <a:pt x="340805" y="1014243"/>
                  </a:lnTo>
                  <a:lnTo>
                    <a:pt x="384307" y="1028292"/>
                  </a:lnTo>
                  <a:lnTo>
                    <a:pt x="429379" y="1038555"/>
                  </a:lnTo>
                  <a:lnTo>
                    <a:pt x="475836" y="1044849"/>
                  </a:lnTo>
                  <a:lnTo>
                    <a:pt x="523493" y="1046988"/>
                  </a:lnTo>
                  <a:lnTo>
                    <a:pt x="571151" y="1044849"/>
                  </a:lnTo>
                  <a:lnTo>
                    <a:pt x="617608" y="1038555"/>
                  </a:lnTo>
                  <a:lnTo>
                    <a:pt x="662680" y="1028292"/>
                  </a:lnTo>
                  <a:lnTo>
                    <a:pt x="706182" y="1014243"/>
                  </a:lnTo>
                  <a:lnTo>
                    <a:pt x="747930" y="996594"/>
                  </a:lnTo>
                  <a:lnTo>
                    <a:pt x="787738" y="975529"/>
                  </a:lnTo>
                  <a:lnTo>
                    <a:pt x="825423" y="951232"/>
                  </a:lnTo>
                  <a:lnTo>
                    <a:pt x="860799" y="923888"/>
                  </a:lnTo>
                  <a:lnTo>
                    <a:pt x="893683" y="893683"/>
                  </a:lnTo>
                  <a:lnTo>
                    <a:pt x="923888" y="860799"/>
                  </a:lnTo>
                  <a:lnTo>
                    <a:pt x="951232" y="825423"/>
                  </a:lnTo>
                  <a:lnTo>
                    <a:pt x="975529" y="787738"/>
                  </a:lnTo>
                  <a:lnTo>
                    <a:pt x="996594" y="747930"/>
                  </a:lnTo>
                  <a:lnTo>
                    <a:pt x="1014243" y="706182"/>
                  </a:lnTo>
                  <a:lnTo>
                    <a:pt x="1028292" y="662680"/>
                  </a:lnTo>
                  <a:lnTo>
                    <a:pt x="1038555" y="617608"/>
                  </a:lnTo>
                  <a:lnTo>
                    <a:pt x="1044849" y="571151"/>
                  </a:lnTo>
                  <a:lnTo>
                    <a:pt x="1046987" y="523494"/>
                  </a:lnTo>
                  <a:lnTo>
                    <a:pt x="1044849" y="475836"/>
                  </a:lnTo>
                  <a:lnTo>
                    <a:pt x="1038555" y="429379"/>
                  </a:lnTo>
                  <a:lnTo>
                    <a:pt x="1028292" y="384307"/>
                  </a:lnTo>
                  <a:lnTo>
                    <a:pt x="1014243" y="340805"/>
                  </a:lnTo>
                  <a:lnTo>
                    <a:pt x="996594" y="299057"/>
                  </a:lnTo>
                  <a:lnTo>
                    <a:pt x="975529" y="259249"/>
                  </a:lnTo>
                  <a:lnTo>
                    <a:pt x="951232" y="221564"/>
                  </a:lnTo>
                  <a:lnTo>
                    <a:pt x="923888" y="186188"/>
                  </a:lnTo>
                  <a:lnTo>
                    <a:pt x="893683" y="153304"/>
                  </a:lnTo>
                  <a:lnTo>
                    <a:pt x="860799" y="123099"/>
                  </a:lnTo>
                  <a:lnTo>
                    <a:pt x="825423" y="95755"/>
                  </a:lnTo>
                  <a:lnTo>
                    <a:pt x="787738" y="71458"/>
                  </a:lnTo>
                  <a:lnTo>
                    <a:pt x="747930" y="50393"/>
                  </a:lnTo>
                  <a:lnTo>
                    <a:pt x="706182" y="32744"/>
                  </a:lnTo>
                  <a:lnTo>
                    <a:pt x="662680" y="18695"/>
                  </a:lnTo>
                  <a:lnTo>
                    <a:pt x="617608" y="8432"/>
                  </a:lnTo>
                  <a:lnTo>
                    <a:pt x="571151" y="2138"/>
                  </a:lnTo>
                  <a:lnTo>
                    <a:pt x="52349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492752" y="2848355"/>
              <a:ext cx="3192780" cy="2066925"/>
            </a:xfrm>
            <a:custGeom>
              <a:avLst/>
              <a:gdLst/>
              <a:ahLst/>
              <a:cxnLst/>
              <a:rect l="l" t="t" r="r" b="b"/>
              <a:pathLst>
                <a:path w="3192779" h="2066925">
                  <a:moveTo>
                    <a:pt x="214884" y="2066544"/>
                  </a:moveTo>
                  <a:lnTo>
                    <a:pt x="189992" y="1957070"/>
                  </a:lnTo>
                  <a:lnTo>
                    <a:pt x="164211" y="1848612"/>
                  </a:lnTo>
                  <a:lnTo>
                    <a:pt x="0" y="2000885"/>
                  </a:lnTo>
                  <a:lnTo>
                    <a:pt x="107950" y="2034159"/>
                  </a:lnTo>
                  <a:lnTo>
                    <a:pt x="214884" y="2066544"/>
                  </a:lnTo>
                  <a:close/>
                </a:path>
                <a:path w="3192779" h="2066925">
                  <a:moveTo>
                    <a:pt x="541020" y="645414"/>
                  </a:moveTo>
                  <a:lnTo>
                    <a:pt x="320040" y="611124"/>
                  </a:lnTo>
                  <a:lnTo>
                    <a:pt x="359918" y="715010"/>
                  </a:lnTo>
                  <a:lnTo>
                    <a:pt x="400685" y="819912"/>
                  </a:lnTo>
                  <a:lnTo>
                    <a:pt x="470789" y="732155"/>
                  </a:lnTo>
                  <a:lnTo>
                    <a:pt x="541020" y="645414"/>
                  </a:lnTo>
                  <a:close/>
                </a:path>
                <a:path w="3192779" h="2066925">
                  <a:moveTo>
                    <a:pt x="1706880" y="193548"/>
                  </a:moveTo>
                  <a:lnTo>
                    <a:pt x="1594358" y="0"/>
                  </a:lnTo>
                  <a:lnTo>
                    <a:pt x="1538097" y="96774"/>
                  </a:lnTo>
                  <a:lnTo>
                    <a:pt x="1482852" y="193548"/>
                  </a:lnTo>
                  <a:lnTo>
                    <a:pt x="1706880" y="193548"/>
                  </a:lnTo>
                  <a:close/>
                </a:path>
                <a:path w="3192779" h="2066925">
                  <a:moveTo>
                    <a:pt x="3015996" y="1313180"/>
                  </a:moveTo>
                  <a:lnTo>
                    <a:pt x="3006115" y="1273022"/>
                  </a:lnTo>
                  <a:lnTo>
                    <a:pt x="2995104" y="1232662"/>
                  </a:lnTo>
                  <a:lnTo>
                    <a:pt x="2982849" y="1192314"/>
                  </a:lnTo>
                  <a:lnTo>
                    <a:pt x="2969260" y="1152144"/>
                  </a:lnTo>
                  <a:lnTo>
                    <a:pt x="2951315" y="1103287"/>
                  </a:lnTo>
                  <a:lnTo>
                    <a:pt x="2931833" y="1055458"/>
                  </a:lnTo>
                  <a:lnTo>
                    <a:pt x="2910840" y="1008672"/>
                  </a:lnTo>
                  <a:lnTo>
                    <a:pt x="2888373" y="962939"/>
                  </a:lnTo>
                  <a:lnTo>
                    <a:pt x="2864472" y="918298"/>
                  </a:lnTo>
                  <a:lnTo>
                    <a:pt x="2839174" y="874737"/>
                  </a:lnTo>
                  <a:lnTo>
                    <a:pt x="2812516" y="832307"/>
                  </a:lnTo>
                  <a:lnTo>
                    <a:pt x="2797073" y="809536"/>
                  </a:lnTo>
                  <a:lnTo>
                    <a:pt x="2833243" y="715010"/>
                  </a:lnTo>
                  <a:lnTo>
                    <a:pt x="2874264" y="611124"/>
                  </a:lnTo>
                  <a:lnTo>
                    <a:pt x="2665399" y="643318"/>
                  </a:lnTo>
                  <a:lnTo>
                    <a:pt x="2660205" y="637527"/>
                  </a:lnTo>
                  <a:lnTo>
                    <a:pt x="2626220" y="602170"/>
                  </a:lnTo>
                  <a:lnTo>
                    <a:pt x="2591130" y="568058"/>
                  </a:lnTo>
                  <a:lnTo>
                    <a:pt x="2554998" y="535216"/>
                  </a:lnTo>
                  <a:lnTo>
                    <a:pt x="2517864" y="503643"/>
                  </a:lnTo>
                  <a:lnTo>
                    <a:pt x="2479738" y="473367"/>
                  </a:lnTo>
                  <a:lnTo>
                    <a:pt x="2440698" y="444423"/>
                  </a:lnTo>
                  <a:lnTo>
                    <a:pt x="2400744" y="416801"/>
                  </a:lnTo>
                  <a:lnTo>
                    <a:pt x="2359939" y="390537"/>
                  </a:lnTo>
                  <a:lnTo>
                    <a:pt x="2318321" y="365645"/>
                  </a:lnTo>
                  <a:lnTo>
                    <a:pt x="2275929" y="342138"/>
                  </a:lnTo>
                  <a:lnTo>
                    <a:pt x="2232787" y="320040"/>
                  </a:lnTo>
                  <a:lnTo>
                    <a:pt x="1943100" y="919607"/>
                  </a:lnTo>
                  <a:lnTo>
                    <a:pt x="1987397" y="943394"/>
                  </a:lnTo>
                  <a:lnTo>
                    <a:pt x="2030158" y="969924"/>
                  </a:lnTo>
                  <a:lnTo>
                    <a:pt x="2071243" y="999147"/>
                  </a:lnTo>
                  <a:lnTo>
                    <a:pt x="2110498" y="1030973"/>
                  </a:lnTo>
                  <a:lnTo>
                    <a:pt x="2147786" y="1065339"/>
                  </a:lnTo>
                  <a:lnTo>
                    <a:pt x="2182952" y="1102194"/>
                  </a:lnTo>
                  <a:lnTo>
                    <a:pt x="2215858" y="1141437"/>
                  </a:lnTo>
                  <a:lnTo>
                    <a:pt x="2246350" y="1183030"/>
                  </a:lnTo>
                  <a:lnTo>
                    <a:pt x="2274290" y="1226883"/>
                  </a:lnTo>
                  <a:lnTo>
                    <a:pt x="2299538" y="1272933"/>
                  </a:lnTo>
                  <a:lnTo>
                    <a:pt x="2321953" y="1321117"/>
                  </a:lnTo>
                  <a:lnTo>
                    <a:pt x="2341372" y="1371346"/>
                  </a:lnTo>
                  <a:lnTo>
                    <a:pt x="2355685" y="1415669"/>
                  </a:lnTo>
                  <a:lnTo>
                    <a:pt x="2367153" y="1459992"/>
                  </a:lnTo>
                  <a:lnTo>
                    <a:pt x="3015996" y="1313180"/>
                  </a:lnTo>
                  <a:close/>
                </a:path>
                <a:path w="3192779" h="2066925">
                  <a:moveTo>
                    <a:pt x="3192780" y="2000885"/>
                  </a:moveTo>
                  <a:lnTo>
                    <a:pt x="3111246" y="1924685"/>
                  </a:lnTo>
                  <a:lnTo>
                    <a:pt x="3028696" y="1848612"/>
                  </a:lnTo>
                  <a:lnTo>
                    <a:pt x="2979420" y="2066544"/>
                  </a:lnTo>
                  <a:lnTo>
                    <a:pt x="3085592" y="2034159"/>
                  </a:lnTo>
                  <a:lnTo>
                    <a:pt x="3192780" y="2000885"/>
                  </a:lnTo>
                  <a:close/>
                </a:path>
              </a:pathLst>
            </a:custGeom>
            <a:solidFill>
              <a:srgbClr val="1F49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645913" y="3146297"/>
              <a:ext cx="2863850" cy="1163320"/>
            </a:xfrm>
            <a:custGeom>
              <a:avLst/>
              <a:gdLst/>
              <a:ahLst/>
              <a:cxnLst/>
              <a:rect l="l" t="t" r="r" b="b"/>
              <a:pathLst>
                <a:path w="2863850" h="1163320">
                  <a:moveTo>
                    <a:pt x="804672" y="0"/>
                  </a:moveTo>
                  <a:lnTo>
                    <a:pt x="1106424" y="629412"/>
                  </a:lnTo>
                </a:path>
                <a:path w="2863850" h="1163320">
                  <a:moveTo>
                    <a:pt x="2086356" y="15239"/>
                  </a:moveTo>
                  <a:lnTo>
                    <a:pt x="1787652" y="630935"/>
                  </a:lnTo>
                </a:path>
                <a:path w="2863850" h="1163320">
                  <a:moveTo>
                    <a:pt x="0" y="1004315"/>
                  </a:moveTo>
                  <a:lnTo>
                    <a:pt x="673608" y="1159764"/>
                  </a:lnTo>
                </a:path>
                <a:path w="2863850" h="1163320">
                  <a:moveTo>
                    <a:pt x="2863595" y="1016507"/>
                  </a:moveTo>
                  <a:lnTo>
                    <a:pt x="2215895" y="1162812"/>
                  </a:lnTo>
                </a:path>
              </a:pathLst>
            </a:custGeom>
            <a:ln w="28575">
              <a:solidFill>
                <a:srgbClr val="F5F5F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30467" y="2657855"/>
              <a:ext cx="118872" cy="11887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46675" y="3317747"/>
              <a:ext cx="120396" cy="12039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05683" y="3182111"/>
              <a:ext cx="82296" cy="82296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846831" y="3223259"/>
              <a:ext cx="1859280" cy="155575"/>
            </a:xfrm>
            <a:custGeom>
              <a:avLst/>
              <a:gdLst/>
              <a:ahLst/>
              <a:cxnLst/>
              <a:rect l="l" t="t" r="r" b="b"/>
              <a:pathLst>
                <a:path w="1859279" h="155575">
                  <a:moveTo>
                    <a:pt x="1859280" y="155448"/>
                  </a:moveTo>
                  <a:lnTo>
                    <a:pt x="1704085" y="0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1F49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411211" y="3317747"/>
              <a:ext cx="120396" cy="12039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291828" y="3182111"/>
              <a:ext cx="80772" cy="82296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7472171" y="3223259"/>
              <a:ext cx="1859280" cy="155575"/>
            </a:xfrm>
            <a:custGeom>
              <a:avLst/>
              <a:gdLst/>
              <a:ahLst/>
              <a:cxnLst/>
              <a:rect l="l" t="t" r="r" b="b"/>
              <a:pathLst>
                <a:path w="1859279" h="155575">
                  <a:moveTo>
                    <a:pt x="0" y="155448"/>
                  </a:moveTo>
                  <a:lnTo>
                    <a:pt x="155194" y="0"/>
                  </a:lnTo>
                  <a:lnTo>
                    <a:pt x="1859279" y="0"/>
                  </a:lnTo>
                </a:path>
              </a:pathLst>
            </a:custGeom>
            <a:ln w="9525">
              <a:solidFill>
                <a:srgbClr val="1F49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744723" y="4992623"/>
              <a:ext cx="82295" cy="8229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305299" y="4818888"/>
              <a:ext cx="118872" cy="120395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785871" y="4878323"/>
              <a:ext cx="1579245" cy="155575"/>
            </a:xfrm>
            <a:custGeom>
              <a:avLst/>
              <a:gdLst/>
              <a:ahLst/>
              <a:cxnLst/>
              <a:rect l="l" t="t" r="r" b="b"/>
              <a:pathLst>
                <a:path w="1579245" h="155575">
                  <a:moveTo>
                    <a:pt x="1578864" y="0"/>
                  </a:moveTo>
                  <a:lnTo>
                    <a:pt x="1423669" y="155448"/>
                  </a:lnTo>
                  <a:lnTo>
                    <a:pt x="0" y="155448"/>
                  </a:lnTo>
                </a:path>
              </a:pathLst>
            </a:custGeom>
            <a:ln w="9525">
              <a:solidFill>
                <a:srgbClr val="1F49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351264" y="4992623"/>
              <a:ext cx="82295" cy="8229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752588" y="4818888"/>
              <a:ext cx="120395" cy="120395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7813547" y="4878323"/>
              <a:ext cx="1579245" cy="155575"/>
            </a:xfrm>
            <a:custGeom>
              <a:avLst/>
              <a:gdLst/>
              <a:ahLst/>
              <a:cxnLst/>
              <a:rect l="l" t="t" r="r" b="b"/>
              <a:pathLst>
                <a:path w="1579245" h="155575">
                  <a:moveTo>
                    <a:pt x="0" y="0"/>
                  </a:moveTo>
                  <a:lnTo>
                    <a:pt x="155194" y="155448"/>
                  </a:lnTo>
                  <a:lnTo>
                    <a:pt x="1578863" y="155448"/>
                  </a:lnTo>
                </a:path>
              </a:pathLst>
            </a:custGeom>
            <a:ln w="9525">
              <a:solidFill>
                <a:srgbClr val="1F49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9486392" y="4596510"/>
            <a:ext cx="1844675" cy="1219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39090">
              <a:lnSpc>
                <a:spcPct val="100000"/>
              </a:lnSpc>
              <a:spcBef>
                <a:spcPts val="100"/>
              </a:spcBef>
            </a:pPr>
            <a:r>
              <a:rPr sz="1200" b="1" spc="20" dirty="0">
                <a:solidFill>
                  <a:srgbClr val="1F4980"/>
                </a:solidFill>
                <a:latin typeface="Tahoma"/>
                <a:cs typeface="Tahoma"/>
              </a:rPr>
              <a:t>NO</a:t>
            </a:r>
            <a:r>
              <a:rPr sz="1200" b="1" spc="-15" dirty="0">
                <a:solidFill>
                  <a:srgbClr val="1F4980"/>
                </a:solidFill>
                <a:latin typeface="Tahoma"/>
                <a:cs typeface="Tahoma"/>
              </a:rPr>
              <a:t> </a:t>
            </a:r>
            <a:r>
              <a:rPr sz="1200" b="1" spc="-70" dirty="0">
                <a:solidFill>
                  <a:srgbClr val="1F4980"/>
                </a:solidFill>
                <a:latin typeface="Tahoma"/>
                <a:cs typeface="Tahoma"/>
              </a:rPr>
              <a:t>Busines</a:t>
            </a:r>
            <a:r>
              <a:rPr sz="1200" b="1" spc="-60" dirty="0">
                <a:solidFill>
                  <a:srgbClr val="1F4980"/>
                </a:solidFill>
                <a:latin typeface="Tahoma"/>
                <a:cs typeface="Tahoma"/>
              </a:rPr>
              <a:t>s</a:t>
            </a:r>
            <a:r>
              <a:rPr sz="1200" b="1" spc="-20" dirty="0">
                <a:solidFill>
                  <a:srgbClr val="1F4980"/>
                </a:solidFill>
                <a:latin typeface="Tahoma"/>
                <a:cs typeface="Tahoma"/>
              </a:rPr>
              <a:t> </a:t>
            </a:r>
            <a:r>
              <a:rPr sz="1200" b="1" spc="-50" dirty="0">
                <a:solidFill>
                  <a:srgbClr val="1F4980"/>
                </a:solidFill>
                <a:latin typeface="Tahoma"/>
                <a:cs typeface="Tahoma"/>
              </a:rPr>
              <a:t>training  opportunity</a:t>
            </a:r>
            <a:endParaRPr sz="12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755"/>
              </a:spcBef>
            </a:pPr>
            <a:r>
              <a:rPr sz="1200" spc="-240" dirty="0">
                <a:latin typeface="Verdana"/>
                <a:cs typeface="Verdana"/>
              </a:rPr>
              <a:t>T</a:t>
            </a:r>
            <a:r>
              <a:rPr sz="1200" spc="-25" dirty="0">
                <a:latin typeface="Verdana"/>
                <a:cs typeface="Verdana"/>
              </a:rPr>
              <a:t>r</a:t>
            </a:r>
            <a:r>
              <a:rPr sz="1200" spc="-40" dirty="0">
                <a:latin typeface="Verdana"/>
                <a:cs typeface="Verdana"/>
              </a:rPr>
              <a:t>ainin</a:t>
            </a:r>
            <a:r>
              <a:rPr sz="1200" spc="-45" dirty="0">
                <a:latin typeface="Verdana"/>
                <a:cs typeface="Verdana"/>
              </a:rPr>
              <a:t>g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90" dirty="0">
                <a:latin typeface="Verdana"/>
                <a:cs typeface="Verdana"/>
              </a:rPr>
              <a:t>a</a:t>
            </a:r>
            <a:r>
              <a:rPr sz="1200" spc="20" dirty="0">
                <a:latin typeface="Verdana"/>
                <a:cs typeface="Verdana"/>
              </a:rPr>
              <a:t>nd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70" dirty="0">
                <a:latin typeface="Verdana"/>
                <a:cs typeface="Verdana"/>
              </a:rPr>
              <a:t>l</a:t>
            </a:r>
            <a:r>
              <a:rPr sz="1200" dirty="0">
                <a:latin typeface="Verdana"/>
                <a:cs typeface="Verdana"/>
              </a:rPr>
              <a:t>ea</a:t>
            </a:r>
            <a:r>
              <a:rPr sz="1200" spc="-5" dirty="0">
                <a:latin typeface="Verdana"/>
                <a:cs typeface="Verdana"/>
              </a:rPr>
              <a:t>r</a:t>
            </a:r>
            <a:r>
              <a:rPr sz="1200" spc="-20" dirty="0">
                <a:latin typeface="Verdana"/>
                <a:cs typeface="Verdana"/>
              </a:rPr>
              <a:t>ning  </a:t>
            </a:r>
            <a:r>
              <a:rPr sz="1200" spc="45" dirty="0">
                <a:latin typeface="Verdana"/>
                <a:cs typeface="Verdana"/>
              </a:rPr>
              <a:t>o</a:t>
            </a:r>
            <a:r>
              <a:rPr sz="1200" spc="65" dirty="0">
                <a:latin typeface="Verdana"/>
                <a:cs typeface="Verdana"/>
              </a:rPr>
              <a:t>pp</a:t>
            </a:r>
            <a:r>
              <a:rPr sz="1200" spc="45" dirty="0">
                <a:latin typeface="Verdana"/>
                <a:cs typeface="Verdana"/>
              </a:rPr>
              <a:t>o</a:t>
            </a:r>
            <a:r>
              <a:rPr sz="1200" spc="-114" dirty="0">
                <a:latin typeface="Verdana"/>
                <a:cs typeface="Verdana"/>
              </a:rPr>
              <a:t>r</a:t>
            </a:r>
            <a:r>
              <a:rPr sz="1200" spc="-130" dirty="0">
                <a:latin typeface="Verdana"/>
                <a:cs typeface="Verdana"/>
              </a:rPr>
              <a:t>t</a:t>
            </a:r>
            <a:r>
              <a:rPr sz="1200" spc="-60" dirty="0">
                <a:latin typeface="Verdana"/>
                <a:cs typeface="Verdana"/>
              </a:rPr>
              <a:t>uni</a:t>
            </a:r>
            <a:r>
              <a:rPr sz="1200" spc="-70" dirty="0">
                <a:latin typeface="Verdana"/>
                <a:cs typeface="Verdana"/>
              </a:rPr>
              <a:t>t</a:t>
            </a:r>
            <a:r>
              <a:rPr sz="1200" spc="-65" dirty="0">
                <a:latin typeface="Verdana"/>
                <a:cs typeface="Verdana"/>
              </a:rPr>
              <a:t>ie</a:t>
            </a:r>
            <a:r>
              <a:rPr sz="1200" spc="-70" dirty="0">
                <a:latin typeface="Verdana"/>
                <a:cs typeface="Verdana"/>
              </a:rPr>
              <a:t>s</a:t>
            </a:r>
            <a:r>
              <a:rPr sz="1200" spc="-40" dirty="0">
                <a:latin typeface="Verdana"/>
                <a:cs typeface="Verdana"/>
              </a:rPr>
              <a:t> </a:t>
            </a:r>
            <a:r>
              <a:rPr sz="1200" spc="-55" dirty="0">
                <a:latin typeface="Verdana"/>
                <a:cs typeface="Verdana"/>
              </a:rPr>
              <a:t>f</a:t>
            </a:r>
            <a:r>
              <a:rPr sz="1200" spc="45" dirty="0">
                <a:latin typeface="Verdana"/>
                <a:cs typeface="Verdana"/>
              </a:rPr>
              <a:t>o</a:t>
            </a:r>
            <a:r>
              <a:rPr sz="1200" spc="-155" dirty="0">
                <a:latin typeface="Verdana"/>
                <a:cs typeface="Verdana"/>
              </a:rPr>
              <a:t>r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60" dirty="0">
                <a:latin typeface="Verdana"/>
                <a:cs typeface="Verdana"/>
              </a:rPr>
              <a:t>W</a:t>
            </a:r>
            <a:r>
              <a:rPr sz="1200" spc="45" dirty="0">
                <a:latin typeface="Verdana"/>
                <a:cs typeface="Verdana"/>
              </a:rPr>
              <a:t>o</a:t>
            </a:r>
            <a:r>
              <a:rPr sz="1200" spc="-35" dirty="0">
                <a:latin typeface="Verdana"/>
                <a:cs typeface="Verdana"/>
              </a:rPr>
              <a:t>m</a:t>
            </a:r>
            <a:r>
              <a:rPr sz="1200" spc="10" dirty="0">
                <a:latin typeface="Verdana"/>
                <a:cs typeface="Verdana"/>
              </a:rPr>
              <a:t>en  </a:t>
            </a:r>
            <a:r>
              <a:rPr sz="1200" spc="-45" dirty="0">
                <a:latin typeface="Verdana"/>
                <a:cs typeface="Verdana"/>
              </a:rPr>
              <a:t>i</a:t>
            </a:r>
            <a:r>
              <a:rPr sz="1200" spc="-85" dirty="0">
                <a:latin typeface="Verdana"/>
                <a:cs typeface="Verdana"/>
              </a:rPr>
              <a:t>n</a:t>
            </a:r>
            <a:r>
              <a:rPr sz="1200" spc="-90" dirty="0">
                <a:latin typeface="Verdana"/>
                <a:cs typeface="Verdana"/>
              </a:rPr>
              <a:t> </a:t>
            </a:r>
            <a:r>
              <a:rPr sz="1200" spc="-110" dirty="0">
                <a:latin typeface="Verdana"/>
                <a:cs typeface="Verdana"/>
              </a:rPr>
              <a:t>R</a:t>
            </a:r>
            <a:r>
              <a:rPr sz="1200" spc="-45" dirty="0">
                <a:latin typeface="Verdana"/>
                <a:cs typeface="Verdana"/>
              </a:rPr>
              <a:t>ural</a:t>
            </a:r>
            <a:r>
              <a:rPr sz="1200" spc="-90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/</a:t>
            </a:r>
            <a:r>
              <a:rPr sz="1200" spc="-85" dirty="0">
                <a:latin typeface="Verdana"/>
                <a:cs typeface="Verdana"/>
              </a:rPr>
              <a:t> </a:t>
            </a:r>
            <a:r>
              <a:rPr sz="1200" spc="-65" dirty="0">
                <a:latin typeface="Verdana"/>
                <a:cs typeface="Verdana"/>
              </a:rPr>
              <a:t>Se</a:t>
            </a:r>
            <a:r>
              <a:rPr sz="1200" spc="-75" dirty="0">
                <a:latin typeface="Verdana"/>
                <a:cs typeface="Verdana"/>
              </a:rPr>
              <a:t>m</a:t>
            </a:r>
            <a:r>
              <a:rPr sz="1200" spc="-85" dirty="0">
                <a:latin typeface="Verdana"/>
                <a:cs typeface="Verdana"/>
              </a:rPr>
              <a:t>i</a:t>
            </a:r>
            <a:r>
              <a:rPr sz="1200" spc="-155" dirty="0">
                <a:latin typeface="Verdana"/>
                <a:cs typeface="Verdana"/>
              </a:rPr>
              <a:t>-</a:t>
            </a:r>
            <a:r>
              <a:rPr sz="1200" spc="-105" dirty="0">
                <a:latin typeface="Verdana"/>
                <a:cs typeface="Verdana"/>
              </a:rPr>
              <a:t>U</a:t>
            </a:r>
            <a:r>
              <a:rPr sz="1200" spc="5" dirty="0">
                <a:latin typeface="Verdana"/>
                <a:cs typeface="Verdana"/>
              </a:rPr>
              <a:t>rb</a:t>
            </a:r>
            <a:r>
              <a:rPr sz="1200" spc="-5" dirty="0">
                <a:latin typeface="Verdana"/>
                <a:cs typeface="Verdana"/>
              </a:rPr>
              <a:t>a</a:t>
            </a:r>
            <a:r>
              <a:rPr sz="1200" spc="-20" dirty="0">
                <a:latin typeface="Verdana"/>
                <a:cs typeface="Verdana"/>
              </a:rPr>
              <a:t>n  </a:t>
            </a:r>
            <a:r>
              <a:rPr sz="1200" spc="15" dirty="0">
                <a:latin typeface="Verdana"/>
                <a:cs typeface="Verdana"/>
              </a:rPr>
              <a:t>Area</a:t>
            </a:r>
            <a:r>
              <a:rPr sz="1200" spc="-160" dirty="0">
                <a:latin typeface="Verdana"/>
                <a:cs typeface="Verdana"/>
              </a:rPr>
              <a:t>s</a:t>
            </a:r>
            <a:r>
              <a:rPr sz="1200" spc="-90" dirty="0">
                <a:latin typeface="Verdana"/>
                <a:cs typeface="Verdana"/>
              </a:rPr>
              <a:t> </a:t>
            </a:r>
            <a:r>
              <a:rPr sz="1200" spc="90" dirty="0">
                <a:latin typeface="Verdana"/>
                <a:cs typeface="Verdana"/>
              </a:rPr>
              <a:t>a</a:t>
            </a:r>
            <a:r>
              <a:rPr sz="1200" spc="-45" dirty="0">
                <a:latin typeface="Verdana"/>
                <a:cs typeface="Verdana"/>
              </a:rPr>
              <a:t>re</a:t>
            </a:r>
            <a:r>
              <a:rPr sz="1200" spc="-80" dirty="0">
                <a:latin typeface="Verdana"/>
                <a:cs typeface="Verdana"/>
              </a:rPr>
              <a:t> </a:t>
            </a:r>
            <a:r>
              <a:rPr sz="1200" spc="15" dirty="0">
                <a:latin typeface="Verdana"/>
                <a:cs typeface="Verdana"/>
              </a:rPr>
              <a:t>n</a:t>
            </a:r>
            <a:r>
              <a:rPr sz="1200" dirty="0">
                <a:latin typeface="Verdana"/>
                <a:cs typeface="Verdana"/>
              </a:rPr>
              <a:t>o</a:t>
            </a:r>
            <a:r>
              <a:rPr sz="1200" spc="-30" dirty="0">
                <a:latin typeface="Verdana"/>
                <a:cs typeface="Verdana"/>
              </a:rPr>
              <a:t>n</a:t>
            </a:r>
            <a:r>
              <a:rPr sz="1200" spc="-155" dirty="0">
                <a:latin typeface="Verdana"/>
                <a:cs typeface="Verdana"/>
              </a:rPr>
              <a:t>-</a:t>
            </a:r>
            <a:r>
              <a:rPr sz="1200" spc="-80" dirty="0">
                <a:latin typeface="Verdana"/>
                <a:cs typeface="Verdana"/>
              </a:rPr>
              <a:t>exis</a:t>
            </a:r>
            <a:r>
              <a:rPr sz="1200" spc="-90" dirty="0">
                <a:latin typeface="Verdana"/>
                <a:cs typeface="Verdana"/>
              </a:rPr>
              <a:t>t</a:t>
            </a:r>
            <a:r>
              <a:rPr sz="1200" spc="-10" dirty="0">
                <a:latin typeface="Verdana"/>
                <a:cs typeface="Verdana"/>
              </a:rPr>
              <a:t>ent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416542" y="2866389"/>
            <a:ext cx="2160905" cy="1153160"/>
          </a:xfrm>
          <a:prstGeom prst="rect">
            <a:avLst/>
          </a:prstGeom>
        </p:spPr>
        <p:txBody>
          <a:bodyPr vert="horz" wrap="square" lIns="0" tIns="1187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sz="1200" b="1" spc="-5" dirty="0">
                <a:solidFill>
                  <a:srgbClr val="1F4980"/>
                </a:solidFill>
                <a:latin typeface="Tahoma"/>
                <a:cs typeface="Tahoma"/>
              </a:rPr>
              <a:t>No</a:t>
            </a:r>
            <a:r>
              <a:rPr sz="1200" b="1" spc="-50" dirty="0">
                <a:solidFill>
                  <a:srgbClr val="1F4980"/>
                </a:solidFill>
                <a:latin typeface="Tahoma"/>
                <a:cs typeface="Tahoma"/>
              </a:rPr>
              <a:t> </a:t>
            </a:r>
            <a:r>
              <a:rPr sz="1200" b="1" spc="-25" dirty="0">
                <a:solidFill>
                  <a:srgbClr val="1F4980"/>
                </a:solidFill>
                <a:latin typeface="Tahoma"/>
                <a:cs typeface="Tahoma"/>
              </a:rPr>
              <a:t>credit</a:t>
            </a:r>
            <a:r>
              <a:rPr sz="1200" b="1" spc="-55" dirty="0">
                <a:solidFill>
                  <a:srgbClr val="1F4980"/>
                </a:solidFill>
                <a:latin typeface="Tahoma"/>
                <a:cs typeface="Tahoma"/>
              </a:rPr>
              <a:t> </a:t>
            </a:r>
            <a:r>
              <a:rPr sz="1200" b="1" spc="-70" dirty="0">
                <a:solidFill>
                  <a:srgbClr val="1F4980"/>
                </a:solidFill>
                <a:latin typeface="Tahoma"/>
                <a:cs typeface="Tahoma"/>
              </a:rPr>
              <a:t>history</a:t>
            </a:r>
            <a:endParaRPr sz="12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840"/>
              </a:spcBef>
            </a:pPr>
            <a:r>
              <a:rPr sz="1200" spc="-60" dirty="0">
                <a:latin typeface="Verdana"/>
                <a:cs typeface="Verdana"/>
              </a:rPr>
              <a:t>W</a:t>
            </a:r>
            <a:r>
              <a:rPr sz="1200" spc="45" dirty="0">
                <a:latin typeface="Verdana"/>
                <a:cs typeface="Verdana"/>
              </a:rPr>
              <a:t>o</a:t>
            </a:r>
            <a:r>
              <a:rPr sz="1200" spc="-35" dirty="0">
                <a:latin typeface="Verdana"/>
                <a:cs typeface="Verdana"/>
              </a:rPr>
              <a:t>m</a:t>
            </a:r>
            <a:r>
              <a:rPr sz="1200" spc="-25" dirty="0">
                <a:latin typeface="Verdana"/>
                <a:cs typeface="Verdana"/>
              </a:rPr>
              <a:t>en,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80" dirty="0">
                <a:latin typeface="Verdana"/>
                <a:cs typeface="Verdana"/>
              </a:rPr>
              <a:t>p</a:t>
            </a:r>
            <a:r>
              <a:rPr sz="1200" spc="70" dirty="0">
                <a:latin typeface="Verdana"/>
                <a:cs typeface="Verdana"/>
              </a:rPr>
              <a:t>a</a:t>
            </a:r>
            <a:r>
              <a:rPr sz="1200" spc="-114" dirty="0">
                <a:latin typeface="Verdana"/>
                <a:cs typeface="Verdana"/>
              </a:rPr>
              <a:t>r</a:t>
            </a:r>
            <a:r>
              <a:rPr sz="1200" spc="-130" dirty="0">
                <a:latin typeface="Verdana"/>
                <a:cs typeface="Verdana"/>
              </a:rPr>
              <a:t>t</a:t>
            </a:r>
            <a:r>
              <a:rPr sz="1200" spc="15" dirty="0">
                <a:latin typeface="Verdana"/>
                <a:cs typeface="Verdana"/>
              </a:rPr>
              <a:t>i</a:t>
            </a:r>
            <a:r>
              <a:rPr sz="1200" spc="40" dirty="0">
                <a:latin typeface="Verdana"/>
                <a:cs typeface="Verdana"/>
              </a:rPr>
              <a:t>c</a:t>
            </a:r>
            <a:r>
              <a:rPr sz="1200" spc="-85" dirty="0">
                <a:latin typeface="Verdana"/>
                <a:cs typeface="Verdana"/>
              </a:rPr>
              <a:t>u</a:t>
            </a:r>
            <a:r>
              <a:rPr sz="1200" spc="-15" dirty="0">
                <a:latin typeface="Verdana"/>
                <a:cs typeface="Verdana"/>
              </a:rPr>
              <a:t>l</a:t>
            </a:r>
            <a:r>
              <a:rPr sz="1200" spc="90" dirty="0">
                <a:latin typeface="Verdana"/>
                <a:cs typeface="Verdana"/>
              </a:rPr>
              <a:t>a</a:t>
            </a:r>
            <a:r>
              <a:rPr sz="1200" spc="-150" dirty="0">
                <a:latin typeface="Verdana"/>
                <a:cs typeface="Verdana"/>
              </a:rPr>
              <a:t>r</a:t>
            </a:r>
            <a:r>
              <a:rPr sz="1200" spc="-75" dirty="0">
                <a:latin typeface="Verdana"/>
                <a:cs typeface="Verdana"/>
              </a:rPr>
              <a:t>l</a:t>
            </a:r>
            <a:r>
              <a:rPr sz="1200" spc="-70" dirty="0">
                <a:latin typeface="Verdana"/>
                <a:cs typeface="Verdana"/>
              </a:rPr>
              <a:t>y</a:t>
            </a:r>
            <a:r>
              <a:rPr sz="1200" spc="-110" dirty="0">
                <a:latin typeface="Verdana"/>
                <a:cs typeface="Verdana"/>
              </a:rPr>
              <a:t> </a:t>
            </a:r>
            <a:r>
              <a:rPr sz="1200" spc="-95" dirty="0">
                <a:latin typeface="Verdana"/>
                <a:cs typeface="Verdana"/>
              </a:rPr>
              <a:t>t</a:t>
            </a:r>
            <a:r>
              <a:rPr sz="1200" spc="15" dirty="0">
                <a:latin typeface="Verdana"/>
                <a:cs typeface="Verdana"/>
              </a:rPr>
              <a:t>h</a:t>
            </a:r>
            <a:r>
              <a:rPr sz="1200" dirty="0">
                <a:latin typeface="Verdana"/>
                <a:cs typeface="Verdana"/>
              </a:rPr>
              <a:t>o</a:t>
            </a:r>
            <a:r>
              <a:rPr sz="1200" spc="-45" dirty="0">
                <a:latin typeface="Verdana"/>
                <a:cs typeface="Verdana"/>
              </a:rPr>
              <a:t>se  </a:t>
            </a:r>
            <a:r>
              <a:rPr sz="1200" spc="45" dirty="0">
                <a:latin typeface="Verdana"/>
                <a:cs typeface="Verdana"/>
              </a:rPr>
              <a:t>eng</a:t>
            </a:r>
            <a:r>
              <a:rPr sz="1200" spc="35" dirty="0">
                <a:latin typeface="Verdana"/>
                <a:cs typeface="Verdana"/>
              </a:rPr>
              <a:t>a</a:t>
            </a:r>
            <a:r>
              <a:rPr sz="1200" spc="65" dirty="0">
                <a:latin typeface="Verdana"/>
                <a:cs typeface="Verdana"/>
              </a:rPr>
              <a:t>ged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45" dirty="0">
                <a:latin typeface="Verdana"/>
                <a:cs typeface="Verdana"/>
              </a:rPr>
              <a:t>i</a:t>
            </a:r>
            <a:r>
              <a:rPr sz="1200" spc="-85" dirty="0">
                <a:latin typeface="Verdana"/>
                <a:cs typeface="Verdana"/>
              </a:rPr>
              <a:t>n</a:t>
            </a:r>
            <a:r>
              <a:rPr sz="1200" spc="-90" dirty="0">
                <a:latin typeface="Verdana"/>
                <a:cs typeface="Verdana"/>
              </a:rPr>
              <a:t> </a:t>
            </a:r>
            <a:r>
              <a:rPr sz="1200" spc="-60" dirty="0">
                <a:latin typeface="Verdana"/>
                <a:cs typeface="Verdana"/>
              </a:rPr>
              <a:t>inf</a:t>
            </a:r>
            <a:r>
              <a:rPr sz="1200" spc="45" dirty="0">
                <a:latin typeface="Verdana"/>
                <a:cs typeface="Verdana"/>
              </a:rPr>
              <a:t>o</a:t>
            </a:r>
            <a:r>
              <a:rPr sz="1200" spc="-60" dirty="0">
                <a:latin typeface="Verdana"/>
                <a:cs typeface="Verdana"/>
              </a:rPr>
              <a:t>r</a:t>
            </a:r>
            <a:r>
              <a:rPr sz="1200" spc="-125" dirty="0">
                <a:latin typeface="Verdana"/>
                <a:cs typeface="Verdana"/>
              </a:rPr>
              <a:t>m</a:t>
            </a:r>
            <a:r>
              <a:rPr sz="1200" spc="90" dirty="0">
                <a:latin typeface="Verdana"/>
                <a:cs typeface="Verdana"/>
              </a:rPr>
              <a:t>a</a:t>
            </a:r>
            <a:r>
              <a:rPr sz="1200" spc="-90" dirty="0">
                <a:latin typeface="Verdana"/>
                <a:cs typeface="Verdana"/>
              </a:rPr>
              <a:t>l</a:t>
            </a:r>
            <a:r>
              <a:rPr sz="1200" spc="-80" dirty="0">
                <a:latin typeface="Verdana"/>
                <a:cs typeface="Verdana"/>
              </a:rPr>
              <a:t> </a:t>
            </a:r>
            <a:r>
              <a:rPr sz="1200" spc="10" dirty="0">
                <a:latin typeface="Verdana"/>
                <a:cs typeface="Verdana"/>
              </a:rPr>
              <a:t>se</a:t>
            </a:r>
            <a:r>
              <a:rPr sz="1200" spc="15" dirty="0">
                <a:latin typeface="Verdana"/>
                <a:cs typeface="Verdana"/>
              </a:rPr>
              <a:t>c</a:t>
            </a:r>
            <a:r>
              <a:rPr sz="1200" spc="-95" dirty="0">
                <a:latin typeface="Verdana"/>
                <a:cs typeface="Verdana"/>
              </a:rPr>
              <a:t>t</a:t>
            </a:r>
            <a:r>
              <a:rPr sz="1200" spc="45" dirty="0">
                <a:latin typeface="Verdana"/>
                <a:cs typeface="Verdana"/>
              </a:rPr>
              <a:t>o</a:t>
            </a:r>
            <a:r>
              <a:rPr sz="1200" spc="-130" dirty="0">
                <a:latin typeface="Verdana"/>
                <a:cs typeface="Verdana"/>
              </a:rPr>
              <a:t>rs,  </a:t>
            </a:r>
            <a:r>
              <a:rPr sz="1200" spc="-70" dirty="0">
                <a:latin typeface="Verdana"/>
                <a:cs typeface="Verdana"/>
              </a:rPr>
              <a:t>l</a:t>
            </a:r>
            <a:r>
              <a:rPr sz="1200" spc="90" dirty="0">
                <a:latin typeface="Verdana"/>
                <a:cs typeface="Verdana"/>
              </a:rPr>
              <a:t>a</a:t>
            </a:r>
            <a:r>
              <a:rPr sz="1200" spc="150" dirty="0">
                <a:latin typeface="Verdana"/>
                <a:cs typeface="Verdana"/>
              </a:rPr>
              <a:t>c</a:t>
            </a:r>
            <a:r>
              <a:rPr sz="1200" spc="-110" dirty="0">
                <a:latin typeface="Verdana"/>
                <a:cs typeface="Verdana"/>
              </a:rPr>
              <a:t>k</a:t>
            </a:r>
            <a:r>
              <a:rPr sz="1200" spc="-114" dirty="0">
                <a:latin typeface="Verdana"/>
                <a:cs typeface="Verdana"/>
              </a:rPr>
              <a:t> </a:t>
            </a:r>
            <a:r>
              <a:rPr sz="1200" spc="95" dirty="0">
                <a:latin typeface="Verdana"/>
                <a:cs typeface="Verdana"/>
              </a:rPr>
              <a:t>a</a:t>
            </a:r>
            <a:r>
              <a:rPr sz="1200" spc="-80" dirty="0">
                <a:latin typeface="Verdana"/>
                <a:cs typeface="Verdana"/>
              </a:rPr>
              <a:t> </a:t>
            </a:r>
            <a:r>
              <a:rPr sz="1200" spc="-55" dirty="0">
                <a:latin typeface="Verdana"/>
                <a:cs typeface="Verdana"/>
              </a:rPr>
              <a:t>f</a:t>
            </a:r>
            <a:r>
              <a:rPr sz="1200" spc="45" dirty="0">
                <a:latin typeface="Verdana"/>
                <a:cs typeface="Verdana"/>
              </a:rPr>
              <a:t>o</a:t>
            </a:r>
            <a:r>
              <a:rPr sz="1200" spc="-60" dirty="0">
                <a:latin typeface="Verdana"/>
                <a:cs typeface="Verdana"/>
              </a:rPr>
              <a:t>r</a:t>
            </a:r>
            <a:r>
              <a:rPr sz="1200" spc="-125" dirty="0">
                <a:latin typeface="Verdana"/>
                <a:cs typeface="Verdana"/>
              </a:rPr>
              <a:t>m</a:t>
            </a:r>
            <a:r>
              <a:rPr sz="1200" spc="90" dirty="0">
                <a:latin typeface="Verdana"/>
                <a:cs typeface="Verdana"/>
              </a:rPr>
              <a:t>a</a:t>
            </a:r>
            <a:r>
              <a:rPr sz="1200" spc="-90" dirty="0">
                <a:latin typeface="Verdana"/>
                <a:cs typeface="Verdana"/>
              </a:rPr>
              <a:t>l</a:t>
            </a:r>
            <a:r>
              <a:rPr sz="1200" spc="-80" dirty="0">
                <a:latin typeface="Verdana"/>
                <a:cs typeface="Verdana"/>
              </a:rPr>
              <a:t> </a:t>
            </a:r>
            <a:r>
              <a:rPr sz="1200" spc="150" dirty="0">
                <a:latin typeface="Verdana"/>
                <a:cs typeface="Verdana"/>
              </a:rPr>
              <a:t>c</a:t>
            </a:r>
            <a:r>
              <a:rPr sz="1200" spc="-5" dirty="0">
                <a:latin typeface="Verdana"/>
                <a:cs typeface="Verdana"/>
              </a:rPr>
              <a:t>red</a:t>
            </a:r>
            <a:r>
              <a:rPr sz="1200" spc="-70" dirty="0">
                <a:latin typeface="Verdana"/>
                <a:cs typeface="Verdana"/>
              </a:rPr>
              <a:t>i</a:t>
            </a:r>
            <a:r>
              <a:rPr sz="1200" spc="-95" dirty="0">
                <a:latin typeface="Verdana"/>
                <a:cs typeface="Verdana"/>
              </a:rPr>
              <a:t>t</a:t>
            </a:r>
            <a:r>
              <a:rPr sz="1200" spc="-100" dirty="0">
                <a:latin typeface="Verdana"/>
                <a:cs typeface="Verdana"/>
              </a:rPr>
              <a:t> </a:t>
            </a:r>
            <a:r>
              <a:rPr sz="1200" spc="-90" dirty="0">
                <a:latin typeface="Verdana"/>
                <a:cs typeface="Verdana"/>
              </a:rPr>
              <a:t>his</a:t>
            </a:r>
            <a:r>
              <a:rPr sz="1200" spc="-100" dirty="0">
                <a:latin typeface="Verdana"/>
                <a:cs typeface="Verdana"/>
              </a:rPr>
              <a:t>t</a:t>
            </a:r>
            <a:r>
              <a:rPr sz="1200" spc="45" dirty="0">
                <a:latin typeface="Verdana"/>
                <a:cs typeface="Verdana"/>
              </a:rPr>
              <a:t>o</a:t>
            </a:r>
            <a:r>
              <a:rPr sz="1200" spc="-95" dirty="0">
                <a:latin typeface="Verdana"/>
                <a:cs typeface="Verdana"/>
              </a:rPr>
              <a:t>r</a:t>
            </a:r>
            <a:r>
              <a:rPr sz="1200" spc="-140" dirty="0">
                <a:latin typeface="Verdana"/>
                <a:cs typeface="Verdana"/>
              </a:rPr>
              <a:t>y</a:t>
            </a:r>
            <a:r>
              <a:rPr sz="1200" spc="-105" dirty="0">
                <a:latin typeface="Verdana"/>
                <a:cs typeface="Verdana"/>
              </a:rPr>
              <a:t>,  </a:t>
            </a:r>
            <a:r>
              <a:rPr sz="1200" spc="-35" dirty="0">
                <a:latin typeface="Verdana"/>
                <a:cs typeface="Verdana"/>
              </a:rPr>
              <a:t>m</a:t>
            </a:r>
            <a:r>
              <a:rPr sz="1200" spc="90" dirty="0">
                <a:latin typeface="Verdana"/>
                <a:cs typeface="Verdana"/>
              </a:rPr>
              <a:t>a</a:t>
            </a:r>
            <a:r>
              <a:rPr sz="1200" spc="-45" dirty="0">
                <a:latin typeface="Verdana"/>
                <a:cs typeface="Verdana"/>
              </a:rPr>
              <a:t>king</a:t>
            </a:r>
            <a:r>
              <a:rPr sz="1200" spc="-85" dirty="0">
                <a:latin typeface="Verdana"/>
                <a:cs typeface="Verdana"/>
              </a:rPr>
              <a:t> </a:t>
            </a:r>
            <a:r>
              <a:rPr sz="1200" spc="-70" dirty="0">
                <a:latin typeface="Verdana"/>
                <a:cs typeface="Verdana"/>
              </a:rPr>
              <a:t>i</a:t>
            </a:r>
            <a:r>
              <a:rPr sz="1200" spc="-95" dirty="0">
                <a:latin typeface="Verdana"/>
                <a:cs typeface="Verdana"/>
              </a:rPr>
              <a:t>t</a:t>
            </a:r>
            <a:r>
              <a:rPr sz="1200" spc="-90" dirty="0">
                <a:latin typeface="Verdana"/>
                <a:cs typeface="Verdana"/>
              </a:rPr>
              <a:t> </a:t>
            </a:r>
            <a:r>
              <a:rPr sz="1200" spc="35" dirty="0">
                <a:latin typeface="Verdana"/>
                <a:cs typeface="Verdana"/>
              </a:rPr>
              <a:t>h</a:t>
            </a:r>
            <a:r>
              <a:rPr sz="1200" spc="25" dirty="0">
                <a:latin typeface="Verdana"/>
                <a:cs typeface="Verdana"/>
              </a:rPr>
              <a:t>a</a:t>
            </a:r>
            <a:r>
              <a:rPr sz="1200" spc="-40" dirty="0">
                <a:latin typeface="Verdana"/>
                <a:cs typeface="Verdana"/>
              </a:rPr>
              <a:t>rd</a:t>
            </a:r>
            <a:r>
              <a:rPr sz="1200" spc="-45" dirty="0">
                <a:latin typeface="Verdana"/>
                <a:cs typeface="Verdana"/>
              </a:rPr>
              <a:t>er</a:t>
            </a:r>
            <a:r>
              <a:rPr sz="1200" spc="-80" dirty="0">
                <a:latin typeface="Verdana"/>
                <a:cs typeface="Verdana"/>
              </a:rPr>
              <a:t> </a:t>
            </a:r>
            <a:r>
              <a:rPr sz="1200" spc="-95" dirty="0">
                <a:latin typeface="Verdana"/>
                <a:cs typeface="Verdana"/>
              </a:rPr>
              <a:t>t</a:t>
            </a:r>
            <a:r>
              <a:rPr sz="1200" spc="55" dirty="0">
                <a:latin typeface="Verdana"/>
                <a:cs typeface="Verdana"/>
              </a:rPr>
              <a:t>o</a:t>
            </a:r>
            <a:r>
              <a:rPr sz="1200" spc="-60" dirty="0">
                <a:latin typeface="Verdana"/>
                <a:cs typeface="Verdana"/>
              </a:rPr>
              <a:t> </a:t>
            </a:r>
            <a:r>
              <a:rPr sz="1200" spc="15" dirty="0">
                <a:latin typeface="Verdana"/>
                <a:cs typeface="Verdana"/>
              </a:rPr>
              <a:t>get</a:t>
            </a:r>
            <a:r>
              <a:rPr sz="1200" spc="-80" dirty="0">
                <a:latin typeface="Verdana"/>
                <a:cs typeface="Verdana"/>
              </a:rPr>
              <a:t> </a:t>
            </a:r>
            <a:r>
              <a:rPr sz="1200" spc="-70" dirty="0">
                <a:latin typeface="Verdana"/>
                <a:cs typeface="Verdana"/>
              </a:rPr>
              <a:t>l</a:t>
            </a:r>
            <a:r>
              <a:rPr sz="1200" spc="45" dirty="0">
                <a:latin typeface="Verdana"/>
                <a:cs typeface="Verdana"/>
              </a:rPr>
              <a:t>o</a:t>
            </a:r>
            <a:r>
              <a:rPr sz="1200" spc="90" dirty="0">
                <a:latin typeface="Verdana"/>
                <a:cs typeface="Verdana"/>
              </a:rPr>
              <a:t>a</a:t>
            </a:r>
            <a:r>
              <a:rPr sz="1200" spc="-95" dirty="0">
                <a:latin typeface="Verdana"/>
                <a:cs typeface="Verdana"/>
              </a:rPr>
              <a:t>ns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011427" y="2866389"/>
            <a:ext cx="1689735" cy="1153160"/>
          </a:xfrm>
          <a:prstGeom prst="rect">
            <a:avLst/>
          </a:prstGeom>
        </p:spPr>
        <p:txBody>
          <a:bodyPr vert="horz" wrap="square" lIns="0" tIns="118745" rIns="0" bIns="0" rtlCol="0">
            <a:spAutoFit/>
          </a:bodyPr>
          <a:lstStyle/>
          <a:p>
            <a:pPr marL="210820" indent="100965">
              <a:lnSpc>
                <a:spcPct val="100000"/>
              </a:lnSpc>
              <a:spcBef>
                <a:spcPts val="935"/>
              </a:spcBef>
            </a:pPr>
            <a:r>
              <a:rPr sz="1200" b="1" spc="-55" dirty="0">
                <a:solidFill>
                  <a:srgbClr val="1F4980"/>
                </a:solidFill>
                <a:latin typeface="Tahoma"/>
                <a:cs typeface="Tahoma"/>
              </a:rPr>
              <a:t>Limited</a:t>
            </a:r>
            <a:r>
              <a:rPr sz="1200" b="1" spc="-30" dirty="0">
                <a:solidFill>
                  <a:srgbClr val="1F4980"/>
                </a:solidFill>
                <a:latin typeface="Tahoma"/>
                <a:cs typeface="Tahoma"/>
              </a:rPr>
              <a:t> awareness</a:t>
            </a:r>
            <a:endParaRPr sz="1200">
              <a:latin typeface="Tahoma"/>
              <a:cs typeface="Tahoma"/>
            </a:endParaRPr>
          </a:p>
          <a:p>
            <a:pPr marL="12700" marR="5080" indent="198120" algn="r">
              <a:lnSpc>
                <a:spcPct val="100000"/>
              </a:lnSpc>
              <a:spcBef>
                <a:spcPts val="840"/>
              </a:spcBef>
            </a:pPr>
            <a:r>
              <a:rPr sz="1200" spc="-15" dirty="0">
                <a:latin typeface="Verdana"/>
                <a:cs typeface="Verdana"/>
              </a:rPr>
              <a:t>On</a:t>
            </a:r>
            <a:r>
              <a:rPr sz="1200" spc="15" dirty="0">
                <a:latin typeface="Verdana"/>
                <a:cs typeface="Verdana"/>
              </a:rPr>
              <a:t>l</a:t>
            </a:r>
            <a:r>
              <a:rPr sz="1200" spc="-70" dirty="0">
                <a:latin typeface="Verdana"/>
                <a:cs typeface="Verdana"/>
              </a:rPr>
              <a:t>y</a:t>
            </a:r>
            <a:r>
              <a:rPr sz="1200" spc="-120" dirty="0">
                <a:latin typeface="Verdana"/>
                <a:cs typeface="Verdana"/>
              </a:rPr>
              <a:t> </a:t>
            </a:r>
            <a:r>
              <a:rPr sz="1200" spc="-105" dirty="0">
                <a:latin typeface="Verdana"/>
                <a:cs typeface="Verdana"/>
              </a:rPr>
              <a:t>37</a:t>
            </a:r>
            <a:r>
              <a:rPr sz="1200" spc="-365" dirty="0">
                <a:latin typeface="Verdana"/>
                <a:cs typeface="Verdana"/>
              </a:rPr>
              <a:t>%</a:t>
            </a:r>
            <a:r>
              <a:rPr sz="1200" spc="-85" dirty="0">
                <a:latin typeface="Verdana"/>
                <a:cs typeface="Verdana"/>
              </a:rPr>
              <a:t> </a:t>
            </a:r>
            <a:r>
              <a:rPr sz="1200" spc="45" dirty="0">
                <a:latin typeface="Verdana"/>
                <a:cs typeface="Verdana"/>
              </a:rPr>
              <a:t>o</a:t>
            </a:r>
            <a:r>
              <a:rPr sz="1200" spc="-50" dirty="0">
                <a:latin typeface="Verdana"/>
                <a:cs typeface="Verdana"/>
              </a:rPr>
              <a:t>f</a:t>
            </a:r>
            <a:r>
              <a:rPr sz="1200" spc="-80" dirty="0">
                <a:latin typeface="Verdana"/>
                <a:cs typeface="Verdana"/>
              </a:rPr>
              <a:t> </a:t>
            </a:r>
            <a:r>
              <a:rPr sz="1200" spc="20" dirty="0">
                <a:latin typeface="Verdana"/>
                <a:cs typeface="Verdana"/>
              </a:rPr>
              <a:t>w</a:t>
            </a:r>
            <a:r>
              <a:rPr sz="1200" spc="45" dirty="0">
                <a:latin typeface="Verdana"/>
                <a:cs typeface="Verdana"/>
              </a:rPr>
              <a:t>o</a:t>
            </a:r>
            <a:r>
              <a:rPr sz="1200" spc="-35" dirty="0">
                <a:latin typeface="Verdana"/>
                <a:cs typeface="Verdana"/>
              </a:rPr>
              <a:t>m</a:t>
            </a:r>
            <a:r>
              <a:rPr sz="1200" spc="10" dirty="0">
                <a:latin typeface="Verdana"/>
                <a:cs typeface="Verdana"/>
              </a:rPr>
              <a:t>en  </a:t>
            </a:r>
            <a:r>
              <a:rPr sz="1200" spc="-15" dirty="0">
                <a:latin typeface="Verdana"/>
                <a:cs typeface="Verdana"/>
              </a:rPr>
              <a:t>bor</a:t>
            </a:r>
            <a:r>
              <a:rPr sz="1200" spc="-40" dirty="0">
                <a:latin typeface="Verdana"/>
                <a:cs typeface="Verdana"/>
              </a:rPr>
              <a:t>r</a:t>
            </a:r>
            <a:r>
              <a:rPr sz="1200" spc="-60" dirty="0">
                <a:latin typeface="Verdana"/>
                <a:cs typeface="Verdana"/>
              </a:rPr>
              <a:t>o</a:t>
            </a:r>
            <a:r>
              <a:rPr sz="1200" spc="25" dirty="0">
                <a:latin typeface="Verdana"/>
                <a:cs typeface="Verdana"/>
              </a:rPr>
              <a:t>w</a:t>
            </a:r>
            <a:r>
              <a:rPr sz="1200" spc="-85" dirty="0">
                <a:latin typeface="Verdana"/>
                <a:cs typeface="Verdana"/>
              </a:rPr>
              <a:t>ers</a:t>
            </a:r>
            <a:r>
              <a:rPr sz="1200" spc="-90" dirty="0">
                <a:latin typeface="Verdana"/>
                <a:cs typeface="Verdana"/>
              </a:rPr>
              <a:t> </a:t>
            </a:r>
            <a:r>
              <a:rPr sz="1200" spc="30" dirty="0">
                <a:latin typeface="Verdana"/>
                <a:cs typeface="Verdana"/>
              </a:rPr>
              <a:t>w</a:t>
            </a:r>
            <a:r>
              <a:rPr sz="1200" spc="-10" dirty="0">
                <a:latin typeface="Verdana"/>
                <a:cs typeface="Verdana"/>
              </a:rPr>
              <a:t>ere</a:t>
            </a:r>
            <a:r>
              <a:rPr sz="1200" spc="-100" dirty="0">
                <a:latin typeface="Verdana"/>
                <a:cs typeface="Verdana"/>
              </a:rPr>
              <a:t> </a:t>
            </a:r>
            <a:r>
              <a:rPr sz="1200" spc="40" dirty="0">
                <a:latin typeface="Verdana"/>
                <a:cs typeface="Verdana"/>
              </a:rPr>
              <a:t>a</a:t>
            </a:r>
            <a:r>
              <a:rPr sz="1200" spc="75" dirty="0">
                <a:latin typeface="Verdana"/>
                <a:cs typeface="Verdana"/>
              </a:rPr>
              <a:t>w</a:t>
            </a:r>
            <a:r>
              <a:rPr sz="1200" spc="-5" dirty="0">
                <a:latin typeface="Verdana"/>
                <a:cs typeface="Verdana"/>
              </a:rPr>
              <a:t>are  </a:t>
            </a:r>
            <a:r>
              <a:rPr sz="1200" dirty="0">
                <a:latin typeface="Verdana"/>
                <a:cs typeface="Verdana"/>
              </a:rPr>
              <a:t>of </a:t>
            </a:r>
            <a:r>
              <a:rPr sz="1200" spc="-20" dirty="0">
                <a:latin typeface="Verdana"/>
                <a:cs typeface="Verdana"/>
              </a:rPr>
              <a:t>the </a:t>
            </a:r>
            <a:r>
              <a:rPr sz="1200" spc="55" dirty="0">
                <a:latin typeface="Verdana"/>
                <a:cs typeface="Verdana"/>
              </a:rPr>
              <a:t>concept </a:t>
            </a:r>
            <a:r>
              <a:rPr sz="1200" dirty="0">
                <a:latin typeface="Verdana"/>
                <a:cs typeface="Verdana"/>
              </a:rPr>
              <a:t>of </a:t>
            </a:r>
            <a:r>
              <a:rPr sz="1200" spc="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microfinance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73327" y="4596510"/>
            <a:ext cx="1727200" cy="140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74675" marR="6985" indent="83820">
              <a:lnSpc>
                <a:spcPct val="100000"/>
              </a:lnSpc>
              <a:spcBef>
                <a:spcPts val="100"/>
              </a:spcBef>
            </a:pPr>
            <a:r>
              <a:rPr sz="1200" b="1" spc="-15" dirty="0">
                <a:solidFill>
                  <a:srgbClr val="1F4980"/>
                </a:solidFill>
                <a:latin typeface="Tahoma"/>
                <a:cs typeface="Tahoma"/>
              </a:rPr>
              <a:t>Collateral</a:t>
            </a:r>
            <a:r>
              <a:rPr sz="1200" b="1" spc="-30" dirty="0">
                <a:solidFill>
                  <a:srgbClr val="1F4980"/>
                </a:solidFill>
                <a:latin typeface="Tahoma"/>
                <a:cs typeface="Tahoma"/>
              </a:rPr>
              <a:t> </a:t>
            </a:r>
            <a:r>
              <a:rPr sz="1200" b="1" spc="10" dirty="0">
                <a:solidFill>
                  <a:srgbClr val="1F4980"/>
                </a:solidFill>
                <a:latin typeface="Tahoma"/>
                <a:cs typeface="Tahoma"/>
              </a:rPr>
              <a:t>and  </a:t>
            </a:r>
            <a:r>
              <a:rPr sz="1200" b="1" spc="-20" dirty="0">
                <a:solidFill>
                  <a:srgbClr val="1F4980"/>
                </a:solidFill>
                <a:latin typeface="Tahoma"/>
                <a:cs typeface="Tahoma"/>
              </a:rPr>
              <a:t>documentation</a:t>
            </a:r>
            <a:endParaRPr sz="1200">
              <a:latin typeface="Tahoma"/>
              <a:cs typeface="Tahoma"/>
            </a:endParaRPr>
          </a:p>
          <a:p>
            <a:pPr marL="12700" marR="5080" indent="104775" algn="r">
              <a:lnSpc>
                <a:spcPct val="100000"/>
              </a:lnSpc>
              <a:spcBef>
                <a:spcPts val="755"/>
              </a:spcBef>
            </a:pPr>
            <a:r>
              <a:rPr sz="1200" spc="-105" dirty="0">
                <a:latin typeface="Verdana"/>
                <a:cs typeface="Verdana"/>
              </a:rPr>
              <a:t>85</a:t>
            </a:r>
            <a:r>
              <a:rPr sz="1200" spc="-365" dirty="0">
                <a:latin typeface="Verdana"/>
                <a:cs typeface="Verdana"/>
              </a:rPr>
              <a:t>%</a:t>
            </a:r>
            <a:r>
              <a:rPr sz="1200" spc="-80" dirty="0">
                <a:latin typeface="Verdana"/>
                <a:cs typeface="Verdana"/>
              </a:rPr>
              <a:t> </a:t>
            </a:r>
            <a:r>
              <a:rPr sz="1200" spc="5" dirty="0">
                <a:latin typeface="Verdana"/>
                <a:cs typeface="Verdana"/>
              </a:rPr>
              <a:t>of</a:t>
            </a:r>
            <a:r>
              <a:rPr sz="1200" spc="-85" dirty="0">
                <a:latin typeface="Verdana"/>
                <a:cs typeface="Verdana"/>
              </a:rPr>
              <a:t> </a:t>
            </a:r>
            <a:r>
              <a:rPr sz="1200" spc="25" dirty="0">
                <a:latin typeface="Verdana"/>
                <a:cs typeface="Verdana"/>
              </a:rPr>
              <a:t>w</a:t>
            </a:r>
            <a:r>
              <a:rPr sz="1200" spc="5" dirty="0">
                <a:latin typeface="Verdana"/>
                <a:cs typeface="Verdana"/>
              </a:rPr>
              <a:t>o</a:t>
            </a:r>
            <a:r>
              <a:rPr sz="1200" spc="15" dirty="0">
                <a:latin typeface="Verdana"/>
                <a:cs typeface="Verdana"/>
              </a:rPr>
              <a:t>men</a:t>
            </a:r>
            <a:r>
              <a:rPr sz="1200" spc="-9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m</a:t>
            </a:r>
            <a:r>
              <a:rPr sz="1200" spc="15" dirty="0">
                <a:latin typeface="Verdana"/>
                <a:cs typeface="Verdana"/>
              </a:rPr>
              <a:t>i</a:t>
            </a:r>
            <a:r>
              <a:rPr sz="1200" spc="40" dirty="0">
                <a:latin typeface="Verdana"/>
                <a:cs typeface="Verdana"/>
              </a:rPr>
              <a:t>c</a:t>
            </a:r>
            <a:r>
              <a:rPr sz="1200" spc="-40" dirty="0">
                <a:latin typeface="Verdana"/>
                <a:cs typeface="Verdana"/>
              </a:rPr>
              <a:t>r</a:t>
            </a:r>
            <a:r>
              <a:rPr sz="1200" spc="-80" dirty="0">
                <a:latin typeface="Verdana"/>
                <a:cs typeface="Verdana"/>
              </a:rPr>
              <a:t>o</a:t>
            </a:r>
            <a:r>
              <a:rPr sz="1200" spc="-125" dirty="0">
                <a:latin typeface="Verdana"/>
                <a:cs typeface="Verdana"/>
              </a:rPr>
              <a:t>-  </a:t>
            </a:r>
            <a:r>
              <a:rPr sz="1200" spc="-15" dirty="0">
                <a:latin typeface="Verdana"/>
                <a:cs typeface="Verdana"/>
              </a:rPr>
              <a:t>en</a:t>
            </a:r>
            <a:r>
              <a:rPr sz="1200" spc="-35" dirty="0">
                <a:latin typeface="Verdana"/>
                <a:cs typeface="Verdana"/>
              </a:rPr>
              <a:t>t</a:t>
            </a:r>
            <a:r>
              <a:rPr sz="1200" spc="-45" dirty="0">
                <a:latin typeface="Verdana"/>
                <a:cs typeface="Verdana"/>
              </a:rPr>
              <a:t>rep</a:t>
            </a:r>
            <a:r>
              <a:rPr sz="1200" spc="-40" dirty="0">
                <a:latin typeface="Verdana"/>
                <a:cs typeface="Verdana"/>
              </a:rPr>
              <a:t>reneurs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55" dirty="0">
                <a:latin typeface="Verdana"/>
                <a:cs typeface="Verdana"/>
              </a:rPr>
              <a:t>f</a:t>
            </a:r>
            <a:r>
              <a:rPr sz="1200" spc="90" dirty="0">
                <a:latin typeface="Verdana"/>
                <a:cs typeface="Verdana"/>
              </a:rPr>
              <a:t>a</a:t>
            </a:r>
            <a:r>
              <a:rPr sz="1200" spc="150" dirty="0">
                <a:latin typeface="Verdana"/>
                <a:cs typeface="Verdana"/>
              </a:rPr>
              <a:t>c</a:t>
            </a:r>
            <a:r>
              <a:rPr sz="1200" spc="55" dirty="0">
                <a:latin typeface="Verdana"/>
                <a:cs typeface="Verdana"/>
              </a:rPr>
              <a:t>ed  </a:t>
            </a:r>
            <a:r>
              <a:rPr sz="1200" spc="150" dirty="0">
                <a:latin typeface="Verdana"/>
                <a:cs typeface="Verdana"/>
              </a:rPr>
              <a:t>c</a:t>
            </a:r>
            <a:r>
              <a:rPr sz="1200" spc="-10" dirty="0">
                <a:latin typeface="Verdana"/>
                <a:cs typeface="Verdana"/>
              </a:rPr>
              <a:t>ha</a:t>
            </a:r>
            <a:r>
              <a:rPr sz="1200" spc="15" dirty="0">
                <a:latin typeface="Verdana"/>
                <a:cs typeface="Verdana"/>
              </a:rPr>
              <a:t>l</a:t>
            </a:r>
            <a:r>
              <a:rPr sz="1200" spc="-80" dirty="0">
                <a:latin typeface="Verdana"/>
                <a:cs typeface="Verdana"/>
              </a:rPr>
              <a:t>l</a:t>
            </a:r>
            <a:r>
              <a:rPr sz="1200" spc="15" dirty="0">
                <a:latin typeface="Verdana"/>
                <a:cs typeface="Verdana"/>
              </a:rPr>
              <a:t>en</a:t>
            </a:r>
            <a:r>
              <a:rPr sz="1200" spc="-15" dirty="0">
                <a:latin typeface="Verdana"/>
                <a:cs typeface="Verdana"/>
              </a:rPr>
              <a:t>ges</a:t>
            </a:r>
            <a:r>
              <a:rPr sz="1200" spc="-120" dirty="0">
                <a:latin typeface="Verdana"/>
                <a:cs typeface="Verdana"/>
              </a:rPr>
              <a:t> </a:t>
            </a:r>
            <a:r>
              <a:rPr sz="1200" spc="-45" dirty="0">
                <a:latin typeface="Verdana"/>
                <a:cs typeface="Verdana"/>
              </a:rPr>
              <a:t>i</a:t>
            </a:r>
            <a:r>
              <a:rPr sz="1200" spc="-85" dirty="0">
                <a:latin typeface="Verdana"/>
                <a:cs typeface="Verdana"/>
              </a:rPr>
              <a:t>n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m</a:t>
            </a:r>
            <a:r>
              <a:rPr sz="1200" spc="65" dirty="0">
                <a:latin typeface="Verdana"/>
                <a:cs typeface="Verdana"/>
              </a:rPr>
              <a:t>ee</a:t>
            </a:r>
            <a:r>
              <a:rPr sz="1200" spc="-95" dirty="0">
                <a:latin typeface="Verdana"/>
                <a:cs typeface="Verdana"/>
              </a:rPr>
              <a:t>t</a:t>
            </a:r>
            <a:r>
              <a:rPr sz="1200" spc="-25" dirty="0">
                <a:latin typeface="Verdana"/>
                <a:cs typeface="Verdana"/>
              </a:rPr>
              <a:t>ing  </a:t>
            </a:r>
            <a:r>
              <a:rPr sz="1200" spc="150" dirty="0">
                <a:latin typeface="Verdana"/>
                <a:cs typeface="Verdana"/>
              </a:rPr>
              <a:t>c</a:t>
            </a:r>
            <a:r>
              <a:rPr sz="1200" spc="-25" dirty="0">
                <a:latin typeface="Verdana"/>
                <a:cs typeface="Verdana"/>
              </a:rPr>
              <a:t>o</a:t>
            </a:r>
            <a:r>
              <a:rPr sz="1200" spc="5" dirty="0">
                <a:latin typeface="Verdana"/>
                <a:cs typeface="Verdana"/>
              </a:rPr>
              <a:t>l</a:t>
            </a:r>
            <a:r>
              <a:rPr sz="1200" spc="-80" dirty="0">
                <a:latin typeface="Verdana"/>
                <a:cs typeface="Verdana"/>
              </a:rPr>
              <a:t>l</a:t>
            </a:r>
            <a:r>
              <a:rPr sz="1200" spc="10" dirty="0">
                <a:latin typeface="Verdana"/>
                <a:cs typeface="Verdana"/>
              </a:rPr>
              <a:t>a</a:t>
            </a:r>
            <a:r>
              <a:rPr sz="1200" spc="-15" dirty="0">
                <a:latin typeface="Verdana"/>
                <a:cs typeface="Verdana"/>
              </a:rPr>
              <a:t>t</a:t>
            </a:r>
            <a:r>
              <a:rPr sz="1200" spc="-20" dirty="0">
                <a:latin typeface="Verdana"/>
                <a:cs typeface="Verdana"/>
              </a:rPr>
              <a:t>eral</a:t>
            </a:r>
            <a:r>
              <a:rPr sz="1200" spc="-90" dirty="0">
                <a:latin typeface="Verdana"/>
                <a:cs typeface="Verdana"/>
              </a:rPr>
              <a:t> </a:t>
            </a:r>
            <a:r>
              <a:rPr sz="1200" spc="-15" dirty="0">
                <a:latin typeface="Verdana"/>
                <a:cs typeface="Verdana"/>
              </a:rPr>
              <a:t>req</a:t>
            </a:r>
            <a:r>
              <a:rPr sz="1200" spc="-10" dirty="0">
                <a:latin typeface="Verdana"/>
                <a:cs typeface="Verdana"/>
              </a:rPr>
              <a:t>u</a:t>
            </a:r>
            <a:r>
              <a:rPr sz="1200" spc="-50" dirty="0">
                <a:latin typeface="Verdana"/>
                <a:cs typeface="Verdana"/>
              </a:rPr>
              <a:t>ire</a:t>
            </a:r>
            <a:r>
              <a:rPr sz="1200" spc="-80" dirty="0">
                <a:latin typeface="Verdana"/>
                <a:cs typeface="Verdana"/>
              </a:rPr>
              <a:t>m</a:t>
            </a:r>
            <a:r>
              <a:rPr sz="1200" spc="15" dirty="0">
                <a:latin typeface="Verdana"/>
                <a:cs typeface="Verdana"/>
              </a:rPr>
              <a:t>en</a:t>
            </a:r>
            <a:r>
              <a:rPr sz="1200" spc="-95" dirty="0">
                <a:latin typeface="Verdana"/>
                <a:cs typeface="Verdana"/>
              </a:rPr>
              <a:t>t</a:t>
            </a:r>
            <a:r>
              <a:rPr sz="1200" spc="-160" dirty="0">
                <a:latin typeface="Verdana"/>
                <a:cs typeface="Verdana"/>
              </a:rPr>
              <a:t>s</a:t>
            </a:r>
            <a:endParaRPr sz="1200">
              <a:latin typeface="Verdana"/>
              <a:cs typeface="Verdana"/>
            </a:endParaRPr>
          </a:p>
          <a:p>
            <a:pPr marR="6985" algn="r">
              <a:lnSpc>
                <a:spcPct val="100000"/>
              </a:lnSpc>
            </a:pPr>
            <a:r>
              <a:rPr sz="1200" spc="-55" dirty="0">
                <a:latin typeface="Verdana"/>
                <a:cs typeface="Verdana"/>
              </a:rPr>
              <a:t>f</a:t>
            </a:r>
            <a:r>
              <a:rPr sz="1200" spc="45" dirty="0">
                <a:latin typeface="Verdana"/>
                <a:cs typeface="Verdana"/>
              </a:rPr>
              <a:t>o</a:t>
            </a:r>
            <a:r>
              <a:rPr sz="1200" spc="-155" dirty="0">
                <a:latin typeface="Verdana"/>
                <a:cs typeface="Verdana"/>
              </a:rPr>
              <a:t>r</a:t>
            </a:r>
            <a:r>
              <a:rPr sz="1200" spc="-80" dirty="0">
                <a:latin typeface="Verdana"/>
                <a:cs typeface="Verdana"/>
              </a:rPr>
              <a:t> </a:t>
            </a:r>
            <a:r>
              <a:rPr sz="1200" spc="-70" dirty="0">
                <a:latin typeface="Verdana"/>
                <a:cs typeface="Verdana"/>
              </a:rPr>
              <a:t>l</a:t>
            </a:r>
            <a:r>
              <a:rPr sz="1200" spc="45" dirty="0">
                <a:latin typeface="Verdana"/>
                <a:cs typeface="Verdana"/>
              </a:rPr>
              <a:t>o</a:t>
            </a:r>
            <a:r>
              <a:rPr sz="1200" spc="90" dirty="0">
                <a:latin typeface="Verdana"/>
                <a:cs typeface="Verdana"/>
              </a:rPr>
              <a:t>a</a:t>
            </a:r>
            <a:r>
              <a:rPr sz="1200" spc="-30" dirty="0">
                <a:latin typeface="Verdana"/>
                <a:cs typeface="Verdana"/>
              </a:rPr>
              <a:t>n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057135" y="4586478"/>
            <a:ext cx="2571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03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920865" y="3656457"/>
            <a:ext cx="2571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02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968746" y="3201161"/>
            <a:ext cx="2571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01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075682" y="3601288"/>
            <a:ext cx="25717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05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837938" y="4586478"/>
            <a:ext cx="2571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04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33" name="object 3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647944" y="4055364"/>
            <a:ext cx="874776" cy="85953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05612" y="4488179"/>
            <a:ext cx="3197860" cy="2369820"/>
          </a:xfrm>
          <a:custGeom>
            <a:avLst/>
            <a:gdLst/>
            <a:ahLst/>
            <a:cxnLst/>
            <a:rect l="l" t="t" r="r" b="b"/>
            <a:pathLst>
              <a:path w="3197860" h="2369820">
                <a:moveTo>
                  <a:pt x="3197352" y="0"/>
                </a:moveTo>
                <a:lnTo>
                  <a:pt x="0" y="0"/>
                </a:lnTo>
                <a:lnTo>
                  <a:pt x="0" y="2369819"/>
                </a:lnTo>
                <a:lnTo>
                  <a:pt x="3197352" y="2369819"/>
                </a:lnTo>
                <a:lnTo>
                  <a:pt x="3197352" y="0"/>
                </a:lnTo>
                <a:close/>
              </a:path>
            </a:pathLst>
          </a:custGeom>
          <a:solidFill>
            <a:srgbClr val="1F498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04024" y="1458404"/>
            <a:ext cx="3201035" cy="2944495"/>
            <a:chOff x="704024" y="1458404"/>
            <a:chExt cx="3201035" cy="2944495"/>
          </a:xfrm>
        </p:grpSpPr>
        <p:sp>
          <p:nvSpPr>
            <p:cNvPr id="4" name="object 4"/>
            <p:cNvSpPr/>
            <p:nvPr/>
          </p:nvSpPr>
          <p:spPr>
            <a:xfrm>
              <a:off x="705612" y="1459991"/>
              <a:ext cx="3197860" cy="2941320"/>
            </a:xfrm>
            <a:custGeom>
              <a:avLst/>
              <a:gdLst/>
              <a:ahLst/>
              <a:cxnLst/>
              <a:rect l="l" t="t" r="r" b="b"/>
              <a:pathLst>
                <a:path w="3197860" h="2941320">
                  <a:moveTo>
                    <a:pt x="0" y="2941319"/>
                  </a:moveTo>
                  <a:lnTo>
                    <a:pt x="3197352" y="2941319"/>
                  </a:lnTo>
                  <a:lnTo>
                    <a:pt x="3197352" y="0"/>
                  </a:lnTo>
                  <a:lnTo>
                    <a:pt x="0" y="0"/>
                  </a:lnTo>
                  <a:lnTo>
                    <a:pt x="0" y="2941319"/>
                  </a:lnTo>
                  <a:close/>
                </a:path>
              </a:pathLst>
            </a:custGeom>
            <a:ln w="3175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162812" y="2011679"/>
              <a:ext cx="2269490" cy="2034539"/>
            </a:xfrm>
            <a:custGeom>
              <a:avLst/>
              <a:gdLst/>
              <a:ahLst/>
              <a:cxnLst/>
              <a:rect l="l" t="t" r="r" b="b"/>
              <a:pathLst>
                <a:path w="2269490" h="2034539">
                  <a:moveTo>
                    <a:pt x="943356" y="731520"/>
                  </a:moveTo>
                  <a:lnTo>
                    <a:pt x="0" y="731520"/>
                  </a:lnTo>
                  <a:lnTo>
                    <a:pt x="0" y="2034540"/>
                  </a:lnTo>
                  <a:lnTo>
                    <a:pt x="943356" y="2034540"/>
                  </a:lnTo>
                  <a:lnTo>
                    <a:pt x="943356" y="731520"/>
                  </a:lnTo>
                  <a:close/>
                </a:path>
                <a:path w="2269490" h="2034539">
                  <a:moveTo>
                    <a:pt x="2269236" y="0"/>
                  </a:moveTo>
                  <a:lnTo>
                    <a:pt x="1327404" y="0"/>
                  </a:lnTo>
                  <a:lnTo>
                    <a:pt x="1327404" y="2034540"/>
                  </a:lnTo>
                  <a:lnTo>
                    <a:pt x="2269236" y="2034540"/>
                  </a:lnTo>
                  <a:lnTo>
                    <a:pt x="2269236" y="0"/>
                  </a:lnTo>
                  <a:close/>
                </a:path>
              </a:pathLst>
            </a:custGeom>
            <a:solidFill>
              <a:srgbClr val="1F49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17448" y="4046219"/>
              <a:ext cx="2943860" cy="0"/>
            </a:xfrm>
            <a:custGeom>
              <a:avLst/>
              <a:gdLst/>
              <a:ahLst/>
              <a:cxnLst/>
              <a:rect l="l" t="t" r="r" b="b"/>
              <a:pathLst>
                <a:path w="2943860">
                  <a:moveTo>
                    <a:pt x="0" y="0"/>
                  </a:moveTo>
                  <a:lnTo>
                    <a:pt x="2943605" y="0"/>
                  </a:lnTo>
                </a:path>
              </a:pathLst>
            </a:custGeom>
            <a:ln w="635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916939" y="492378"/>
            <a:ext cx="7356475" cy="8083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3800"/>
              </a:lnSpc>
              <a:spcBef>
                <a:spcPts val="105"/>
              </a:spcBef>
            </a:pPr>
            <a:r>
              <a:rPr spc="-5" dirty="0"/>
              <a:t>MFI</a:t>
            </a:r>
            <a:r>
              <a:rPr spc="-10" dirty="0"/>
              <a:t> </a:t>
            </a:r>
            <a:r>
              <a:rPr dirty="0"/>
              <a:t>Is</a:t>
            </a:r>
            <a:r>
              <a:rPr spc="-10" dirty="0"/>
              <a:t> </a:t>
            </a:r>
            <a:r>
              <a:rPr dirty="0"/>
              <a:t>A</a:t>
            </a:r>
            <a:r>
              <a:rPr spc="-10" dirty="0"/>
              <a:t> </a:t>
            </a:r>
            <a:r>
              <a:rPr spc="-15" dirty="0"/>
              <a:t>Huge</a:t>
            </a:r>
            <a:r>
              <a:rPr spc="-10" dirty="0"/>
              <a:t> </a:t>
            </a:r>
            <a:r>
              <a:rPr spc="-20" dirty="0"/>
              <a:t>Market</a:t>
            </a:r>
            <a:r>
              <a:rPr spc="-10" dirty="0"/>
              <a:t> </a:t>
            </a:r>
            <a:r>
              <a:rPr dirty="0"/>
              <a:t>Opportunity</a:t>
            </a:r>
            <a:r>
              <a:rPr spc="-55" dirty="0"/>
              <a:t> </a:t>
            </a:r>
            <a:r>
              <a:rPr spc="-5" dirty="0"/>
              <a:t>Growing</a:t>
            </a:r>
          </a:p>
          <a:p>
            <a:pPr marL="12700">
              <a:lnSpc>
                <a:spcPts val="2360"/>
              </a:lnSpc>
            </a:pPr>
            <a:r>
              <a:rPr sz="2000" b="0" spc="105" dirty="0">
                <a:solidFill>
                  <a:srgbClr val="000000"/>
                </a:solidFill>
                <a:latin typeface="Verdana"/>
                <a:cs typeface="Verdana"/>
              </a:rPr>
              <a:t>A</a:t>
            </a:r>
            <a:r>
              <a:rPr sz="2000" b="0" spc="-110" dirty="0">
                <a:solidFill>
                  <a:srgbClr val="000000"/>
                </a:solidFill>
                <a:latin typeface="Verdana"/>
                <a:cs typeface="Verdana"/>
              </a:rPr>
              <a:t>t</a:t>
            </a:r>
            <a:r>
              <a:rPr sz="2000" b="0" spc="-165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sz="2000" b="0" spc="-100" dirty="0">
                <a:solidFill>
                  <a:srgbClr val="000000"/>
                </a:solidFill>
                <a:latin typeface="Verdana"/>
                <a:cs typeface="Verdana"/>
              </a:rPr>
              <a:t>Fast</a:t>
            </a:r>
            <a:r>
              <a:rPr sz="2000" b="0" spc="-175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sz="2000" b="0" spc="125" dirty="0">
                <a:solidFill>
                  <a:srgbClr val="000000"/>
                </a:solidFill>
                <a:latin typeface="Verdana"/>
                <a:cs typeface="Verdana"/>
              </a:rPr>
              <a:t>Pace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017264" y="3041904"/>
            <a:ext cx="7336790" cy="3308985"/>
            <a:chOff x="4017264" y="3041904"/>
            <a:chExt cx="7336790" cy="3308985"/>
          </a:xfrm>
        </p:grpSpPr>
        <p:sp>
          <p:nvSpPr>
            <p:cNvPr id="9" name="object 9"/>
            <p:cNvSpPr/>
            <p:nvPr/>
          </p:nvSpPr>
          <p:spPr>
            <a:xfrm>
              <a:off x="4017264" y="3041904"/>
              <a:ext cx="7336790" cy="3308985"/>
            </a:xfrm>
            <a:custGeom>
              <a:avLst/>
              <a:gdLst/>
              <a:ahLst/>
              <a:cxnLst/>
              <a:rect l="l" t="t" r="r" b="b"/>
              <a:pathLst>
                <a:path w="7336790" h="3308985">
                  <a:moveTo>
                    <a:pt x="7336536" y="0"/>
                  </a:moveTo>
                  <a:lnTo>
                    <a:pt x="0" y="0"/>
                  </a:lnTo>
                  <a:lnTo>
                    <a:pt x="0" y="3308604"/>
                  </a:lnTo>
                  <a:lnTo>
                    <a:pt x="7336536" y="3308604"/>
                  </a:lnTo>
                  <a:lnTo>
                    <a:pt x="7336536" y="0"/>
                  </a:lnTo>
                  <a:close/>
                </a:path>
              </a:pathLst>
            </a:custGeom>
            <a:solidFill>
              <a:srgbClr val="D9D9D9">
                <a:alpha val="5686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738741" y="3787267"/>
              <a:ext cx="1061720" cy="1080135"/>
            </a:xfrm>
            <a:custGeom>
              <a:avLst/>
              <a:gdLst/>
              <a:ahLst/>
              <a:cxnLst/>
              <a:rect l="l" t="t" r="r" b="b"/>
              <a:pathLst>
                <a:path w="1061720" h="1080135">
                  <a:moveTo>
                    <a:pt x="0" y="0"/>
                  </a:moveTo>
                  <a:lnTo>
                    <a:pt x="0" y="530859"/>
                  </a:lnTo>
                  <a:lnTo>
                    <a:pt x="9270" y="530859"/>
                  </a:lnTo>
                  <a:lnTo>
                    <a:pt x="57521" y="533865"/>
                  </a:lnTo>
                  <a:lnTo>
                    <a:pt x="104486" y="541062"/>
                  </a:lnTo>
                  <a:lnTo>
                    <a:pt x="149982" y="552259"/>
                  </a:lnTo>
                  <a:lnTo>
                    <a:pt x="193825" y="567266"/>
                  </a:lnTo>
                  <a:lnTo>
                    <a:pt x="235829" y="585893"/>
                  </a:lnTo>
                  <a:lnTo>
                    <a:pt x="275811" y="607948"/>
                  </a:lnTo>
                  <a:lnTo>
                    <a:pt x="313585" y="633243"/>
                  </a:lnTo>
                  <a:lnTo>
                    <a:pt x="348969" y="661585"/>
                  </a:lnTo>
                  <a:lnTo>
                    <a:pt x="381777" y="692784"/>
                  </a:lnTo>
                  <a:lnTo>
                    <a:pt x="411826" y="726651"/>
                  </a:lnTo>
                  <a:lnTo>
                    <a:pt x="438930" y="762994"/>
                  </a:lnTo>
                  <a:lnTo>
                    <a:pt x="462905" y="801623"/>
                  </a:lnTo>
                  <a:lnTo>
                    <a:pt x="483568" y="842348"/>
                  </a:lnTo>
                  <a:lnTo>
                    <a:pt x="500733" y="884978"/>
                  </a:lnTo>
                  <a:lnTo>
                    <a:pt x="514216" y="929322"/>
                  </a:lnTo>
                  <a:lnTo>
                    <a:pt x="523833" y="975190"/>
                  </a:lnTo>
                  <a:lnTo>
                    <a:pt x="529400" y="1022392"/>
                  </a:lnTo>
                  <a:lnTo>
                    <a:pt x="530732" y="1070736"/>
                  </a:lnTo>
                  <a:lnTo>
                    <a:pt x="1061465" y="1079880"/>
                  </a:lnTo>
                  <a:lnTo>
                    <a:pt x="1060500" y="1013004"/>
                  </a:lnTo>
                  <a:lnTo>
                    <a:pt x="1057255" y="964976"/>
                  </a:lnTo>
                  <a:lnTo>
                    <a:pt x="1051903" y="917555"/>
                  </a:lnTo>
                  <a:lnTo>
                    <a:pt x="1044491" y="870788"/>
                  </a:lnTo>
                  <a:lnTo>
                    <a:pt x="1035066" y="824722"/>
                  </a:lnTo>
                  <a:lnTo>
                    <a:pt x="1023675" y="779403"/>
                  </a:lnTo>
                  <a:lnTo>
                    <a:pt x="1010365" y="734879"/>
                  </a:lnTo>
                  <a:lnTo>
                    <a:pt x="995183" y="691196"/>
                  </a:lnTo>
                  <a:lnTo>
                    <a:pt x="978175" y="648402"/>
                  </a:lnTo>
                  <a:lnTo>
                    <a:pt x="959389" y="606543"/>
                  </a:lnTo>
                  <a:lnTo>
                    <a:pt x="938870" y="565665"/>
                  </a:lnTo>
                  <a:lnTo>
                    <a:pt x="916667" y="525817"/>
                  </a:lnTo>
                  <a:lnTo>
                    <a:pt x="892825" y="487045"/>
                  </a:lnTo>
                  <a:lnTo>
                    <a:pt x="867392" y="449395"/>
                  </a:lnTo>
                  <a:lnTo>
                    <a:pt x="840414" y="412914"/>
                  </a:lnTo>
                  <a:lnTo>
                    <a:pt x="811938" y="377650"/>
                  </a:lnTo>
                  <a:lnTo>
                    <a:pt x="782011" y="343650"/>
                  </a:lnTo>
                  <a:lnTo>
                    <a:pt x="750681" y="310959"/>
                  </a:lnTo>
                  <a:lnTo>
                    <a:pt x="717993" y="279625"/>
                  </a:lnTo>
                  <a:lnTo>
                    <a:pt x="683994" y="249696"/>
                  </a:lnTo>
                  <a:lnTo>
                    <a:pt x="648732" y="221217"/>
                  </a:lnTo>
                  <a:lnTo>
                    <a:pt x="612253" y="194236"/>
                  </a:lnTo>
                  <a:lnTo>
                    <a:pt x="574604" y="168799"/>
                  </a:lnTo>
                  <a:lnTo>
                    <a:pt x="535831" y="144954"/>
                  </a:lnTo>
                  <a:lnTo>
                    <a:pt x="495983" y="122746"/>
                  </a:lnTo>
                  <a:lnTo>
                    <a:pt x="455105" y="102224"/>
                  </a:lnTo>
                  <a:lnTo>
                    <a:pt x="413244" y="83435"/>
                  </a:lnTo>
                  <a:lnTo>
                    <a:pt x="370447" y="66423"/>
                  </a:lnTo>
                  <a:lnTo>
                    <a:pt x="326761" y="51238"/>
                  </a:lnTo>
                  <a:lnTo>
                    <a:pt x="282233" y="37925"/>
                  </a:lnTo>
                  <a:lnTo>
                    <a:pt x="236909" y="26532"/>
                  </a:lnTo>
                  <a:lnTo>
                    <a:pt x="190837" y="17105"/>
                  </a:lnTo>
                  <a:lnTo>
                    <a:pt x="144063" y="9692"/>
                  </a:lnTo>
                  <a:lnTo>
                    <a:pt x="96635" y="4338"/>
                  </a:lnTo>
                  <a:lnTo>
                    <a:pt x="48598" y="10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49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414255" y="4858004"/>
              <a:ext cx="1386205" cy="1052830"/>
            </a:xfrm>
            <a:custGeom>
              <a:avLst/>
              <a:gdLst/>
              <a:ahLst/>
              <a:cxnLst/>
              <a:rect l="l" t="t" r="r" b="b"/>
              <a:pathLst>
                <a:path w="1386204" h="1052829">
                  <a:moveTo>
                    <a:pt x="855218" y="0"/>
                  </a:moveTo>
                  <a:lnTo>
                    <a:pt x="853126" y="38933"/>
                  </a:lnTo>
                  <a:lnTo>
                    <a:pt x="848201" y="77533"/>
                  </a:lnTo>
                  <a:lnTo>
                    <a:pt x="840466" y="115657"/>
                  </a:lnTo>
                  <a:lnTo>
                    <a:pt x="829945" y="153162"/>
                  </a:lnTo>
                  <a:lnTo>
                    <a:pt x="813102" y="198484"/>
                  </a:lnTo>
                  <a:lnTo>
                    <a:pt x="792620" y="241363"/>
                  </a:lnTo>
                  <a:lnTo>
                    <a:pt x="768733" y="281679"/>
                  </a:lnTo>
                  <a:lnTo>
                    <a:pt x="741679" y="319309"/>
                  </a:lnTo>
                  <a:lnTo>
                    <a:pt x="711691" y="354133"/>
                  </a:lnTo>
                  <a:lnTo>
                    <a:pt x="679007" y="386028"/>
                  </a:lnTo>
                  <a:lnTo>
                    <a:pt x="643863" y="414873"/>
                  </a:lnTo>
                  <a:lnTo>
                    <a:pt x="606493" y="440548"/>
                  </a:lnTo>
                  <a:lnTo>
                    <a:pt x="567134" y="462930"/>
                  </a:lnTo>
                  <a:lnTo>
                    <a:pt x="526022" y="481899"/>
                  </a:lnTo>
                  <a:lnTo>
                    <a:pt x="483392" y="497333"/>
                  </a:lnTo>
                  <a:lnTo>
                    <a:pt x="439481" y="509110"/>
                  </a:lnTo>
                  <a:lnTo>
                    <a:pt x="394524" y="517109"/>
                  </a:lnTo>
                  <a:lnTo>
                    <a:pt x="348756" y="521209"/>
                  </a:lnTo>
                  <a:lnTo>
                    <a:pt x="302415" y="521288"/>
                  </a:lnTo>
                  <a:lnTo>
                    <a:pt x="255736" y="517225"/>
                  </a:lnTo>
                  <a:lnTo>
                    <a:pt x="208954" y="508899"/>
                  </a:lnTo>
                  <a:lnTo>
                    <a:pt x="162305" y="496189"/>
                  </a:lnTo>
                  <a:lnTo>
                    <a:pt x="0" y="1001585"/>
                  </a:lnTo>
                  <a:lnTo>
                    <a:pt x="49853" y="1016255"/>
                  </a:lnTo>
                  <a:lnTo>
                    <a:pt x="100297" y="1028455"/>
                  </a:lnTo>
                  <a:lnTo>
                    <a:pt x="151241" y="1038171"/>
                  </a:lnTo>
                  <a:lnTo>
                    <a:pt x="202597" y="1045386"/>
                  </a:lnTo>
                  <a:lnTo>
                    <a:pt x="254279" y="1050087"/>
                  </a:lnTo>
                  <a:lnTo>
                    <a:pt x="306197" y="1052258"/>
                  </a:lnTo>
                  <a:lnTo>
                    <a:pt x="354803" y="1052005"/>
                  </a:lnTo>
                  <a:lnTo>
                    <a:pt x="402886" y="1049589"/>
                  </a:lnTo>
                  <a:lnTo>
                    <a:pt x="450397" y="1045055"/>
                  </a:lnTo>
                  <a:lnTo>
                    <a:pt x="497289" y="1038452"/>
                  </a:lnTo>
                  <a:lnTo>
                    <a:pt x="543515" y="1029823"/>
                  </a:lnTo>
                  <a:lnTo>
                    <a:pt x="589026" y="1019215"/>
                  </a:lnTo>
                  <a:lnTo>
                    <a:pt x="633774" y="1006675"/>
                  </a:lnTo>
                  <a:lnTo>
                    <a:pt x="677714" y="992248"/>
                  </a:lnTo>
                  <a:lnTo>
                    <a:pt x="720796" y="975980"/>
                  </a:lnTo>
                  <a:lnTo>
                    <a:pt x="762973" y="957918"/>
                  </a:lnTo>
                  <a:lnTo>
                    <a:pt x="804198" y="938107"/>
                  </a:lnTo>
                  <a:lnTo>
                    <a:pt x="844423" y="916593"/>
                  </a:lnTo>
                  <a:lnTo>
                    <a:pt x="883599" y="893423"/>
                  </a:lnTo>
                  <a:lnTo>
                    <a:pt x="921681" y="868642"/>
                  </a:lnTo>
                  <a:lnTo>
                    <a:pt x="958619" y="842297"/>
                  </a:lnTo>
                  <a:lnTo>
                    <a:pt x="994367" y="814433"/>
                  </a:lnTo>
                  <a:lnTo>
                    <a:pt x="1028877" y="785096"/>
                  </a:lnTo>
                  <a:lnTo>
                    <a:pt x="1062101" y="754333"/>
                  </a:lnTo>
                  <a:lnTo>
                    <a:pt x="1093991" y="722190"/>
                  </a:lnTo>
                  <a:lnTo>
                    <a:pt x="1124500" y="688712"/>
                  </a:lnTo>
                  <a:lnTo>
                    <a:pt x="1153580" y="653946"/>
                  </a:lnTo>
                  <a:lnTo>
                    <a:pt x="1181184" y="617938"/>
                  </a:lnTo>
                  <a:lnTo>
                    <a:pt x="1207264" y="580733"/>
                  </a:lnTo>
                  <a:lnTo>
                    <a:pt x="1231773" y="542377"/>
                  </a:lnTo>
                  <a:lnTo>
                    <a:pt x="1254662" y="502918"/>
                  </a:lnTo>
                  <a:lnTo>
                    <a:pt x="1275884" y="462400"/>
                  </a:lnTo>
                  <a:lnTo>
                    <a:pt x="1295392" y="420870"/>
                  </a:lnTo>
                  <a:lnTo>
                    <a:pt x="1313137" y="378374"/>
                  </a:lnTo>
                  <a:lnTo>
                    <a:pt x="1329073" y="334958"/>
                  </a:lnTo>
                  <a:lnTo>
                    <a:pt x="1343152" y="290667"/>
                  </a:lnTo>
                  <a:lnTo>
                    <a:pt x="1355325" y="245548"/>
                  </a:lnTo>
                  <a:lnTo>
                    <a:pt x="1365546" y="199647"/>
                  </a:lnTo>
                  <a:lnTo>
                    <a:pt x="1373766" y="153010"/>
                  </a:lnTo>
                  <a:lnTo>
                    <a:pt x="1379939" y="105684"/>
                  </a:lnTo>
                  <a:lnTo>
                    <a:pt x="1384016" y="57713"/>
                  </a:lnTo>
                  <a:lnTo>
                    <a:pt x="1385951" y="9144"/>
                  </a:lnTo>
                  <a:lnTo>
                    <a:pt x="855218" y="0"/>
                  </a:lnTo>
                  <a:close/>
                </a:path>
              </a:pathLst>
            </a:custGeom>
            <a:solidFill>
              <a:srgbClr val="FB7E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689975" y="4931029"/>
              <a:ext cx="887094" cy="929005"/>
            </a:xfrm>
            <a:custGeom>
              <a:avLst/>
              <a:gdLst/>
              <a:ahLst/>
              <a:cxnLst/>
              <a:rect l="l" t="t" r="r" b="b"/>
              <a:pathLst>
                <a:path w="887095" h="929004">
                  <a:moveTo>
                    <a:pt x="524382" y="0"/>
                  </a:moveTo>
                  <a:lnTo>
                    <a:pt x="0" y="82042"/>
                  </a:lnTo>
                  <a:lnTo>
                    <a:pt x="8890" y="131219"/>
                  </a:lnTo>
                  <a:lnTo>
                    <a:pt x="20001" y="179620"/>
                  </a:lnTo>
                  <a:lnTo>
                    <a:pt x="33283" y="227186"/>
                  </a:lnTo>
                  <a:lnTo>
                    <a:pt x="48685" y="273857"/>
                  </a:lnTo>
                  <a:lnTo>
                    <a:pt x="66156" y="319575"/>
                  </a:lnTo>
                  <a:lnTo>
                    <a:pt x="85647" y="364281"/>
                  </a:lnTo>
                  <a:lnTo>
                    <a:pt x="107107" y="407915"/>
                  </a:lnTo>
                  <a:lnTo>
                    <a:pt x="130485" y="450418"/>
                  </a:lnTo>
                  <a:lnTo>
                    <a:pt x="155731" y="491732"/>
                  </a:lnTo>
                  <a:lnTo>
                    <a:pt x="182795" y="531798"/>
                  </a:lnTo>
                  <a:lnTo>
                    <a:pt x="211625" y="570556"/>
                  </a:lnTo>
                  <a:lnTo>
                    <a:pt x="242173" y="607947"/>
                  </a:lnTo>
                  <a:lnTo>
                    <a:pt x="274386" y="643913"/>
                  </a:lnTo>
                  <a:lnTo>
                    <a:pt x="308215" y="678394"/>
                  </a:lnTo>
                  <a:lnTo>
                    <a:pt x="343610" y="711331"/>
                  </a:lnTo>
                  <a:lnTo>
                    <a:pt x="380520" y="742665"/>
                  </a:lnTo>
                  <a:lnTo>
                    <a:pt x="418894" y="772338"/>
                  </a:lnTo>
                  <a:lnTo>
                    <a:pt x="458682" y="800290"/>
                  </a:lnTo>
                  <a:lnTo>
                    <a:pt x="499833" y="826462"/>
                  </a:lnTo>
                  <a:lnTo>
                    <a:pt x="542298" y="850796"/>
                  </a:lnTo>
                  <a:lnTo>
                    <a:pt x="586026" y="873231"/>
                  </a:lnTo>
                  <a:lnTo>
                    <a:pt x="630966" y="893710"/>
                  </a:lnTo>
                  <a:lnTo>
                    <a:pt x="677067" y="912172"/>
                  </a:lnTo>
                  <a:lnTo>
                    <a:pt x="724280" y="928560"/>
                  </a:lnTo>
                  <a:lnTo>
                    <a:pt x="886586" y="423164"/>
                  </a:lnTo>
                  <a:lnTo>
                    <a:pt x="839929" y="405735"/>
                  </a:lnTo>
                  <a:lnTo>
                    <a:pt x="795595" y="384277"/>
                  </a:lnTo>
                  <a:lnTo>
                    <a:pt x="753786" y="359027"/>
                  </a:lnTo>
                  <a:lnTo>
                    <a:pt x="714704" y="330218"/>
                  </a:lnTo>
                  <a:lnTo>
                    <a:pt x="678549" y="298089"/>
                  </a:lnTo>
                  <a:lnTo>
                    <a:pt x="645525" y="262874"/>
                  </a:lnTo>
                  <a:lnTo>
                    <a:pt x="615831" y="224809"/>
                  </a:lnTo>
                  <a:lnTo>
                    <a:pt x="589670" y="184131"/>
                  </a:lnTo>
                  <a:lnTo>
                    <a:pt x="567243" y="141075"/>
                  </a:lnTo>
                  <a:lnTo>
                    <a:pt x="548752" y="95877"/>
                  </a:lnTo>
                  <a:lnTo>
                    <a:pt x="534398" y="48773"/>
                  </a:lnTo>
                  <a:lnTo>
                    <a:pt x="524382" y="0"/>
                  </a:lnTo>
                  <a:close/>
                </a:path>
              </a:pathLst>
            </a:custGeom>
            <a:solidFill>
              <a:srgbClr val="0100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677381" y="4030472"/>
              <a:ext cx="723900" cy="982980"/>
            </a:xfrm>
            <a:custGeom>
              <a:avLst/>
              <a:gdLst/>
              <a:ahLst/>
              <a:cxnLst/>
              <a:rect l="l" t="t" r="r" b="b"/>
              <a:pathLst>
                <a:path w="723900" h="982979">
                  <a:moveTo>
                    <a:pt x="385338" y="0"/>
                  </a:moveTo>
                  <a:lnTo>
                    <a:pt x="348476" y="31895"/>
                  </a:lnTo>
                  <a:lnTo>
                    <a:pt x="313312" y="65251"/>
                  </a:lnTo>
                  <a:lnTo>
                    <a:pt x="279872" y="99999"/>
                  </a:lnTo>
                  <a:lnTo>
                    <a:pt x="248181" y="136071"/>
                  </a:lnTo>
                  <a:lnTo>
                    <a:pt x="218265" y="173400"/>
                  </a:lnTo>
                  <a:lnTo>
                    <a:pt x="190150" y="211916"/>
                  </a:lnTo>
                  <a:lnTo>
                    <a:pt x="163862" y="251553"/>
                  </a:lnTo>
                  <a:lnTo>
                    <a:pt x="139425" y="292243"/>
                  </a:lnTo>
                  <a:lnTo>
                    <a:pt x="116867" y="333916"/>
                  </a:lnTo>
                  <a:lnTo>
                    <a:pt x="96212" y="376506"/>
                  </a:lnTo>
                  <a:lnTo>
                    <a:pt x="77486" y="419944"/>
                  </a:lnTo>
                  <a:lnTo>
                    <a:pt x="60714" y="464162"/>
                  </a:lnTo>
                  <a:lnTo>
                    <a:pt x="45924" y="509092"/>
                  </a:lnTo>
                  <a:lnTo>
                    <a:pt x="33139" y="554666"/>
                  </a:lnTo>
                  <a:lnTo>
                    <a:pt x="22386" y="600817"/>
                  </a:lnTo>
                  <a:lnTo>
                    <a:pt x="13691" y="647475"/>
                  </a:lnTo>
                  <a:lnTo>
                    <a:pt x="7079" y="694574"/>
                  </a:lnTo>
                  <a:lnTo>
                    <a:pt x="2576" y="742044"/>
                  </a:lnTo>
                  <a:lnTo>
                    <a:pt x="208" y="789819"/>
                  </a:lnTo>
                  <a:lnTo>
                    <a:pt x="0" y="837830"/>
                  </a:lnTo>
                  <a:lnTo>
                    <a:pt x="1977" y="886009"/>
                  </a:lnTo>
                  <a:lnTo>
                    <a:pt x="6166" y="934288"/>
                  </a:lnTo>
                  <a:lnTo>
                    <a:pt x="12593" y="982598"/>
                  </a:lnTo>
                  <a:lnTo>
                    <a:pt x="536976" y="900557"/>
                  </a:lnTo>
                  <a:lnTo>
                    <a:pt x="531534" y="850039"/>
                  </a:lnTo>
                  <a:lnTo>
                    <a:pt x="530924" y="799762"/>
                  </a:lnTo>
                  <a:lnTo>
                    <a:pt x="535028" y="750035"/>
                  </a:lnTo>
                  <a:lnTo>
                    <a:pt x="543728" y="701168"/>
                  </a:lnTo>
                  <a:lnTo>
                    <a:pt x="556907" y="653471"/>
                  </a:lnTo>
                  <a:lnTo>
                    <a:pt x="574445" y="607253"/>
                  </a:lnTo>
                  <a:lnTo>
                    <a:pt x="596226" y="562824"/>
                  </a:lnTo>
                  <a:lnTo>
                    <a:pt x="622131" y="520494"/>
                  </a:lnTo>
                  <a:lnTo>
                    <a:pt x="652042" y="480572"/>
                  </a:lnTo>
                  <a:lnTo>
                    <a:pt x="685842" y="443369"/>
                  </a:lnTo>
                  <a:lnTo>
                    <a:pt x="723412" y="409194"/>
                  </a:lnTo>
                  <a:lnTo>
                    <a:pt x="385338" y="0"/>
                  </a:lnTo>
                  <a:close/>
                </a:path>
              </a:pathLst>
            </a:custGeom>
            <a:solidFill>
              <a:srgbClr val="0E87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062720" y="3787267"/>
              <a:ext cx="676275" cy="652780"/>
            </a:xfrm>
            <a:custGeom>
              <a:avLst/>
              <a:gdLst/>
              <a:ahLst/>
              <a:cxnLst/>
              <a:rect l="l" t="t" r="r" b="b"/>
              <a:pathLst>
                <a:path w="676275" h="652779">
                  <a:moveTo>
                    <a:pt x="676021" y="0"/>
                  </a:moveTo>
                  <a:lnTo>
                    <a:pt x="626784" y="1142"/>
                  </a:lnTo>
                  <a:lnTo>
                    <a:pt x="577827" y="4550"/>
                  </a:lnTo>
                  <a:lnTo>
                    <a:pt x="529222" y="10199"/>
                  </a:lnTo>
                  <a:lnTo>
                    <a:pt x="481042" y="18062"/>
                  </a:lnTo>
                  <a:lnTo>
                    <a:pt x="433361" y="28114"/>
                  </a:lnTo>
                  <a:lnTo>
                    <a:pt x="386251" y="40327"/>
                  </a:lnTo>
                  <a:lnTo>
                    <a:pt x="339785" y="54675"/>
                  </a:lnTo>
                  <a:lnTo>
                    <a:pt x="294037" y="71133"/>
                  </a:lnTo>
                  <a:lnTo>
                    <a:pt x="249078" y="89675"/>
                  </a:lnTo>
                  <a:lnTo>
                    <a:pt x="204982" y="110273"/>
                  </a:lnTo>
                  <a:lnTo>
                    <a:pt x="161822" y="132902"/>
                  </a:lnTo>
                  <a:lnTo>
                    <a:pt x="119671" y="157536"/>
                  </a:lnTo>
                  <a:lnTo>
                    <a:pt x="78602" y="184149"/>
                  </a:lnTo>
                  <a:lnTo>
                    <a:pt x="38687" y="212714"/>
                  </a:lnTo>
                  <a:lnTo>
                    <a:pt x="0" y="243204"/>
                  </a:lnTo>
                  <a:lnTo>
                    <a:pt x="338074" y="652398"/>
                  </a:lnTo>
                  <a:lnTo>
                    <a:pt x="380273" y="620913"/>
                  </a:lnTo>
                  <a:lnTo>
                    <a:pt x="425099" y="593924"/>
                  </a:lnTo>
                  <a:lnTo>
                    <a:pt x="472191" y="571559"/>
                  </a:lnTo>
                  <a:lnTo>
                    <a:pt x="521189" y="553943"/>
                  </a:lnTo>
                  <a:lnTo>
                    <a:pt x="571733" y="541203"/>
                  </a:lnTo>
                  <a:lnTo>
                    <a:pt x="623464" y="533467"/>
                  </a:lnTo>
                  <a:lnTo>
                    <a:pt x="676021" y="530859"/>
                  </a:lnTo>
                  <a:lnTo>
                    <a:pt x="676021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0168255" y="4197222"/>
            <a:ext cx="27940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60" dirty="0">
                <a:solidFill>
                  <a:srgbClr val="FFFFFF"/>
                </a:solidFill>
                <a:latin typeface="Verdana"/>
                <a:cs typeface="Verdana"/>
              </a:rPr>
              <a:t>23%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063988" y="5402402"/>
            <a:ext cx="279400" cy="1873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60" dirty="0">
                <a:solidFill>
                  <a:srgbClr val="FFFFFF"/>
                </a:solidFill>
                <a:latin typeface="Verdana"/>
                <a:cs typeface="Verdana"/>
              </a:rPr>
              <a:t>27%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995409" y="5273166"/>
            <a:ext cx="27940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60" dirty="0">
                <a:solidFill>
                  <a:srgbClr val="FFFFFF"/>
                </a:solidFill>
                <a:latin typeface="Verdana"/>
                <a:cs typeface="Verdana"/>
              </a:rPr>
              <a:t>16%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855709" y="4473066"/>
            <a:ext cx="28003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55" dirty="0">
                <a:solidFill>
                  <a:srgbClr val="FFFFFF"/>
                </a:solidFill>
                <a:latin typeface="Verdana"/>
                <a:cs typeface="Verdana"/>
              </a:rPr>
              <a:t>15%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330943" y="4006088"/>
            <a:ext cx="27940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60" dirty="0">
                <a:solidFill>
                  <a:srgbClr val="FFFFFF"/>
                </a:solidFill>
                <a:latin typeface="Verdana"/>
                <a:cs typeface="Verdana"/>
              </a:rPr>
              <a:t>10%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470263" y="3513835"/>
            <a:ext cx="4432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40" dirty="0">
                <a:solidFill>
                  <a:srgbClr val="1F4980"/>
                </a:solidFill>
                <a:latin typeface="Tahoma"/>
                <a:cs typeface="Tahoma"/>
              </a:rPr>
              <a:t>Share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8395716" y="6128003"/>
            <a:ext cx="68580" cy="67310"/>
          </a:xfrm>
          <a:custGeom>
            <a:avLst/>
            <a:gdLst/>
            <a:ahLst/>
            <a:cxnLst/>
            <a:rect l="l" t="t" r="r" b="b"/>
            <a:pathLst>
              <a:path w="68579" h="67310">
                <a:moveTo>
                  <a:pt x="68579" y="0"/>
                </a:moveTo>
                <a:lnTo>
                  <a:pt x="0" y="0"/>
                </a:lnTo>
                <a:lnTo>
                  <a:pt x="0" y="67056"/>
                </a:lnTo>
                <a:lnTo>
                  <a:pt x="68579" y="67056"/>
                </a:lnTo>
                <a:lnTo>
                  <a:pt x="68579" y="0"/>
                </a:lnTo>
                <a:close/>
              </a:path>
            </a:pathLst>
          </a:custGeom>
          <a:solidFill>
            <a:srgbClr val="1F49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8481821" y="6065316"/>
            <a:ext cx="2730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0" dirty="0">
                <a:solidFill>
                  <a:srgbClr val="585858"/>
                </a:solidFill>
                <a:latin typeface="Verdana"/>
                <a:cs typeface="Verdana"/>
              </a:rPr>
              <a:t>E</a:t>
            </a:r>
            <a:r>
              <a:rPr sz="1000" spc="75" dirty="0">
                <a:solidFill>
                  <a:srgbClr val="585858"/>
                </a:solidFill>
                <a:latin typeface="Verdana"/>
                <a:cs typeface="Verdana"/>
              </a:rPr>
              <a:t>a</a:t>
            </a:r>
            <a:r>
              <a:rPr sz="1000" spc="-105" dirty="0">
                <a:solidFill>
                  <a:srgbClr val="585858"/>
                </a:solidFill>
                <a:latin typeface="Verdana"/>
                <a:cs typeface="Verdana"/>
              </a:rPr>
              <a:t>st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8857488" y="6128003"/>
            <a:ext cx="68580" cy="67310"/>
          </a:xfrm>
          <a:custGeom>
            <a:avLst/>
            <a:gdLst/>
            <a:ahLst/>
            <a:cxnLst/>
            <a:rect l="l" t="t" r="r" b="b"/>
            <a:pathLst>
              <a:path w="68579" h="67310">
                <a:moveTo>
                  <a:pt x="68579" y="0"/>
                </a:moveTo>
                <a:lnTo>
                  <a:pt x="0" y="0"/>
                </a:lnTo>
                <a:lnTo>
                  <a:pt x="0" y="67056"/>
                </a:lnTo>
                <a:lnTo>
                  <a:pt x="68579" y="67056"/>
                </a:lnTo>
                <a:lnTo>
                  <a:pt x="68579" y="0"/>
                </a:lnTo>
                <a:close/>
              </a:path>
            </a:pathLst>
          </a:custGeom>
          <a:solidFill>
            <a:srgbClr val="FB7E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8943847" y="6065316"/>
            <a:ext cx="3695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85" dirty="0">
                <a:solidFill>
                  <a:srgbClr val="585858"/>
                </a:solidFill>
                <a:latin typeface="Verdana"/>
                <a:cs typeface="Verdana"/>
              </a:rPr>
              <a:t>S</a:t>
            </a:r>
            <a:r>
              <a:rPr sz="1000" spc="40" dirty="0">
                <a:solidFill>
                  <a:srgbClr val="585858"/>
                </a:solidFill>
                <a:latin typeface="Verdana"/>
                <a:cs typeface="Verdana"/>
              </a:rPr>
              <a:t>o</a:t>
            </a:r>
            <a:r>
              <a:rPr sz="1000" spc="-25" dirty="0">
                <a:solidFill>
                  <a:srgbClr val="585858"/>
                </a:solidFill>
                <a:latin typeface="Verdana"/>
                <a:cs typeface="Verdana"/>
              </a:rPr>
              <a:t>u</a:t>
            </a:r>
            <a:r>
              <a:rPr sz="1000" spc="-45" dirty="0">
                <a:solidFill>
                  <a:srgbClr val="585858"/>
                </a:solidFill>
                <a:latin typeface="Verdana"/>
                <a:cs typeface="Verdana"/>
              </a:rPr>
              <a:t>th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9416795" y="6128003"/>
            <a:ext cx="68580" cy="67310"/>
          </a:xfrm>
          <a:custGeom>
            <a:avLst/>
            <a:gdLst/>
            <a:ahLst/>
            <a:cxnLst/>
            <a:rect l="l" t="t" r="r" b="b"/>
            <a:pathLst>
              <a:path w="68579" h="67310">
                <a:moveTo>
                  <a:pt x="68579" y="0"/>
                </a:moveTo>
                <a:lnTo>
                  <a:pt x="0" y="0"/>
                </a:lnTo>
                <a:lnTo>
                  <a:pt x="0" y="67056"/>
                </a:lnTo>
                <a:lnTo>
                  <a:pt x="68579" y="67056"/>
                </a:lnTo>
                <a:lnTo>
                  <a:pt x="68579" y="0"/>
                </a:lnTo>
                <a:close/>
              </a:path>
            </a:pathLst>
          </a:custGeom>
          <a:solidFill>
            <a:srgbClr val="0100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9502902" y="6065316"/>
            <a:ext cx="32258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35" dirty="0">
                <a:solidFill>
                  <a:srgbClr val="585858"/>
                </a:solidFill>
                <a:latin typeface="Verdana"/>
                <a:cs typeface="Verdana"/>
              </a:rPr>
              <a:t>W</a:t>
            </a:r>
            <a:r>
              <a:rPr sz="1000" spc="-45" dirty="0">
                <a:solidFill>
                  <a:srgbClr val="585858"/>
                </a:solidFill>
                <a:latin typeface="Verdana"/>
                <a:cs typeface="Verdana"/>
              </a:rPr>
              <a:t>e</a:t>
            </a:r>
            <a:r>
              <a:rPr sz="1000" spc="-35" dirty="0">
                <a:solidFill>
                  <a:srgbClr val="585858"/>
                </a:solidFill>
                <a:latin typeface="Verdana"/>
                <a:cs typeface="Verdana"/>
              </a:rPr>
              <a:t>s</a:t>
            </a:r>
            <a:r>
              <a:rPr sz="1000" spc="-60" dirty="0">
                <a:solidFill>
                  <a:srgbClr val="585858"/>
                </a:solidFill>
                <a:latin typeface="Verdana"/>
                <a:cs typeface="Verdana"/>
              </a:rPr>
              <a:t>t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9928859" y="6128003"/>
            <a:ext cx="68580" cy="67310"/>
          </a:xfrm>
          <a:custGeom>
            <a:avLst/>
            <a:gdLst/>
            <a:ahLst/>
            <a:cxnLst/>
            <a:rect l="l" t="t" r="r" b="b"/>
            <a:pathLst>
              <a:path w="68579" h="67310">
                <a:moveTo>
                  <a:pt x="68579" y="0"/>
                </a:moveTo>
                <a:lnTo>
                  <a:pt x="0" y="0"/>
                </a:lnTo>
                <a:lnTo>
                  <a:pt x="0" y="67056"/>
                </a:lnTo>
                <a:lnTo>
                  <a:pt x="68579" y="67056"/>
                </a:lnTo>
                <a:lnTo>
                  <a:pt x="68579" y="0"/>
                </a:lnTo>
                <a:close/>
              </a:path>
            </a:pathLst>
          </a:custGeom>
          <a:solidFill>
            <a:srgbClr val="0E870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10014584" y="6065316"/>
            <a:ext cx="3619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585858"/>
                </a:solidFill>
                <a:latin typeface="Verdana"/>
                <a:cs typeface="Verdana"/>
              </a:rPr>
              <a:t>N</a:t>
            </a:r>
            <a:r>
              <a:rPr sz="1000" spc="40" dirty="0">
                <a:solidFill>
                  <a:srgbClr val="585858"/>
                </a:solidFill>
                <a:latin typeface="Verdana"/>
                <a:cs typeface="Verdana"/>
              </a:rPr>
              <a:t>o</a:t>
            </a:r>
            <a:r>
              <a:rPr sz="1000" spc="-100" dirty="0">
                <a:solidFill>
                  <a:srgbClr val="585858"/>
                </a:solidFill>
                <a:latin typeface="Verdana"/>
                <a:cs typeface="Verdana"/>
              </a:rPr>
              <a:t>r</a:t>
            </a:r>
            <a:r>
              <a:rPr sz="1000" spc="-80" dirty="0">
                <a:solidFill>
                  <a:srgbClr val="585858"/>
                </a:solidFill>
                <a:latin typeface="Verdana"/>
                <a:cs typeface="Verdana"/>
              </a:rPr>
              <a:t>t</a:t>
            </a:r>
            <a:r>
              <a:rPr sz="1000" spc="-30" dirty="0">
                <a:solidFill>
                  <a:srgbClr val="585858"/>
                </a:solidFill>
                <a:latin typeface="Verdana"/>
                <a:cs typeface="Verdana"/>
              </a:rPr>
              <a:t>h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0479023" y="6128003"/>
            <a:ext cx="68580" cy="67310"/>
          </a:xfrm>
          <a:custGeom>
            <a:avLst/>
            <a:gdLst/>
            <a:ahLst/>
            <a:cxnLst/>
            <a:rect l="l" t="t" r="r" b="b"/>
            <a:pathLst>
              <a:path w="68579" h="67310">
                <a:moveTo>
                  <a:pt x="68579" y="0"/>
                </a:moveTo>
                <a:lnTo>
                  <a:pt x="0" y="0"/>
                </a:lnTo>
                <a:lnTo>
                  <a:pt x="0" y="67056"/>
                </a:lnTo>
                <a:lnTo>
                  <a:pt x="68579" y="67056"/>
                </a:lnTo>
                <a:lnTo>
                  <a:pt x="68579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10565383" y="6065316"/>
            <a:ext cx="48196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585858"/>
                </a:solidFill>
                <a:latin typeface="Verdana"/>
                <a:cs typeface="Verdana"/>
              </a:rPr>
              <a:t>Central</a:t>
            </a:r>
            <a:endParaRPr sz="1000">
              <a:latin typeface="Verdana"/>
              <a:cs typeface="Verdana"/>
            </a:endParaRPr>
          </a:p>
        </p:txBody>
      </p:sp>
      <p:graphicFrame>
        <p:nvGraphicFramePr>
          <p:cNvPr id="31" name="object 31"/>
          <p:cNvGraphicFramePr>
            <a:graphicFrameLocks noGrp="1"/>
          </p:cNvGraphicFramePr>
          <p:nvPr/>
        </p:nvGraphicFramePr>
        <p:xfrm>
          <a:off x="4364228" y="3428949"/>
          <a:ext cx="3903978" cy="281671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519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19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944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400" b="1" spc="-4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Region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126364" marB="0">
                    <a:solidFill>
                      <a:srgbClr val="1F49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400" b="1" spc="-4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Share </a:t>
                      </a:r>
                      <a:r>
                        <a:rPr sz="1400" b="1" spc="-6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of</a:t>
                      </a:r>
                      <a:r>
                        <a:rPr sz="1400" b="1" spc="-4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6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portfolio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126364" marB="0">
                    <a:solidFill>
                      <a:srgbClr val="1F49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9518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980"/>
                        </a:spcBef>
                      </a:pPr>
                      <a:r>
                        <a:rPr sz="1400" spc="-75" dirty="0">
                          <a:solidFill>
                            <a:srgbClr val="0D0D0D"/>
                          </a:solidFill>
                          <a:latin typeface="Verdana"/>
                          <a:cs typeface="Verdana"/>
                        </a:rPr>
                        <a:t>East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124460" marB="0">
                    <a:lnR w="6350">
                      <a:solidFill>
                        <a:srgbClr val="171616"/>
                      </a:solidFill>
                      <a:prstDash val="solid"/>
                    </a:lnR>
                    <a:lnB w="6350">
                      <a:solidFill>
                        <a:srgbClr val="171616"/>
                      </a:solidFill>
                      <a:prstDash val="soli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80"/>
                        </a:spcBef>
                      </a:pPr>
                      <a:r>
                        <a:rPr sz="1400" spc="-215" dirty="0">
                          <a:solidFill>
                            <a:srgbClr val="0D0D0D"/>
                          </a:solidFill>
                          <a:latin typeface="Verdana"/>
                          <a:cs typeface="Verdana"/>
                        </a:rPr>
                        <a:t>23%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124460" marB="0">
                    <a:lnL w="6350">
                      <a:solidFill>
                        <a:srgbClr val="171616"/>
                      </a:solidFill>
                      <a:prstDash val="solid"/>
                    </a:lnL>
                    <a:lnB w="6350">
                      <a:solidFill>
                        <a:srgbClr val="171616"/>
                      </a:solidFill>
                      <a:prstDash val="solid"/>
                    </a:lnB>
                    <a:solidFill>
                      <a:srgbClr val="E9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9391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980"/>
                        </a:spcBef>
                      </a:pPr>
                      <a:r>
                        <a:rPr sz="1400" spc="-70" dirty="0">
                          <a:solidFill>
                            <a:srgbClr val="0D0D0D"/>
                          </a:solidFill>
                          <a:latin typeface="Verdana"/>
                          <a:cs typeface="Verdana"/>
                        </a:rPr>
                        <a:t>South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124460" marB="0">
                    <a:lnR w="6350">
                      <a:solidFill>
                        <a:srgbClr val="171616"/>
                      </a:solidFill>
                      <a:prstDash val="solid"/>
                    </a:lnR>
                    <a:lnT w="6350">
                      <a:solidFill>
                        <a:srgbClr val="171616"/>
                      </a:solidFill>
                      <a:prstDash val="solid"/>
                    </a:lnT>
                    <a:lnB w="6350">
                      <a:solidFill>
                        <a:srgbClr val="171616"/>
                      </a:solidFill>
                      <a:prstDash val="soli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80"/>
                        </a:spcBef>
                      </a:pPr>
                      <a:r>
                        <a:rPr sz="1400" spc="-215" dirty="0">
                          <a:solidFill>
                            <a:srgbClr val="0D0D0D"/>
                          </a:solidFill>
                          <a:latin typeface="Verdana"/>
                          <a:cs typeface="Verdana"/>
                        </a:rPr>
                        <a:t>27%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124460" marB="0">
                    <a:lnL w="6350">
                      <a:solidFill>
                        <a:srgbClr val="171616"/>
                      </a:solidFill>
                      <a:prstDash val="solid"/>
                    </a:lnL>
                    <a:lnT w="6350">
                      <a:solidFill>
                        <a:srgbClr val="171616"/>
                      </a:solidFill>
                      <a:prstDash val="solid"/>
                    </a:lnT>
                    <a:lnB w="6350">
                      <a:solidFill>
                        <a:srgbClr val="171616"/>
                      </a:solidFill>
                      <a:prstDash val="solid"/>
                    </a:lnB>
                    <a:solidFill>
                      <a:srgbClr val="E9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9519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985"/>
                        </a:spcBef>
                      </a:pPr>
                      <a:r>
                        <a:rPr sz="1400" spc="-65" dirty="0">
                          <a:solidFill>
                            <a:srgbClr val="0D0D0D"/>
                          </a:solidFill>
                          <a:latin typeface="Verdana"/>
                          <a:cs typeface="Verdana"/>
                        </a:rPr>
                        <a:t>West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125095" marB="0">
                    <a:lnR w="6350">
                      <a:solidFill>
                        <a:srgbClr val="171616"/>
                      </a:solidFill>
                      <a:prstDash val="solid"/>
                    </a:lnR>
                    <a:lnT w="6350">
                      <a:solidFill>
                        <a:srgbClr val="171616"/>
                      </a:solidFill>
                      <a:prstDash val="solid"/>
                    </a:lnT>
                    <a:lnB w="6350">
                      <a:solidFill>
                        <a:srgbClr val="171616"/>
                      </a:solidFill>
                      <a:prstDash val="soli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85"/>
                        </a:spcBef>
                      </a:pPr>
                      <a:r>
                        <a:rPr sz="1400" spc="-215" dirty="0">
                          <a:solidFill>
                            <a:srgbClr val="0D0D0D"/>
                          </a:solidFill>
                          <a:latin typeface="Verdana"/>
                          <a:cs typeface="Verdana"/>
                        </a:rPr>
                        <a:t>16%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125095" marB="0">
                    <a:lnL w="6350">
                      <a:solidFill>
                        <a:srgbClr val="171616"/>
                      </a:solidFill>
                      <a:prstDash val="solid"/>
                    </a:lnL>
                    <a:lnT w="6350">
                      <a:solidFill>
                        <a:srgbClr val="171616"/>
                      </a:solidFill>
                      <a:prstDash val="solid"/>
                    </a:lnT>
                    <a:lnB w="6350">
                      <a:solidFill>
                        <a:srgbClr val="171616"/>
                      </a:solidFill>
                      <a:prstDash val="solid"/>
                    </a:lnB>
                    <a:solidFill>
                      <a:srgbClr val="E9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9404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980"/>
                        </a:spcBef>
                      </a:pPr>
                      <a:r>
                        <a:rPr sz="1400" spc="-50" dirty="0">
                          <a:solidFill>
                            <a:srgbClr val="0D0D0D"/>
                          </a:solidFill>
                          <a:latin typeface="Verdana"/>
                          <a:cs typeface="Verdana"/>
                        </a:rPr>
                        <a:t>North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124460" marB="0">
                    <a:lnR w="6350">
                      <a:solidFill>
                        <a:srgbClr val="171616"/>
                      </a:solidFill>
                      <a:prstDash val="solid"/>
                    </a:lnR>
                    <a:lnT w="6350">
                      <a:solidFill>
                        <a:srgbClr val="171616"/>
                      </a:solidFill>
                      <a:prstDash val="solid"/>
                    </a:lnT>
                    <a:lnB w="6350">
                      <a:solidFill>
                        <a:srgbClr val="171616"/>
                      </a:solidFill>
                      <a:prstDash val="soli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80"/>
                        </a:spcBef>
                      </a:pPr>
                      <a:r>
                        <a:rPr sz="1400" spc="-215" dirty="0">
                          <a:solidFill>
                            <a:srgbClr val="0D0D0D"/>
                          </a:solidFill>
                          <a:latin typeface="Verdana"/>
                          <a:cs typeface="Verdana"/>
                        </a:rPr>
                        <a:t>15%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124460" marB="0">
                    <a:lnL w="6350">
                      <a:solidFill>
                        <a:srgbClr val="171616"/>
                      </a:solidFill>
                      <a:prstDash val="solid"/>
                    </a:lnL>
                    <a:lnT w="6350">
                      <a:solidFill>
                        <a:srgbClr val="171616"/>
                      </a:solidFill>
                      <a:prstDash val="solid"/>
                    </a:lnT>
                    <a:lnB w="6350">
                      <a:solidFill>
                        <a:srgbClr val="171616"/>
                      </a:solidFill>
                      <a:prstDash val="solid"/>
                    </a:lnB>
                    <a:solidFill>
                      <a:srgbClr val="E9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944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85"/>
                        </a:spcBef>
                      </a:pPr>
                      <a:r>
                        <a:rPr sz="1400" spc="-10" dirty="0">
                          <a:solidFill>
                            <a:srgbClr val="0D0D0D"/>
                          </a:solidFill>
                          <a:latin typeface="Verdana"/>
                          <a:cs typeface="Verdana"/>
                        </a:rPr>
                        <a:t>Central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125095" marB="0">
                    <a:lnR w="6350">
                      <a:solidFill>
                        <a:srgbClr val="171616"/>
                      </a:solidFill>
                      <a:prstDash val="solid"/>
                    </a:lnR>
                    <a:lnT w="6350">
                      <a:solidFill>
                        <a:srgbClr val="171616"/>
                      </a:solidFill>
                      <a:prstDash val="solid"/>
                    </a:lnT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85"/>
                        </a:spcBef>
                      </a:pPr>
                      <a:r>
                        <a:rPr sz="1400" spc="-215" dirty="0">
                          <a:solidFill>
                            <a:srgbClr val="0D0D0D"/>
                          </a:solidFill>
                          <a:latin typeface="Verdana"/>
                          <a:cs typeface="Verdana"/>
                        </a:rPr>
                        <a:t>10%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125095" marB="0">
                    <a:lnL w="6350">
                      <a:solidFill>
                        <a:srgbClr val="171616"/>
                      </a:solidFill>
                      <a:prstDash val="solid"/>
                    </a:lnL>
                    <a:lnT w="6350">
                      <a:solidFill>
                        <a:srgbClr val="171616"/>
                      </a:solidFill>
                      <a:prstDash val="solid"/>
                    </a:lnT>
                    <a:solidFill>
                      <a:srgbClr val="E9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32" name="object 32"/>
          <p:cNvGraphicFramePr>
            <a:graphicFrameLocks noGrp="1"/>
          </p:cNvGraphicFramePr>
          <p:nvPr/>
        </p:nvGraphicFramePr>
        <p:xfrm>
          <a:off x="4224528" y="1547660"/>
          <a:ext cx="6807199" cy="13488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853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88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13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9117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Loan</a:t>
                      </a:r>
                      <a:r>
                        <a:rPr sz="1200" b="1" spc="-3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providers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85090" marB="0">
                    <a:solidFill>
                      <a:srgbClr val="1F4980"/>
                    </a:solidFill>
                  </a:tcPr>
                </a:tc>
                <a:tc>
                  <a:txBody>
                    <a:bodyPr/>
                    <a:lstStyle/>
                    <a:p>
                      <a:pPr marL="31369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Loan</a:t>
                      </a:r>
                      <a:r>
                        <a:rPr sz="1200" b="1" spc="-3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portfolio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85090" marB="0">
                    <a:solidFill>
                      <a:srgbClr val="1F4980"/>
                    </a:solidFill>
                  </a:tcPr>
                </a:tc>
                <a:tc>
                  <a:txBody>
                    <a:bodyPr/>
                    <a:lstStyle/>
                    <a:p>
                      <a:pPr marL="63627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%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o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f</a:t>
                      </a:r>
                      <a:r>
                        <a:rPr sz="1200" b="1" spc="-3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overal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l</a:t>
                      </a:r>
                      <a:r>
                        <a:rPr sz="1200" b="1" spc="-2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portfolio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85090" marB="0">
                    <a:solidFill>
                      <a:srgbClr val="1F49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156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200" spc="-100" dirty="0">
                          <a:latin typeface="Verdana"/>
                          <a:cs typeface="Verdana"/>
                        </a:rPr>
                        <a:t>Banks*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85090" marB="0">
                    <a:lnB w="6350">
                      <a:solidFill>
                        <a:srgbClr val="1716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369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₹</a:t>
                      </a:r>
                      <a:r>
                        <a:rPr sz="1200" spc="-5" dirty="0">
                          <a:latin typeface="Verdana"/>
                          <a:cs typeface="Verdana"/>
                        </a:rPr>
                        <a:t>1</a:t>
                      </a:r>
                      <a:r>
                        <a:rPr sz="1200" spc="-10" dirty="0">
                          <a:latin typeface="Verdana"/>
                          <a:cs typeface="Verdana"/>
                        </a:rPr>
                        <a:t>.</a:t>
                      </a:r>
                      <a:r>
                        <a:rPr sz="1200" spc="-5" dirty="0">
                          <a:latin typeface="Verdana"/>
                          <a:cs typeface="Verdana"/>
                        </a:rPr>
                        <a:t>1</a:t>
                      </a:r>
                      <a:r>
                        <a:rPr sz="1200" dirty="0">
                          <a:latin typeface="Verdana"/>
                          <a:cs typeface="Verdana"/>
                        </a:rPr>
                        <a:t>2</a:t>
                      </a:r>
                      <a:r>
                        <a:rPr sz="120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200" spc="20" dirty="0">
                          <a:latin typeface="Verdana"/>
                          <a:cs typeface="Verdana"/>
                        </a:rPr>
                        <a:t>l</a:t>
                      </a:r>
                      <a:r>
                        <a:rPr sz="1200" spc="-5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200" dirty="0">
                          <a:latin typeface="Verdana"/>
                          <a:cs typeface="Verdana"/>
                        </a:rPr>
                        <a:t>kh</a:t>
                      </a:r>
                      <a:r>
                        <a:rPr sz="120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200" dirty="0">
                          <a:latin typeface="Verdana"/>
                          <a:cs typeface="Verdana"/>
                        </a:rPr>
                        <a:t>cr</a:t>
                      </a:r>
                      <a:r>
                        <a:rPr sz="1200" spc="-10" dirty="0">
                          <a:latin typeface="Verdana"/>
                          <a:cs typeface="Verdana"/>
                        </a:rPr>
                        <a:t>o</a:t>
                      </a:r>
                      <a:r>
                        <a:rPr sz="1200" dirty="0">
                          <a:latin typeface="Verdana"/>
                          <a:cs typeface="Verdana"/>
                        </a:rPr>
                        <a:t>re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83820" marB="0">
                    <a:lnB w="6350">
                      <a:solidFill>
                        <a:srgbClr val="1716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627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200" spc="-160" dirty="0">
                          <a:latin typeface="Verdana"/>
                          <a:cs typeface="Verdana"/>
                        </a:rPr>
                        <a:t>38.4%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85090" marB="0">
                    <a:lnB w="6350">
                      <a:solidFill>
                        <a:srgbClr val="17161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028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sz="1200" spc="10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200" spc="-5" dirty="0">
                          <a:latin typeface="Verdana"/>
                          <a:cs typeface="Verdana"/>
                        </a:rPr>
                        <a:t>i</a:t>
                      </a:r>
                      <a:r>
                        <a:rPr sz="1200" dirty="0">
                          <a:latin typeface="Verdana"/>
                          <a:cs typeface="Verdana"/>
                        </a:rPr>
                        <a:t>cr</a:t>
                      </a:r>
                      <a:r>
                        <a:rPr sz="1200" spc="-10" dirty="0">
                          <a:latin typeface="Verdana"/>
                          <a:cs typeface="Verdana"/>
                        </a:rPr>
                        <a:t>o</a:t>
                      </a:r>
                      <a:r>
                        <a:rPr sz="1200" spc="-5" dirty="0">
                          <a:latin typeface="Verdana"/>
                          <a:cs typeface="Verdana"/>
                        </a:rPr>
                        <a:t>fina</a:t>
                      </a:r>
                      <a:r>
                        <a:rPr sz="1200" dirty="0">
                          <a:latin typeface="Verdana"/>
                          <a:cs typeface="Verdana"/>
                        </a:rPr>
                        <a:t>nce</a:t>
                      </a:r>
                      <a:r>
                        <a:rPr sz="120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200" dirty="0">
                          <a:latin typeface="Verdana"/>
                          <a:cs typeface="Verdana"/>
                        </a:rPr>
                        <a:t>N</a:t>
                      </a:r>
                      <a:r>
                        <a:rPr sz="1200" spc="-5" dirty="0">
                          <a:latin typeface="Verdana"/>
                          <a:cs typeface="Verdana"/>
                        </a:rPr>
                        <a:t>B</a:t>
                      </a:r>
                      <a:r>
                        <a:rPr sz="1200" spc="-10" dirty="0">
                          <a:latin typeface="Verdana"/>
                          <a:cs typeface="Verdana"/>
                        </a:rPr>
                        <a:t>F</a:t>
                      </a:r>
                      <a:r>
                        <a:rPr sz="1200" spc="-5" dirty="0">
                          <a:latin typeface="Verdana"/>
                          <a:cs typeface="Verdana"/>
                        </a:rPr>
                        <a:t>C</a:t>
                      </a:r>
                      <a:r>
                        <a:rPr sz="1200" dirty="0">
                          <a:latin typeface="Verdana"/>
                          <a:cs typeface="Verdana"/>
                        </a:rPr>
                        <a:t>s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85725" marB="0">
                    <a:lnT w="6350">
                      <a:solidFill>
                        <a:srgbClr val="171616"/>
                      </a:solidFill>
                      <a:prstDash val="solid"/>
                    </a:lnT>
                    <a:lnB w="6350">
                      <a:solidFill>
                        <a:srgbClr val="1716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369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₹</a:t>
                      </a:r>
                      <a:r>
                        <a:rPr sz="1200" spc="-5" dirty="0">
                          <a:latin typeface="Verdana"/>
                          <a:cs typeface="Verdana"/>
                        </a:rPr>
                        <a:t>1</a:t>
                      </a:r>
                      <a:r>
                        <a:rPr sz="1200" spc="-10" dirty="0">
                          <a:latin typeface="Verdana"/>
                          <a:cs typeface="Verdana"/>
                        </a:rPr>
                        <a:t>.</a:t>
                      </a:r>
                      <a:r>
                        <a:rPr sz="1200" spc="-5" dirty="0">
                          <a:latin typeface="Verdana"/>
                          <a:cs typeface="Verdana"/>
                        </a:rPr>
                        <a:t>0</a:t>
                      </a:r>
                      <a:r>
                        <a:rPr sz="1200" dirty="0">
                          <a:latin typeface="Verdana"/>
                          <a:cs typeface="Verdana"/>
                        </a:rPr>
                        <a:t>2</a:t>
                      </a:r>
                      <a:r>
                        <a:rPr sz="120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200" spc="20" dirty="0">
                          <a:latin typeface="Verdana"/>
                          <a:cs typeface="Verdana"/>
                        </a:rPr>
                        <a:t>l</a:t>
                      </a:r>
                      <a:r>
                        <a:rPr sz="1200" spc="-5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200" dirty="0">
                          <a:latin typeface="Verdana"/>
                          <a:cs typeface="Verdana"/>
                        </a:rPr>
                        <a:t>kh</a:t>
                      </a:r>
                      <a:r>
                        <a:rPr sz="120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200" dirty="0">
                          <a:latin typeface="Verdana"/>
                          <a:cs typeface="Verdana"/>
                        </a:rPr>
                        <a:t>cr</a:t>
                      </a:r>
                      <a:r>
                        <a:rPr sz="1200" spc="-10" dirty="0">
                          <a:latin typeface="Verdana"/>
                          <a:cs typeface="Verdana"/>
                        </a:rPr>
                        <a:t>o</a:t>
                      </a:r>
                      <a:r>
                        <a:rPr sz="1200" dirty="0">
                          <a:latin typeface="Verdana"/>
                          <a:cs typeface="Verdana"/>
                        </a:rPr>
                        <a:t>re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83820" marB="0">
                    <a:lnT w="6350">
                      <a:solidFill>
                        <a:srgbClr val="171616"/>
                      </a:solidFill>
                      <a:prstDash val="solid"/>
                    </a:lnT>
                    <a:lnB w="6350">
                      <a:solidFill>
                        <a:srgbClr val="1716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6270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sz="1200" spc="-195" dirty="0">
                          <a:latin typeface="Verdana"/>
                          <a:cs typeface="Verdana"/>
                        </a:rPr>
                        <a:t>35%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85725" marB="0">
                    <a:lnT w="6350">
                      <a:solidFill>
                        <a:srgbClr val="171616"/>
                      </a:solidFill>
                      <a:prstDash val="solid"/>
                    </a:lnT>
                    <a:lnB w="6350">
                      <a:solidFill>
                        <a:srgbClr val="17161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1558">
                <a:tc>
                  <a:txBody>
                    <a:bodyPr/>
                    <a:lstStyle/>
                    <a:p>
                      <a:pPr marL="92075">
                        <a:lnSpc>
                          <a:spcPts val="1365"/>
                        </a:lnSpc>
                        <a:spcBef>
                          <a:spcPts val="670"/>
                        </a:spcBef>
                      </a:pPr>
                      <a:r>
                        <a:rPr sz="1200" spc="-5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200" spc="15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200" spc="-5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200" spc="10" dirty="0">
                          <a:latin typeface="Verdana"/>
                          <a:cs typeface="Verdana"/>
                        </a:rPr>
                        <a:t>l</a:t>
                      </a:r>
                      <a:r>
                        <a:rPr sz="1200" dirty="0">
                          <a:latin typeface="Verdana"/>
                          <a:cs typeface="Verdana"/>
                        </a:rPr>
                        <a:t>l</a:t>
                      </a:r>
                      <a:r>
                        <a:rPr sz="120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200" spc="-5" dirty="0">
                          <a:latin typeface="Verdana"/>
                          <a:cs typeface="Verdana"/>
                        </a:rPr>
                        <a:t>fina</a:t>
                      </a:r>
                      <a:r>
                        <a:rPr sz="1200" dirty="0">
                          <a:latin typeface="Verdana"/>
                          <a:cs typeface="Verdana"/>
                        </a:rPr>
                        <a:t>nce</a:t>
                      </a:r>
                      <a:r>
                        <a:rPr sz="120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200" spc="-5" dirty="0">
                          <a:latin typeface="Verdana"/>
                          <a:cs typeface="Verdana"/>
                        </a:rPr>
                        <a:t>b</a:t>
                      </a:r>
                      <a:r>
                        <a:rPr sz="1200" spc="-10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200" dirty="0">
                          <a:latin typeface="Verdana"/>
                          <a:cs typeface="Verdana"/>
                        </a:rPr>
                        <a:t>nks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85090" marB="0">
                    <a:lnT w="6350">
                      <a:solidFill>
                        <a:srgbClr val="171616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313690">
                        <a:lnSpc>
                          <a:spcPts val="1375"/>
                        </a:lnSpc>
                        <a:spcBef>
                          <a:spcPts val="660"/>
                        </a:spcBef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₹</a:t>
                      </a:r>
                      <a:r>
                        <a:rPr sz="1200" spc="-5" dirty="0">
                          <a:latin typeface="Verdana"/>
                          <a:cs typeface="Verdana"/>
                        </a:rPr>
                        <a:t>49</a:t>
                      </a:r>
                      <a:r>
                        <a:rPr sz="1200" spc="-10" dirty="0">
                          <a:latin typeface="Verdana"/>
                          <a:cs typeface="Verdana"/>
                        </a:rPr>
                        <a:t>,</a:t>
                      </a:r>
                      <a:r>
                        <a:rPr sz="1200" spc="-5" dirty="0">
                          <a:latin typeface="Verdana"/>
                          <a:cs typeface="Verdana"/>
                        </a:rPr>
                        <a:t>64</a:t>
                      </a:r>
                      <a:r>
                        <a:rPr sz="1200" dirty="0">
                          <a:latin typeface="Verdana"/>
                          <a:cs typeface="Verdana"/>
                        </a:rPr>
                        <a:t>6</a:t>
                      </a:r>
                      <a:r>
                        <a:rPr sz="120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200" dirty="0">
                          <a:latin typeface="Verdana"/>
                          <a:cs typeface="Verdana"/>
                        </a:rPr>
                        <a:t>cr</a:t>
                      </a:r>
                      <a:r>
                        <a:rPr sz="1200" spc="-10" dirty="0">
                          <a:latin typeface="Verdana"/>
                          <a:cs typeface="Verdana"/>
                        </a:rPr>
                        <a:t>o</a:t>
                      </a:r>
                      <a:r>
                        <a:rPr sz="1200" dirty="0">
                          <a:latin typeface="Verdana"/>
                          <a:cs typeface="Verdana"/>
                        </a:rPr>
                        <a:t>re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83820" marB="0">
                    <a:lnT w="6350">
                      <a:solidFill>
                        <a:srgbClr val="171616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36270">
                        <a:lnSpc>
                          <a:spcPts val="1365"/>
                        </a:lnSpc>
                        <a:spcBef>
                          <a:spcPts val="670"/>
                        </a:spcBef>
                      </a:pPr>
                      <a:r>
                        <a:rPr sz="1200" spc="-160" dirty="0">
                          <a:latin typeface="Verdana"/>
                          <a:cs typeface="Verdana"/>
                        </a:rPr>
                        <a:t>16.9%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85090" marB="0">
                    <a:lnT w="6350">
                      <a:solidFill>
                        <a:srgbClr val="171616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3" name="object 33"/>
          <p:cNvSpPr txBox="1"/>
          <p:nvPr/>
        </p:nvSpPr>
        <p:spPr>
          <a:xfrm>
            <a:off x="1463294" y="4074998"/>
            <a:ext cx="35560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b="1" spc="-95" dirty="0">
                <a:solidFill>
                  <a:srgbClr val="1F4980"/>
                </a:solidFill>
                <a:latin typeface="Tahoma"/>
                <a:cs typeface="Tahoma"/>
              </a:rPr>
              <a:t>2021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790444" y="4062729"/>
            <a:ext cx="3543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b="1" spc="-100" dirty="0">
                <a:solidFill>
                  <a:srgbClr val="1F4980"/>
                </a:solidFill>
                <a:latin typeface="Tahoma"/>
                <a:cs typeface="Tahoma"/>
              </a:rPr>
              <a:t>2022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311528" y="2206244"/>
            <a:ext cx="1978025" cy="11830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48435" marR="5080" indent="-128270">
              <a:lnSpc>
                <a:spcPct val="100000"/>
              </a:lnSpc>
              <a:spcBef>
                <a:spcPts val="100"/>
              </a:spcBef>
            </a:pPr>
            <a:r>
              <a:rPr sz="1200" spc="-105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1200" spc="-114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200" spc="-105" dirty="0">
                <a:solidFill>
                  <a:srgbClr val="FFFFFF"/>
                </a:solidFill>
                <a:latin typeface="Verdana"/>
                <a:cs typeface="Verdana"/>
              </a:rPr>
              <a:t>9</a:t>
            </a:r>
            <a:r>
              <a:rPr sz="1200" spc="-100" dirty="0">
                <a:solidFill>
                  <a:srgbClr val="FFFFFF"/>
                </a:solidFill>
                <a:latin typeface="Verdana"/>
                <a:cs typeface="Verdana"/>
              </a:rPr>
              <a:t>3</a:t>
            </a:r>
            <a:r>
              <a:rPr sz="1200" spc="-70" dirty="0">
                <a:solidFill>
                  <a:srgbClr val="FFFFFF"/>
                </a:solidFill>
                <a:latin typeface="Verdana"/>
                <a:cs typeface="Verdana"/>
              </a:rPr>
              <a:t> l</a:t>
            </a:r>
            <a:r>
              <a:rPr sz="1200" spc="9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200" spc="-55" dirty="0">
                <a:solidFill>
                  <a:srgbClr val="FFFFFF"/>
                </a:solidFill>
                <a:latin typeface="Verdana"/>
                <a:cs typeface="Verdana"/>
              </a:rPr>
              <a:t>kh  </a:t>
            </a: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crore</a:t>
            </a:r>
            <a:endParaRPr sz="120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14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350">
              <a:latin typeface="Verdana"/>
              <a:cs typeface="Verdana"/>
            </a:endParaRPr>
          </a:p>
          <a:p>
            <a:pPr marL="127635" marR="1325245" indent="-128270">
              <a:lnSpc>
                <a:spcPct val="100000"/>
              </a:lnSpc>
            </a:pPr>
            <a:r>
              <a:rPr sz="1200" spc="-105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1200" spc="-114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200" spc="-105" dirty="0">
                <a:solidFill>
                  <a:srgbClr val="FFFFFF"/>
                </a:solidFill>
                <a:latin typeface="Verdana"/>
                <a:cs typeface="Verdana"/>
              </a:rPr>
              <a:t>3</a:t>
            </a:r>
            <a:r>
              <a:rPr sz="1200" spc="-100" dirty="0">
                <a:solidFill>
                  <a:srgbClr val="FFFFFF"/>
                </a:solidFill>
                <a:latin typeface="Verdana"/>
                <a:cs typeface="Verdana"/>
              </a:rPr>
              <a:t>7</a:t>
            </a:r>
            <a:r>
              <a:rPr sz="1200" spc="-70" dirty="0">
                <a:solidFill>
                  <a:srgbClr val="FFFFFF"/>
                </a:solidFill>
                <a:latin typeface="Verdana"/>
                <a:cs typeface="Verdana"/>
              </a:rPr>
              <a:t> l</a:t>
            </a:r>
            <a:r>
              <a:rPr sz="1200" spc="9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200" spc="-55" dirty="0">
                <a:solidFill>
                  <a:srgbClr val="FFFFFF"/>
                </a:solidFill>
                <a:latin typeface="Verdana"/>
                <a:cs typeface="Verdana"/>
              </a:rPr>
              <a:t>kh  </a:t>
            </a: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crore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38200" y="1548383"/>
            <a:ext cx="3065145" cy="276225"/>
          </a:xfrm>
          <a:prstGeom prst="rect">
            <a:avLst/>
          </a:prstGeom>
          <a:solidFill>
            <a:srgbClr val="1F4980"/>
          </a:solidFill>
        </p:spPr>
        <p:txBody>
          <a:bodyPr vert="horz" wrap="square" lIns="0" tIns="36195" rIns="0" bIns="0" rtlCol="0">
            <a:spAutoFit/>
          </a:bodyPr>
          <a:lstStyle/>
          <a:p>
            <a:pPr marL="487680">
              <a:lnSpc>
                <a:spcPct val="100000"/>
              </a:lnSpc>
              <a:spcBef>
                <a:spcPts val="285"/>
              </a:spcBef>
            </a:pP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MFI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portfolio</a:t>
            </a:r>
            <a:r>
              <a:rPr sz="12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increased</a:t>
            </a:r>
            <a:r>
              <a:rPr sz="12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by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 23.5%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088542" y="4834890"/>
            <a:ext cx="192405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5420" algn="l"/>
              </a:tabLst>
            </a:pPr>
            <a:r>
              <a:rPr sz="1100" spc="-90" dirty="0">
                <a:solidFill>
                  <a:srgbClr val="FFFFFF"/>
                </a:solidFill>
                <a:latin typeface="Verdana"/>
                <a:cs typeface="Verdana"/>
              </a:rPr>
              <a:t>6</a:t>
            </a:r>
            <a:r>
              <a:rPr sz="11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00" spc="140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1100" spc="-14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100" spc="-10" dirty="0">
                <a:solidFill>
                  <a:srgbClr val="FFFFFF"/>
                </a:solidFill>
                <a:latin typeface="Verdana"/>
                <a:cs typeface="Verdana"/>
              </a:rPr>
              <a:t>ore</a:t>
            </a:r>
            <a:r>
              <a:rPr sz="1100" spc="1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00" spc="-25" dirty="0">
                <a:solidFill>
                  <a:srgbClr val="FFFFFF"/>
                </a:solidFill>
                <a:latin typeface="Verdana"/>
                <a:cs typeface="Verdana"/>
              </a:rPr>
              <a:t>un</a:t>
            </a:r>
            <a:r>
              <a:rPr sz="1100" spc="-8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100" spc="65" dirty="0">
                <a:solidFill>
                  <a:srgbClr val="FFFFFF"/>
                </a:solidFill>
                <a:latin typeface="Verdana"/>
                <a:cs typeface="Verdana"/>
              </a:rPr>
              <a:t>q</a:t>
            </a:r>
            <a:r>
              <a:rPr sz="1100" spc="15" dirty="0">
                <a:solidFill>
                  <a:srgbClr val="FFFFFF"/>
                </a:solidFill>
                <a:latin typeface="Verdana"/>
                <a:cs typeface="Verdana"/>
              </a:rPr>
              <a:t>ue</a:t>
            </a:r>
            <a:r>
              <a:rPr sz="1100" spc="-10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00" spc="65" dirty="0">
                <a:solidFill>
                  <a:srgbClr val="FFFFFF"/>
                </a:solidFill>
                <a:latin typeface="Verdana"/>
                <a:cs typeface="Verdana"/>
              </a:rPr>
              <a:t>b</a:t>
            </a:r>
            <a:r>
              <a:rPr sz="1100" spc="-80" dirty="0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r>
              <a:rPr sz="1100" spc="-6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100" spc="3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100" spc="35" dirty="0">
                <a:solidFill>
                  <a:srgbClr val="FFFFFF"/>
                </a:solidFill>
                <a:latin typeface="Verdana"/>
                <a:cs typeface="Verdana"/>
              </a:rPr>
              <a:t>w</a:t>
            </a:r>
            <a:r>
              <a:rPr sz="1100" spc="6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100" spc="-14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100" spc="-145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endParaRPr sz="11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FFFFFF"/>
              </a:buClr>
              <a:buFont typeface="Arial MT"/>
              <a:buChar char="•"/>
            </a:pPr>
            <a:endParaRPr sz="950">
              <a:latin typeface="Verdana"/>
              <a:cs typeface="Verdana"/>
            </a:endParaRPr>
          </a:p>
          <a:p>
            <a:pPr marL="184785" indent="-17272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185420" algn="l"/>
              </a:tabLst>
            </a:pPr>
            <a:r>
              <a:rPr sz="1100" spc="-95" dirty="0">
                <a:solidFill>
                  <a:srgbClr val="FFFFFF"/>
                </a:solidFill>
                <a:latin typeface="Verdana"/>
                <a:cs typeface="Verdana"/>
              </a:rPr>
              <a:t>1</a:t>
            </a:r>
            <a:r>
              <a:rPr sz="1100" spc="-90" dirty="0">
                <a:solidFill>
                  <a:srgbClr val="FFFFFF"/>
                </a:solidFill>
                <a:latin typeface="Verdana"/>
                <a:cs typeface="Verdana"/>
              </a:rPr>
              <a:t>1</a:t>
            </a:r>
            <a:r>
              <a:rPr sz="1100" spc="-105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100" spc="-90" dirty="0">
                <a:solidFill>
                  <a:srgbClr val="FFFFFF"/>
                </a:solidFill>
                <a:latin typeface="Verdana"/>
                <a:cs typeface="Verdana"/>
              </a:rPr>
              <a:t>8</a:t>
            </a:r>
            <a:r>
              <a:rPr sz="11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00" spc="140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1100" spc="-14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100" spc="-10" dirty="0">
                <a:solidFill>
                  <a:srgbClr val="FFFFFF"/>
                </a:solidFill>
                <a:latin typeface="Verdana"/>
                <a:cs typeface="Verdana"/>
              </a:rPr>
              <a:t>ore</a:t>
            </a:r>
            <a:r>
              <a:rPr sz="1100" spc="-1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100" spc="70" dirty="0">
                <a:solidFill>
                  <a:srgbClr val="FFFFFF"/>
                </a:solidFill>
                <a:latin typeface="Verdana"/>
                <a:cs typeface="Verdana"/>
              </a:rPr>
              <a:t>oa</a:t>
            </a:r>
            <a:r>
              <a:rPr sz="1100" spc="-2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1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00" spc="9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100" spc="145" dirty="0">
                <a:solidFill>
                  <a:srgbClr val="FFFFFF"/>
                </a:solidFill>
                <a:latin typeface="Verdana"/>
                <a:cs typeface="Verdana"/>
              </a:rPr>
              <a:t>cc</a:t>
            </a:r>
            <a:r>
              <a:rPr sz="1100" dirty="0">
                <a:solidFill>
                  <a:srgbClr val="FFFFFF"/>
                </a:solidFill>
                <a:latin typeface="Verdana"/>
                <a:cs typeface="Verdana"/>
              </a:rPr>
              <a:t>oun</a:t>
            </a:r>
            <a:r>
              <a:rPr sz="1100" spc="-105" dirty="0">
                <a:solidFill>
                  <a:srgbClr val="FFFFFF"/>
                </a:solidFill>
                <a:latin typeface="Verdana"/>
                <a:cs typeface="Verdana"/>
              </a:rPr>
              <a:t>ts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088542" y="5474919"/>
            <a:ext cx="2152650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marR="5080" indent="-1727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5420" algn="l"/>
              </a:tabLst>
            </a:pPr>
            <a:r>
              <a:rPr sz="1100" spc="-70" dirty="0">
                <a:solidFill>
                  <a:srgbClr val="FFFFFF"/>
                </a:solidFill>
                <a:latin typeface="Verdana"/>
                <a:cs typeface="Verdana"/>
              </a:rPr>
              <a:t>Tam</a:t>
            </a:r>
            <a:r>
              <a:rPr sz="1100" spc="-2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100" spc="-85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1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00" spc="40" dirty="0">
                <a:solidFill>
                  <a:srgbClr val="FFFFFF"/>
                </a:solidFill>
                <a:latin typeface="Verdana"/>
                <a:cs typeface="Verdana"/>
              </a:rPr>
              <a:t>Na</a:t>
            </a:r>
            <a:r>
              <a:rPr sz="1100" spc="15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1100" spc="20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1100" spc="-95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1100" spc="-1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00" spc="-125" dirty="0">
                <a:solidFill>
                  <a:srgbClr val="FFFFFF"/>
                </a:solidFill>
                <a:latin typeface="Verdana"/>
                <a:cs typeface="Verdana"/>
              </a:rPr>
              <a:t>B</a:t>
            </a:r>
            <a:r>
              <a:rPr sz="1100" spc="-8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100" spc="35" dirty="0">
                <a:solidFill>
                  <a:srgbClr val="FFFFFF"/>
                </a:solidFill>
                <a:latin typeface="Verdana"/>
                <a:cs typeface="Verdana"/>
              </a:rPr>
              <a:t>ha</a:t>
            </a:r>
            <a:r>
              <a:rPr sz="1100" spc="-14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1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00" spc="9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100" spc="20" dirty="0">
                <a:solidFill>
                  <a:srgbClr val="FFFFFF"/>
                </a:solidFill>
                <a:latin typeface="Verdana"/>
                <a:cs typeface="Verdana"/>
              </a:rPr>
              <a:t>nd</a:t>
            </a:r>
            <a:r>
              <a:rPr sz="11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00" spc="-45" dirty="0">
                <a:solidFill>
                  <a:srgbClr val="FFFFFF"/>
                </a:solidFill>
                <a:latin typeface="Verdana"/>
                <a:cs typeface="Verdana"/>
              </a:rPr>
              <a:t>W</a:t>
            </a:r>
            <a:r>
              <a:rPr sz="1100" spc="6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100" spc="-145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1100" spc="-60" dirty="0">
                <a:solidFill>
                  <a:srgbClr val="FFFFFF"/>
                </a:solidFill>
                <a:latin typeface="Verdana"/>
                <a:cs typeface="Verdana"/>
              </a:rPr>
              <a:t>t  </a:t>
            </a:r>
            <a:r>
              <a:rPr sz="1100" spc="-125" dirty="0">
                <a:solidFill>
                  <a:srgbClr val="FFFFFF"/>
                </a:solidFill>
                <a:latin typeface="Verdana"/>
                <a:cs typeface="Verdana"/>
              </a:rPr>
              <a:t>B</a:t>
            </a:r>
            <a:r>
              <a:rPr sz="1100" spc="6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100" spc="15" dirty="0">
                <a:solidFill>
                  <a:srgbClr val="FFFFFF"/>
                </a:solidFill>
                <a:latin typeface="Verdana"/>
                <a:cs typeface="Verdana"/>
              </a:rPr>
              <a:t>ng</a:t>
            </a:r>
            <a:r>
              <a:rPr sz="1100" spc="9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100" spc="-85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100" spc="-10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00" spc="35" dirty="0">
                <a:solidFill>
                  <a:srgbClr val="FFFFFF"/>
                </a:solidFill>
                <a:latin typeface="Verdana"/>
                <a:cs typeface="Verdana"/>
              </a:rPr>
              <a:t>ha</a:t>
            </a:r>
            <a:r>
              <a:rPr sz="1100" spc="-30" dirty="0">
                <a:solidFill>
                  <a:srgbClr val="FFFFFF"/>
                </a:solidFill>
                <a:latin typeface="Verdana"/>
                <a:cs typeface="Verdana"/>
              </a:rPr>
              <a:t>v</a:t>
            </a:r>
            <a:r>
              <a:rPr sz="1100" spc="6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1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sz="11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100" spc="9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100" spc="-14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100" spc="55" dirty="0">
                <a:solidFill>
                  <a:srgbClr val="FFFFFF"/>
                </a:solidFill>
                <a:latin typeface="Verdana"/>
                <a:cs typeface="Verdana"/>
              </a:rPr>
              <a:t>g</a:t>
            </a:r>
            <a:r>
              <a:rPr sz="1100" spc="6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100" spc="-145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1100" spc="-6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100" spc="-1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100" spc="70" dirty="0">
                <a:solidFill>
                  <a:srgbClr val="FFFFFF"/>
                </a:solidFill>
                <a:latin typeface="Verdana"/>
                <a:cs typeface="Verdana"/>
              </a:rPr>
              <a:t>oa</a:t>
            </a:r>
            <a:r>
              <a:rPr sz="1100" spc="-20" dirty="0">
                <a:solidFill>
                  <a:srgbClr val="FFFFFF"/>
                </a:solidFill>
                <a:latin typeface="Verdana"/>
                <a:cs typeface="Verdana"/>
              </a:rPr>
              <a:t>n  </a:t>
            </a:r>
            <a:r>
              <a:rPr sz="1100" spc="-30" dirty="0">
                <a:solidFill>
                  <a:srgbClr val="FFFFFF"/>
                </a:solidFill>
                <a:latin typeface="Verdana"/>
                <a:cs typeface="Verdana"/>
              </a:rPr>
              <a:t>portfolios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088542" y="6130239"/>
            <a:ext cx="2201545" cy="36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5420" algn="l"/>
              </a:tabLst>
            </a:pPr>
            <a:r>
              <a:rPr sz="1100" spc="-19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100" spc="-55" dirty="0">
                <a:solidFill>
                  <a:srgbClr val="FFFFFF"/>
                </a:solidFill>
                <a:latin typeface="Verdana"/>
                <a:cs typeface="Verdana"/>
              </a:rPr>
              <a:t>NR</a:t>
            </a:r>
            <a:r>
              <a:rPr sz="1100" spc="-1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00" spc="-95" dirty="0">
                <a:solidFill>
                  <a:srgbClr val="FFFFFF"/>
                </a:solidFill>
                <a:latin typeface="Verdana"/>
                <a:cs typeface="Verdana"/>
              </a:rPr>
              <a:t>4</a:t>
            </a:r>
            <a:r>
              <a:rPr sz="1100" spc="-90" dirty="0">
                <a:solidFill>
                  <a:srgbClr val="FFFFFF"/>
                </a:solidFill>
                <a:latin typeface="Verdana"/>
                <a:cs typeface="Verdana"/>
              </a:rPr>
              <a:t>00</a:t>
            </a:r>
            <a:r>
              <a:rPr sz="11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Verdana"/>
                <a:cs typeface="Verdana"/>
              </a:rPr>
              <a:t>Cr</a:t>
            </a:r>
            <a:r>
              <a:rPr sz="1100" spc="-10" dirty="0">
                <a:solidFill>
                  <a:srgbClr val="FFFFFF"/>
                </a:solidFill>
                <a:latin typeface="Verdana"/>
                <a:cs typeface="Verdana"/>
              </a:rPr>
              <a:t>ore</a:t>
            </a:r>
            <a:r>
              <a:rPr sz="1100" spc="-10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00" spc="-145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1100" spc="9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100" spc="-7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100" spc="-30" dirty="0">
                <a:solidFill>
                  <a:srgbClr val="FFFFFF"/>
                </a:solidFill>
                <a:latin typeface="Verdana"/>
                <a:cs typeface="Verdana"/>
              </a:rPr>
              <a:t>itat</a:t>
            </a:r>
            <a:r>
              <a:rPr sz="1100" spc="-1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100" spc="15" dirty="0">
                <a:solidFill>
                  <a:srgbClr val="FFFFFF"/>
                </a:solidFill>
                <a:latin typeface="Verdana"/>
                <a:cs typeface="Verdana"/>
              </a:rPr>
              <a:t>on</a:t>
            </a:r>
            <a:r>
              <a:rPr sz="11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100" spc="70" dirty="0">
                <a:solidFill>
                  <a:srgbClr val="FFFFFF"/>
                </a:solidFill>
                <a:latin typeface="Verdana"/>
                <a:cs typeface="Verdana"/>
              </a:rPr>
              <a:t>oa</a:t>
            </a:r>
            <a:r>
              <a:rPr sz="1100" spc="-85" dirty="0">
                <a:solidFill>
                  <a:srgbClr val="FFFFFF"/>
                </a:solidFill>
                <a:latin typeface="Verdana"/>
                <a:cs typeface="Verdana"/>
              </a:rPr>
              <a:t>ns</a:t>
            </a:r>
            <a:endParaRPr sz="1100">
              <a:latin typeface="Verdana"/>
              <a:cs typeface="Verdana"/>
            </a:endParaRPr>
          </a:p>
          <a:p>
            <a:pPr marL="184785">
              <a:lnSpc>
                <a:spcPct val="100000"/>
              </a:lnSpc>
              <a:spcBef>
                <a:spcPts val="5"/>
              </a:spcBef>
            </a:pPr>
            <a:r>
              <a:rPr sz="1100" spc="-55" dirty="0">
                <a:solidFill>
                  <a:srgbClr val="FFFFFF"/>
                </a:solidFill>
                <a:latin typeface="Verdana"/>
                <a:cs typeface="Verdana"/>
              </a:rPr>
              <a:t>w</a:t>
            </a:r>
            <a:r>
              <a:rPr sz="1100" spc="-2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100" spc="-45" dirty="0">
                <a:solidFill>
                  <a:srgbClr val="FFFFFF"/>
                </a:solidFill>
                <a:latin typeface="Verdana"/>
                <a:cs typeface="Verdana"/>
              </a:rPr>
              <a:t>th</a:t>
            </a:r>
            <a:r>
              <a:rPr sz="11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00" spc="80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1100" spc="-100" dirty="0">
                <a:solidFill>
                  <a:srgbClr val="FFFFFF"/>
                </a:solidFill>
                <a:latin typeface="Verdana"/>
                <a:cs typeface="Verdana"/>
              </a:rPr>
              <a:t>F</a:t>
            </a:r>
            <a:r>
              <a:rPr sz="1100" spc="-19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100" spc="85" dirty="0">
                <a:solidFill>
                  <a:srgbClr val="FFFFFF"/>
                </a:solidFill>
                <a:latin typeface="Verdana"/>
                <a:cs typeface="Verdana"/>
              </a:rPr>
              <a:t>’</a:t>
            </a:r>
            <a:r>
              <a:rPr sz="1100" spc="-145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endParaRPr sz="11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6916420" cy="6858000"/>
            <a:chOff x="0" y="0"/>
            <a:chExt cx="6916420" cy="6858000"/>
          </a:xfrm>
        </p:grpSpPr>
        <p:sp>
          <p:nvSpPr>
            <p:cNvPr id="3" name="object 3"/>
            <p:cNvSpPr/>
            <p:nvPr/>
          </p:nvSpPr>
          <p:spPr>
            <a:xfrm>
              <a:off x="2397251" y="1392936"/>
              <a:ext cx="4512945" cy="4512945"/>
            </a:xfrm>
            <a:custGeom>
              <a:avLst/>
              <a:gdLst/>
              <a:ahLst/>
              <a:cxnLst/>
              <a:rect l="l" t="t" r="r" b="b"/>
              <a:pathLst>
                <a:path w="4512945" h="4512945">
                  <a:moveTo>
                    <a:pt x="0" y="2256282"/>
                  </a:moveTo>
                  <a:lnTo>
                    <a:pt x="509" y="2207852"/>
                  </a:lnTo>
                  <a:lnTo>
                    <a:pt x="2030" y="2159672"/>
                  </a:lnTo>
                  <a:lnTo>
                    <a:pt x="4554" y="2111751"/>
                  </a:lnTo>
                  <a:lnTo>
                    <a:pt x="8069" y="2064099"/>
                  </a:lnTo>
                  <a:lnTo>
                    <a:pt x="12566" y="2016727"/>
                  </a:lnTo>
                  <a:lnTo>
                    <a:pt x="18034" y="1969644"/>
                  </a:lnTo>
                  <a:lnTo>
                    <a:pt x="24463" y="1922862"/>
                  </a:lnTo>
                  <a:lnTo>
                    <a:pt x="31843" y="1876389"/>
                  </a:lnTo>
                  <a:lnTo>
                    <a:pt x="40165" y="1830236"/>
                  </a:lnTo>
                  <a:lnTo>
                    <a:pt x="49416" y="1784414"/>
                  </a:lnTo>
                  <a:lnTo>
                    <a:pt x="59589" y="1738932"/>
                  </a:lnTo>
                  <a:lnTo>
                    <a:pt x="70671" y="1693801"/>
                  </a:lnTo>
                  <a:lnTo>
                    <a:pt x="82654" y="1649031"/>
                  </a:lnTo>
                  <a:lnTo>
                    <a:pt x="95527" y="1604632"/>
                  </a:lnTo>
                  <a:lnTo>
                    <a:pt x="109280" y="1560615"/>
                  </a:lnTo>
                  <a:lnTo>
                    <a:pt x="123902" y="1516988"/>
                  </a:lnTo>
                  <a:lnTo>
                    <a:pt x="139384" y="1473764"/>
                  </a:lnTo>
                  <a:lnTo>
                    <a:pt x="155715" y="1430951"/>
                  </a:lnTo>
                  <a:lnTo>
                    <a:pt x="172885" y="1388560"/>
                  </a:lnTo>
                  <a:lnTo>
                    <a:pt x="190884" y="1346601"/>
                  </a:lnTo>
                  <a:lnTo>
                    <a:pt x="209702" y="1305084"/>
                  </a:lnTo>
                  <a:lnTo>
                    <a:pt x="229328" y="1264020"/>
                  </a:lnTo>
                  <a:lnTo>
                    <a:pt x="249753" y="1223418"/>
                  </a:lnTo>
                  <a:lnTo>
                    <a:pt x="270966" y="1183289"/>
                  </a:lnTo>
                  <a:lnTo>
                    <a:pt x="292957" y="1143644"/>
                  </a:lnTo>
                  <a:lnTo>
                    <a:pt x="315716" y="1104491"/>
                  </a:lnTo>
                  <a:lnTo>
                    <a:pt x="339233" y="1065842"/>
                  </a:lnTo>
                  <a:lnTo>
                    <a:pt x="363497" y="1027706"/>
                  </a:lnTo>
                  <a:lnTo>
                    <a:pt x="388499" y="990094"/>
                  </a:lnTo>
                  <a:lnTo>
                    <a:pt x="414227" y="953016"/>
                  </a:lnTo>
                  <a:lnTo>
                    <a:pt x="440673" y="916482"/>
                  </a:lnTo>
                  <a:lnTo>
                    <a:pt x="467826" y="880502"/>
                  </a:lnTo>
                  <a:lnTo>
                    <a:pt x="495675" y="845086"/>
                  </a:lnTo>
                  <a:lnTo>
                    <a:pt x="524211" y="810245"/>
                  </a:lnTo>
                  <a:lnTo>
                    <a:pt x="553423" y="775989"/>
                  </a:lnTo>
                  <a:lnTo>
                    <a:pt x="583301" y="742328"/>
                  </a:lnTo>
                  <a:lnTo>
                    <a:pt x="613835" y="709272"/>
                  </a:lnTo>
                  <a:lnTo>
                    <a:pt x="645015" y="676831"/>
                  </a:lnTo>
                  <a:lnTo>
                    <a:pt x="676831" y="645015"/>
                  </a:lnTo>
                  <a:lnTo>
                    <a:pt x="709272" y="613835"/>
                  </a:lnTo>
                  <a:lnTo>
                    <a:pt x="742328" y="583301"/>
                  </a:lnTo>
                  <a:lnTo>
                    <a:pt x="775989" y="553423"/>
                  </a:lnTo>
                  <a:lnTo>
                    <a:pt x="810245" y="524211"/>
                  </a:lnTo>
                  <a:lnTo>
                    <a:pt x="845086" y="495675"/>
                  </a:lnTo>
                  <a:lnTo>
                    <a:pt x="880502" y="467826"/>
                  </a:lnTo>
                  <a:lnTo>
                    <a:pt x="916482" y="440673"/>
                  </a:lnTo>
                  <a:lnTo>
                    <a:pt x="953016" y="414227"/>
                  </a:lnTo>
                  <a:lnTo>
                    <a:pt x="990094" y="388499"/>
                  </a:lnTo>
                  <a:lnTo>
                    <a:pt x="1027706" y="363497"/>
                  </a:lnTo>
                  <a:lnTo>
                    <a:pt x="1065842" y="339233"/>
                  </a:lnTo>
                  <a:lnTo>
                    <a:pt x="1104491" y="315716"/>
                  </a:lnTo>
                  <a:lnTo>
                    <a:pt x="1143644" y="292957"/>
                  </a:lnTo>
                  <a:lnTo>
                    <a:pt x="1183289" y="270966"/>
                  </a:lnTo>
                  <a:lnTo>
                    <a:pt x="1223418" y="249753"/>
                  </a:lnTo>
                  <a:lnTo>
                    <a:pt x="1264020" y="229328"/>
                  </a:lnTo>
                  <a:lnTo>
                    <a:pt x="1305084" y="209702"/>
                  </a:lnTo>
                  <a:lnTo>
                    <a:pt x="1346601" y="190884"/>
                  </a:lnTo>
                  <a:lnTo>
                    <a:pt x="1388560" y="172885"/>
                  </a:lnTo>
                  <a:lnTo>
                    <a:pt x="1430951" y="155715"/>
                  </a:lnTo>
                  <a:lnTo>
                    <a:pt x="1473764" y="139384"/>
                  </a:lnTo>
                  <a:lnTo>
                    <a:pt x="1516988" y="123902"/>
                  </a:lnTo>
                  <a:lnTo>
                    <a:pt x="1560615" y="109280"/>
                  </a:lnTo>
                  <a:lnTo>
                    <a:pt x="1604632" y="95527"/>
                  </a:lnTo>
                  <a:lnTo>
                    <a:pt x="1649031" y="82654"/>
                  </a:lnTo>
                  <a:lnTo>
                    <a:pt x="1693801" y="70671"/>
                  </a:lnTo>
                  <a:lnTo>
                    <a:pt x="1738932" y="59589"/>
                  </a:lnTo>
                  <a:lnTo>
                    <a:pt x="1784414" y="49416"/>
                  </a:lnTo>
                  <a:lnTo>
                    <a:pt x="1830236" y="40165"/>
                  </a:lnTo>
                  <a:lnTo>
                    <a:pt x="1876389" y="31843"/>
                  </a:lnTo>
                  <a:lnTo>
                    <a:pt x="1922862" y="24463"/>
                  </a:lnTo>
                  <a:lnTo>
                    <a:pt x="1969644" y="18034"/>
                  </a:lnTo>
                  <a:lnTo>
                    <a:pt x="2016727" y="12566"/>
                  </a:lnTo>
                  <a:lnTo>
                    <a:pt x="2064099" y="8069"/>
                  </a:lnTo>
                  <a:lnTo>
                    <a:pt x="2111751" y="4554"/>
                  </a:lnTo>
                  <a:lnTo>
                    <a:pt x="2159672" y="2030"/>
                  </a:lnTo>
                  <a:lnTo>
                    <a:pt x="2207852" y="509"/>
                  </a:lnTo>
                  <a:lnTo>
                    <a:pt x="2256282" y="0"/>
                  </a:lnTo>
                  <a:lnTo>
                    <a:pt x="2304711" y="509"/>
                  </a:lnTo>
                  <a:lnTo>
                    <a:pt x="2352891" y="2030"/>
                  </a:lnTo>
                  <a:lnTo>
                    <a:pt x="2400812" y="4554"/>
                  </a:lnTo>
                  <a:lnTo>
                    <a:pt x="2448464" y="8069"/>
                  </a:lnTo>
                  <a:lnTo>
                    <a:pt x="2495836" y="12566"/>
                  </a:lnTo>
                  <a:lnTo>
                    <a:pt x="2542919" y="18034"/>
                  </a:lnTo>
                  <a:lnTo>
                    <a:pt x="2589701" y="24463"/>
                  </a:lnTo>
                  <a:lnTo>
                    <a:pt x="2636174" y="31843"/>
                  </a:lnTo>
                  <a:lnTo>
                    <a:pt x="2682327" y="40165"/>
                  </a:lnTo>
                  <a:lnTo>
                    <a:pt x="2728149" y="49416"/>
                  </a:lnTo>
                  <a:lnTo>
                    <a:pt x="2773631" y="59589"/>
                  </a:lnTo>
                  <a:lnTo>
                    <a:pt x="2818762" y="70671"/>
                  </a:lnTo>
                  <a:lnTo>
                    <a:pt x="2863532" y="82654"/>
                  </a:lnTo>
                  <a:lnTo>
                    <a:pt x="2907931" y="95527"/>
                  </a:lnTo>
                  <a:lnTo>
                    <a:pt x="2951948" y="109280"/>
                  </a:lnTo>
                  <a:lnTo>
                    <a:pt x="2995575" y="123902"/>
                  </a:lnTo>
                  <a:lnTo>
                    <a:pt x="3038799" y="139384"/>
                  </a:lnTo>
                  <a:lnTo>
                    <a:pt x="3081612" y="155715"/>
                  </a:lnTo>
                  <a:lnTo>
                    <a:pt x="3124003" y="172885"/>
                  </a:lnTo>
                  <a:lnTo>
                    <a:pt x="3165962" y="190884"/>
                  </a:lnTo>
                  <a:lnTo>
                    <a:pt x="3207479" y="209702"/>
                  </a:lnTo>
                  <a:lnTo>
                    <a:pt x="3248543" y="229328"/>
                  </a:lnTo>
                  <a:lnTo>
                    <a:pt x="3289145" y="249753"/>
                  </a:lnTo>
                  <a:lnTo>
                    <a:pt x="3329274" y="270966"/>
                  </a:lnTo>
                  <a:lnTo>
                    <a:pt x="3368919" y="292957"/>
                  </a:lnTo>
                  <a:lnTo>
                    <a:pt x="3408072" y="315716"/>
                  </a:lnTo>
                  <a:lnTo>
                    <a:pt x="3446721" y="339233"/>
                  </a:lnTo>
                  <a:lnTo>
                    <a:pt x="3484857" y="363497"/>
                  </a:lnTo>
                  <a:lnTo>
                    <a:pt x="3522469" y="388499"/>
                  </a:lnTo>
                  <a:lnTo>
                    <a:pt x="3559547" y="414227"/>
                  </a:lnTo>
                  <a:lnTo>
                    <a:pt x="3596081" y="440673"/>
                  </a:lnTo>
                  <a:lnTo>
                    <a:pt x="3632061" y="467826"/>
                  </a:lnTo>
                  <a:lnTo>
                    <a:pt x="3667477" y="495675"/>
                  </a:lnTo>
                  <a:lnTo>
                    <a:pt x="3702318" y="524211"/>
                  </a:lnTo>
                  <a:lnTo>
                    <a:pt x="3736574" y="553423"/>
                  </a:lnTo>
                  <a:lnTo>
                    <a:pt x="3770235" y="583301"/>
                  </a:lnTo>
                  <a:lnTo>
                    <a:pt x="3803291" y="613835"/>
                  </a:lnTo>
                  <a:lnTo>
                    <a:pt x="3835732" y="645015"/>
                  </a:lnTo>
                  <a:lnTo>
                    <a:pt x="3867548" y="676831"/>
                  </a:lnTo>
                  <a:lnTo>
                    <a:pt x="3898728" y="709272"/>
                  </a:lnTo>
                  <a:lnTo>
                    <a:pt x="3929262" y="742328"/>
                  </a:lnTo>
                  <a:lnTo>
                    <a:pt x="3959140" y="775989"/>
                  </a:lnTo>
                  <a:lnTo>
                    <a:pt x="3988352" y="810245"/>
                  </a:lnTo>
                  <a:lnTo>
                    <a:pt x="4016888" y="845086"/>
                  </a:lnTo>
                  <a:lnTo>
                    <a:pt x="4044737" y="880502"/>
                  </a:lnTo>
                  <a:lnTo>
                    <a:pt x="4071890" y="916482"/>
                  </a:lnTo>
                  <a:lnTo>
                    <a:pt x="4098336" y="953016"/>
                  </a:lnTo>
                  <a:lnTo>
                    <a:pt x="4124064" y="990094"/>
                  </a:lnTo>
                  <a:lnTo>
                    <a:pt x="4149066" y="1027706"/>
                  </a:lnTo>
                  <a:lnTo>
                    <a:pt x="4173330" y="1065842"/>
                  </a:lnTo>
                  <a:lnTo>
                    <a:pt x="4196847" y="1104491"/>
                  </a:lnTo>
                  <a:lnTo>
                    <a:pt x="4219606" y="1143644"/>
                  </a:lnTo>
                  <a:lnTo>
                    <a:pt x="4241597" y="1183289"/>
                  </a:lnTo>
                  <a:lnTo>
                    <a:pt x="4262810" y="1223418"/>
                  </a:lnTo>
                  <a:lnTo>
                    <a:pt x="4283235" y="1264020"/>
                  </a:lnTo>
                  <a:lnTo>
                    <a:pt x="4302861" y="1305084"/>
                  </a:lnTo>
                  <a:lnTo>
                    <a:pt x="4321679" y="1346601"/>
                  </a:lnTo>
                  <a:lnTo>
                    <a:pt x="4339678" y="1388560"/>
                  </a:lnTo>
                  <a:lnTo>
                    <a:pt x="4356848" y="1430951"/>
                  </a:lnTo>
                  <a:lnTo>
                    <a:pt x="4373179" y="1473764"/>
                  </a:lnTo>
                  <a:lnTo>
                    <a:pt x="4388661" y="1516988"/>
                  </a:lnTo>
                  <a:lnTo>
                    <a:pt x="4403283" y="1560615"/>
                  </a:lnTo>
                  <a:lnTo>
                    <a:pt x="4417036" y="1604632"/>
                  </a:lnTo>
                  <a:lnTo>
                    <a:pt x="4429909" y="1649031"/>
                  </a:lnTo>
                  <a:lnTo>
                    <a:pt x="4441892" y="1693801"/>
                  </a:lnTo>
                  <a:lnTo>
                    <a:pt x="4452974" y="1738932"/>
                  </a:lnTo>
                  <a:lnTo>
                    <a:pt x="4463147" y="1784414"/>
                  </a:lnTo>
                  <a:lnTo>
                    <a:pt x="4472398" y="1830236"/>
                  </a:lnTo>
                  <a:lnTo>
                    <a:pt x="4480720" y="1876389"/>
                  </a:lnTo>
                  <a:lnTo>
                    <a:pt x="4488100" y="1922862"/>
                  </a:lnTo>
                  <a:lnTo>
                    <a:pt x="4494529" y="1969644"/>
                  </a:lnTo>
                  <a:lnTo>
                    <a:pt x="4499997" y="2016727"/>
                  </a:lnTo>
                  <a:lnTo>
                    <a:pt x="4504494" y="2064099"/>
                  </a:lnTo>
                  <a:lnTo>
                    <a:pt x="4508009" y="2111751"/>
                  </a:lnTo>
                  <a:lnTo>
                    <a:pt x="4510533" y="2159672"/>
                  </a:lnTo>
                  <a:lnTo>
                    <a:pt x="4512054" y="2207852"/>
                  </a:lnTo>
                  <a:lnTo>
                    <a:pt x="4512564" y="2256282"/>
                  </a:lnTo>
                  <a:lnTo>
                    <a:pt x="4512054" y="2304711"/>
                  </a:lnTo>
                  <a:lnTo>
                    <a:pt x="4510533" y="2352891"/>
                  </a:lnTo>
                  <a:lnTo>
                    <a:pt x="4508009" y="2400812"/>
                  </a:lnTo>
                  <a:lnTo>
                    <a:pt x="4504494" y="2448464"/>
                  </a:lnTo>
                  <a:lnTo>
                    <a:pt x="4499997" y="2495836"/>
                  </a:lnTo>
                  <a:lnTo>
                    <a:pt x="4494529" y="2542919"/>
                  </a:lnTo>
                  <a:lnTo>
                    <a:pt x="4488100" y="2589701"/>
                  </a:lnTo>
                  <a:lnTo>
                    <a:pt x="4480720" y="2636174"/>
                  </a:lnTo>
                  <a:lnTo>
                    <a:pt x="4472398" y="2682327"/>
                  </a:lnTo>
                  <a:lnTo>
                    <a:pt x="4463147" y="2728149"/>
                  </a:lnTo>
                  <a:lnTo>
                    <a:pt x="4452974" y="2773631"/>
                  </a:lnTo>
                  <a:lnTo>
                    <a:pt x="4441892" y="2818762"/>
                  </a:lnTo>
                  <a:lnTo>
                    <a:pt x="4429909" y="2863532"/>
                  </a:lnTo>
                  <a:lnTo>
                    <a:pt x="4417036" y="2907931"/>
                  </a:lnTo>
                  <a:lnTo>
                    <a:pt x="4403283" y="2951948"/>
                  </a:lnTo>
                  <a:lnTo>
                    <a:pt x="4388661" y="2995575"/>
                  </a:lnTo>
                  <a:lnTo>
                    <a:pt x="4373179" y="3038799"/>
                  </a:lnTo>
                  <a:lnTo>
                    <a:pt x="4356848" y="3081612"/>
                  </a:lnTo>
                  <a:lnTo>
                    <a:pt x="4339678" y="3124003"/>
                  </a:lnTo>
                  <a:lnTo>
                    <a:pt x="4321679" y="3165962"/>
                  </a:lnTo>
                  <a:lnTo>
                    <a:pt x="4302861" y="3207479"/>
                  </a:lnTo>
                  <a:lnTo>
                    <a:pt x="4283235" y="3248543"/>
                  </a:lnTo>
                  <a:lnTo>
                    <a:pt x="4262810" y="3289145"/>
                  </a:lnTo>
                  <a:lnTo>
                    <a:pt x="4241597" y="3329274"/>
                  </a:lnTo>
                  <a:lnTo>
                    <a:pt x="4219606" y="3368919"/>
                  </a:lnTo>
                  <a:lnTo>
                    <a:pt x="4196847" y="3408072"/>
                  </a:lnTo>
                  <a:lnTo>
                    <a:pt x="4173330" y="3446721"/>
                  </a:lnTo>
                  <a:lnTo>
                    <a:pt x="4149066" y="3484857"/>
                  </a:lnTo>
                  <a:lnTo>
                    <a:pt x="4124064" y="3522469"/>
                  </a:lnTo>
                  <a:lnTo>
                    <a:pt x="4098336" y="3559547"/>
                  </a:lnTo>
                  <a:lnTo>
                    <a:pt x="4071890" y="3596081"/>
                  </a:lnTo>
                  <a:lnTo>
                    <a:pt x="4044737" y="3632061"/>
                  </a:lnTo>
                  <a:lnTo>
                    <a:pt x="4016888" y="3667477"/>
                  </a:lnTo>
                  <a:lnTo>
                    <a:pt x="3988352" y="3702318"/>
                  </a:lnTo>
                  <a:lnTo>
                    <a:pt x="3959140" y="3736574"/>
                  </a:lnTo>
                  <a:lnTo>
                    <a:pt x="3929262" y="3770235"/>
                  </a:lnTo>
                  <a:lnTo>
                    <a:pt x="3898728" y="3803291"/>
                  </a:lnTo>
                  <a:lnTo>
                    <a:pt x="3867548" y="3835732"/>
                  </a:lnTo>
                  <a:lnTo>
                    <a:pt x="3835732" y="3867548"/>
                  </a:lnTo>
                  <a:lnTo>
                    <a:pt x="3803291" y="3898728"/>
                  </a:lnTo>
                  <a:lnTo>
                    <a:pt x="3770235" y="3929262"/>
                  </a:lnTo>
                  <a:lnTo>
                    <a:pt x="3736574" y="3959140"/>
                  </a:lnTo>
                  <a:lnTo>
                    <a:pt x="3702318" y="3988352"/>
                  </a:lnTo>
                  <a:lnTo>
                    <a:pt x="3667477" y="4016888"/>
                  </a:lnTo>
                  <a:lnTo>
                    <a:pt x="3632061" y="4044737"/>
                  </a:lnTo>
                  <a:lnTo>
                    <a:pt x="3596081" y="4071890"/>
                  </a:lnTo>
                  <a:lnTo>
                    <a:pt x="3559547" y="4098336"/>
                  </a:lnTo>
                  <a:lnTo>
                    <a:pt x="3522469" y="4124064"/>
                  </a:lnTo>
                  <a:lnTo>
                    <a:pt x="3484857" y="4149066"/>
                  </a:lnTo>
                  <a:lnTo>
                    <a:pt x="3446721" y="4173330"/>
                  </a:lnTo>
                  <a:lnTo>
                    <a:pt x="3408072" y="4196847"/>
                  </a:lnTo>
                  <a:lnTo>
                    <a:pt x="3368919" y="4219606"/>
                  </a:lnTo>
                  <a:lnTo>
                    <a:pt x="3329274" y="4241597"/>
                  </a:lnTo>
                  <a:lnTo>
                    <a:pt x="3289145" y="4262810"/>
                  </a:lnTo>
                  <a:lnTo>
                    <a:pt x="3248543" y="4283235"/>
                  </a:lnTo>
                  <a:lnTo>
                    <a:pt x="3207479" y="4302861"/>
                  </a:lnTo>
                  <a:lnTo>
                    <a:pt x="3165962" y="4321679"/>
                  </a:lnTo>
                  <a:lnTo>
                    <a:pt x="3124003" y="4339678"/>
                  </a:lnTo>
                  <a:lnTo>
                    <a:pt x="3081612" y="4356848"/>
                  </a:lnTo>
                  <a:lnTo>
                    <a:pt x="3038799" y="4373179"/>
                  </a:lnTo>
                  <a:lnTo>
                    <a:pt x="2995575" y="4388661"/>
                  </a:lnTo>
                  <a:lnTo>
                    <a:pt x="2951948" y="4403283"/>
                  </a:lnTo>
                  <a:lnTo>
                    <a:pt x="2907931" y="4417036"/>
                  </a:lnTo>
                  <a:lnTo>
                    <a:pt x="2863532" y="4429909"/>
                  </a:lnTo>
                  <a:lnTo>
                    <a:pt x="2818762" y="4441892"/>
                  </a:lnTo>
                  <a:lnTo>
                    <a:pt x="2773631" y="4452974"/>
                  </a:lnTo>
                  <a:lnTo>
                    <a:pt x="2728149" y="4463147"/>
                  </a:lnTo>
                  <a:lnTo>
                    <a:pt x="2682327" y="4472398"/>
                  </a:lnTo>
                  <a:lnTo>
                    <a:pt x="2636174" y="4480720"/>
                  </a:lnTo>
                  <a:lnTo>
                    <a:pt x="2589701" y="4488100"/>
                  </a:lnTo>
                  <a:lnTo>
                    <a:pt x="2542919" y="4494529"/>
                  </a:lnTo>
                  <a:lnTo>
                    <a:pt x="2495836" y="4499997"/>
                  </a:lnTo>
                  <a:lnTo>
                    <a:pt x="2448464" y="4504494"/>
                  </a:lnTo>
                  <a:lnTo>
                    <a:pt x="2400812" y="4508009"/>
                  </a:lnTo>
                  <a:lnTo>
                    <a:pt x="2352891" y="4510533"/>
                  </a:lnTo>
                  <a:lnTo>
                    <a:pt x="2304711" y="4512054"/>
                  </a:lnTo>
                  <a:lnTo>
                    <a:pt x="2256282" y="4512564"/>
                  </a:lnTo>
                  <a:lnTo>
                    <a:pt x="2207852" y="4512054"/>
                  </a:lnTo>
                  <a:lnTo>
                    <a:pt x="2159672" y="4510533"/>
                  </a:lnTo>
                  <a:lnTo>
                    <a:pt x="2111751" y="4508009"/>
                  </a:lnTo>
                  <a:lnTo>
                    <a:pt x="2064099" y="4504494"/>
                  </a:lnTo>
                  <a:lnTo>
                    <a:pt x="2016727" y="4499997"/>
                  </a:lnTo>
                  <a:lnTo>
                    <a:pt x="1969644" y="4494529"/>
                  </a:lnTo>
                  <a:lnTo>
                    <a:pt x="1922862" y="4488100"/>
                  </a:lnTo>
                  <a:lnTo>
                    <a:pt x="1876389" y="4480720"/>
                  </a:lnTo>
                  <a:lnTo>
                    <a:pt x="1830236" y="4472398"/>
                  </a:lnTo>
                  <a:lnTo>
                    <a:pt x="1784414" y="4463147"/>
                  </a:lnTo>
                  <a:lnTo>
                    <a:pt x="1738932" y="4452974"/>
                  </a:lnTo>
                  <a:lnTo>
                    <a:pt x="1693801" y="4441892"/>
                  </a:lnTo>
                  <a:lnTo>
                    <a:pt x="1649031" y="4429909"/>
                  </a:lnTo>
                  <a:lnTo>
                    <a:pt x="1604632" y="4417036"/>
                  </a:lnTo>
                  <a:lnTo>
                    <a:pt x="1560615" y="4403283"/>
                  </a:lnTo>
                  <a:lnTo>
                    <a:pt x="1516988" y="4388661"/>
                  </a:lnTo>
                  <a:lnTo>
                    <a:pt x="1473764" y="4373179"/>
                  </a:lnTo>
                  <a:lnTo>
                    <a:pt x="1430951" y="4356848"/>
                  </a:lnTo>
                  <a:lnTo>
                    <a:pt x="1388560" y="4339678"/>
                  </a:lnTo>
                  <a:lnTo>
                    <a:pt x="1346601" y="4321679"/>
                  </a:lnTo>
                  <a:lnTo>
                    <a:pt x="1305084" y="4302861"/>
                  </a:lnTo>
                  <a:lnTo>
                    <a:pt x="1264020" y="4283235"/>
                  </a:lnTo>
                  <a:lnTo>
                    <a:pt x="1223418" y="4262810"/>
                  </a:lnTo>
                  <a:lnTo>
                    <a:pt x="1183289" y="4241597"/>
                  </a:lnTo>
                  <a:lnTo>
                    <a:pt x="1143644" y="4219606"/>
                  </a:lnTo>
                  <a:lnTo>
                    <a:pt x="1104491" y="4196847"/>
                  </a:lnTo>
                  <a:lnTo>
                    <a:pt x="1065842" y="4173330"/>
                  </a:lnTo>
                  <a:lnTo>
                    <a:pt x="1027706" y="4149066"/>
                  </a:lnTo>
                  <a:lnTo>
                    <a:pt x="990094" y="4124064"/>
                  </a:lnTo>
                  <a:lnTo>
                    <a:pt x="953016" y="4098336"/>
                  </a:lnTo>
                  <a:lnTo>
                    <a:pt x="916482" y="4071890"/>
                  </a:lnTo>
                  <a:lnTo>
                    <a:pt x="880502" y="4044737"/>
                  </a:lnTo>
                  <a:lnTo>
                    <a:pt x="845086" y="4016888"/>
                  </a:lnTo>
                  <a:lnTo>
                    <a:pt x="810245" y="3988352"/>
                  </a:lnTo>
                  <a:lnTo>
                    <a:pt x="775989" y="3959140"/>
                  </a:lnTo>
                  <a:lnTo>
                    <a:pt x="742328" y="3929262"/>
                  </a:lnTo>
                  <a:lnTo>
                    <a:pt x="709272" y="3898728"/>
                  </a:lnTo>
                  <a:lnTo>
                    <a:pt x="676831" y="3867548"/>
                  </a:lnTo>
                  <a:lnTo>
                    <a:pt x="645015" y="3835732"/>
                  </a:lnTo>
                  <a:lnTo>
                    <a:pt x="613835" y="3803291"/>
                  </a:lnTo>
                  <a:lnTo>
                    <a:pt x="583301" y="3770235"/>
                  </a:lnTo>
                  <a:lnTo>
                    <a:pt x="553423" y="3736574"/>
                  </a:lnTo>
                  <a:lnTo>
                    <a:pt x="524211" y="3702318"/>
                  </a:lnTo>
                  <a:lnTo>
                    <a:pt x="495675" y="3667477"/>
                  </a:lnTo>
                  <a:lnTo>
                    <a:pt x="467826" y="3632061"/>
                  </a:lnTo>
                  <a:lnTo>
                    <a:pt x="440673" y="3596081"/>
                  </a:lnTo>
                  <a:lnTo>
                    <a:pt x="414227" y="3559547"/>
                  </a:lnTo>
                  <a:lnTo>
                    <a:pt x="388499" y="3522469"/>
                  </a:lnTo>
                  <a:lnTo>
                    <a:pt x="363497" y="3484857"/>
                  </a:lnTo>
                  <a:lnTo>
                    <a:pt x="339233" y="3446721"/>
                  </a:lnTo>
                  <a:lnTo>
                    <a:pt x="315716" y="3408072"/>
                  </a:lnTo>
                  <a:lnTo>
                    <a:pt x="292957" y="3368919"/>
                  </a:lnTo>
                  <a:lnTo>
                    <a:pt x="270966" y="3329274"/>
                  </a:lnTo>
                  <a:lnTo>
                    <a:pt x="249753" y="3289145"/>
                  </a:lnTo>
                  <a:lnTo>
                    <a:pt x="229328" y="3248543"/>
                  </a:lnTo>
                  <a:lnTo>
                    <a:pt x="209702" y="3207479"/>
                  </a:lnTo>
                  <a:lnTo>
                    <a:pt x="190884" y="3165962"/>
                  </a:lnTo>
                  <a:lnTo>
                    <a:pt x="172885" y="3124003"/>
                  </a:lnTo>
                  <a:lnTo>
                    <a:pt x="155715" y="3081612"/>
                  </a:lnTo>
                  <a:lnTo>
                    <a:pt x="139384" y="3038799"/>
                  </a:lnTo>
                  <a:lnTo>
                    <a:pt x="123902" y="2995575"/>
                  </a:lnTo>
                  <a:lnTo>
                    <a:pt x="109280" y="2951948"/>
                  </a:lnTo>
                  <a:lnTo>
                    <a:pt x="95527" y="2907931"/>
                  </a:lnTo>
                  <a:lnTo>
                    <a:pt x="82654" y="2863532"/>
                  </a:lnTo>
                  <a:lnTo>
                    <a:pt x="70671" y="2818762"/>
                  </a:lnTo>
                  <a:lnTo>
                    <a:pt x="59589" y="2773631"/>
                  </a:lnTo>
                  <a:lnTo>
                    <a:pt x="49416" y="2728149"/>
                  </a:lnTo>
                  <a:lnTo>
                    <a:pt x="40165" y="2682327"/>
                  </a:lnTo>
                  <a:lnTo>
                    <a:pt x="31843" y="2636174"/>
                  </a:lnTo>
                  <a:lnTo>
                    <a:pt x="24463" y="2589701"/>
                  </a:lnTo>
                  <a:lnTo>
                    <a:pt x="18034" y="2542919"/>
                  </a:lnTo>
                  <a:lnTo>
                    <a:pt x="12566" y="2495836"/>
                  </a:lnTo>
                  <a:lnTo>
                    <a:pt x="8069" y="2448464"/>
                  </a:lnTo>
                  <a:lnTo>
                    <a:pt x="4554" y="2400812"/>
                  </a:lnTo>
                  <a:lnTo>
                    <a:pt x="2030" y="2352891"/>
                  </a:lnTo>
                  <a:lnTo>
                    <a:pt x="509" y="2304711"/>
                  </a:lnTo>
                  <a:lnTo>
                    <a:pt x="0" y="2256282"/>
                  </a:lnTo>
                  <a:close/>
                </a:path>
                <a:path w="4512945" h="4512945">
                  <a:moveTo>
                    <a:pt x="390779" y="2256282"/>
                  </a:moveTo>
                  <a:lnTo>
                    <a:pt x="391388" y="2304434"/>
                  </a:lnTo>
                  <a:lnTo>
                    <a:pt x="393206" y="2352286"/>
                  </a:lnTo>
                  <a:lnTo>
                    <a:pt x="396218" y="2399822"/>
                  </a:lnTo>
                  <a:lnTo>
                    <a:pt x="400409" y="2447029"/>
                  </a:lnTo>
                  <a:lnTo>
                    <a:pt x="405765" y="2493891"/>
                  </a:lnTo>
                  <a:lnTo>
                    <a:pt x="412272" y="2540394"/>
                  </a:lnTo>
                  <a:lnTo>
                    <a:pt x="419914" y="2586523"/>
                  </a:lnTo>
                  <a:lnTo>
                    <a:pt x="428676" y="2632263"/>
                  </a:lnTo>
                  <a:lnTo>
                    <a:pt x="438545" y="2677601"/>
                  </a:lnTo>
                  <a:lnTo>
                    <a:pt x="449506" y="2722521"/>
                  </a:lnTo>
                  <a:lnTo>
                    <a:pt x="461543" y="2767008"/>
                  </a:lnTo>
                  <a:lnTo>
                    <a:pt x="474642" y="2811048"/>
                  </a:lnTo>
                  <a:lnTo>
                    <a:pt x="488790" y="2854627"/>
                  </a:lnTo>
                  <a:lnTo>
                    <a:pt x="503970" y="2897729"/>
                  </a:lnTo>
                  <a:lnTo>
                    <a:pt x="520168" y="2940340"/>
                  </a:lnTo>
                  <a:lnTo>
                    <a:pt x="537370" y="2982446"/>
                  </a:lnTo>
                  <a:lnTo>
                    <a:pt x="555561" y="3024031"/>
                  </a:lnTo>
                  <a:lnTo>
                    <a:pt x="574727" y="3065081"/>
                  </a:lnTo>
                  <a:lnTo>
                    <a:pt x="594852" y="3105582"/>
                  </a:lnTo>
                  <a:lnTo>
                    <a:pt x="615922" y="3145519"/>
                  </a:lnTo>
                  <a:lnTo>
                    <a:pt x="637923" y="3184876"/>
                  </a:lnTo>
                  <a:lnTo>
                    <a:pt x="660839" y="3223640"/>
                  </a:lnTo>
                  <a:lnTo>
                    <a:pt x="684657" y="3261796"/>
                  </a:lnTo>
                  <a:lnTo>
                    <a:pt x="709361" y="3299329"/>
                  </a:lnTo>
                  <a:lnTo>
                    <a:pt x="734937" y="3336225"/>
                  </a:lnTo>
                  <a:lnTo>
                    <a:pt x="761370" y="3372468"/>
                  </a:lnTo>
                  <a:lnTo>
                    <a:pt x="788645" y="3408045"/>
                  </a:lnTo>
                  <a:lnTo>
                    <a:pt x="816749" y="3442940"/>
                  </a:lnTo>
                  <a:lnTo>
                    <a:pt x="845665" y="3477140"/>
                  </a:lnTo>
                  <a:lnTo>
                    <a:pt x="875381" y="3510628"/>
                  </a:lnTo>
                  <a:lnTo>
                    <a:pt x="905880" y="3543391"/>
                  </a:lnTo>
                  <a:lnTo>
                    <a:pt x="937148" y="3575415"/>
                  </a:lnTo>
                  <a:lnTo>
                    <a:pt x="969172" y="3606683"/>
                  </a:lnTo>
                  <a:lnTo>
                    <a:pt x="1001935" y="3637182"/>
                  </a:lnTo>
                  <a:lnTo>
                    <a:pt x="1035423" y="3666898"/>
                  </a:lnTo>
                  <a:lnTo>
                    <a:pt x="1069623" y="3695814"/>
                  </a:lnTo>
                  <a:lnTo>
                    <a:pt x="1104518" y="3723918"/>
                  </a:lnTo>
                  <a:lnTo>
                    <a:pt x="1140095" y="3751193"/>
                  </a:lnTo>
                  <a:lnTo>
                    <a:pt x="1176338" y="3777626"/>
                  </a:lnTo>
                  <a:lnTo>
                    <a:pt x="1213234" y="3803202"/>
                  </a:lnTo>
                  <a:lnTo>
                    <a:pt x="1250767" y="3827906"/>
                  </a:lnTo>
                  <a:lnTo>
                    <a:pt x="1288923" y="3851724"/>
                  </a:lnTo>
                  <a:lnTo>
                    <a:pt x="1327687" y="3874640"/>
                  </a:lnTo>
                  <a:lnTo>
                    <a:pt x="1367044" y="3896641"/>
                  </a:lnTo>
                  <a:lnTo>
                    <a:pt x="1406981" y="3917711"/>
                  </a:lnTo>
                  <a:lnTo>
                    <a:pt x="1447482" y="3937836"/>
                  </a:lnTo>
                  <a:lnTo>
                    <a:pt x="1488532" y="3957002"/>
                  </a:lnTo>
                  <a:lnTo>
                    <a:pt x="1530117" y="3975193"/>
                  </a:lnTo>
                  <a:lnTo>
                    <a:pt x="1572223" y="3992395"/>
                  </a:lnTo>
                  <a:lnTo>
                    <a:pt x="1614834" y="4008593"/>
                  </a:lnTo>
                  <a:lnTo>
                    <a:pt x="1657936" y="4023773"/>
                  </a:lnTo>
                  <a:lnTo>
                    <a:pt x="1701515" y="4037921"/>
                  </a:lnTo>
                  <a:lnTo>
                    <a:pt x="1745555" y="4051020"/>
                  </a:lnTo>
                  <a:lnTo>
                    <a:pt x="1790042" y="4063057"/>
                  </a:lnTo>
                  <a:lnTo>
                    <a:pt x="1834962" y="4074018"/>
                  </a:lnTo>
                  <a:lnTo>
                    <a:pt x="1880300" y="4083887"/>
                  </a:lnTo>
                  <a:lnTo>
                    <a:pt x="1926040" y="4092649"/>
                  </a:lnTo>
                  <a:lnTo>
                    <a:pt x="1972169" y="4100291"/>
                  </a:lnTo>
                  <a:lnTo>
                    <a:pt x="2018672" y="4106798"/>
                  </a:lnTo>
                  <a:lnTo>
                    <a:pt x="2065534" y="4112154"/>
                  </a:lnTo>
                  <a:lnTo>
                    <a:pt x="2112741" y="4116345"/>
                  </a:lnTo>
                  <a:lnTo>
                    <a:pt x="2160277" y="4119357"/>
                  </a:lnTo>
                  <a:lnTo>
                    <a:pt x="2208129" y="4121175"/>
                  </a:lnTo>
                  <a:lnTo>
                    <a:pt x="2256282" y="4121785"/>
                  </a:lnTo>
                  <a:lnTo>
                    <a:pt x="2304434" y="4121175"/>
                  </a:lnTo>
                  <a:lnTo>
                    <a:pt x="2352286" y="4119357"/>
                  </a:lnTo>
                  <a:lnTo>
                    <a:pt x="2399822" y="4116345"/>
                  </a:lnTo>
                  <a:lnTo>
                    <a:pt x="2447029" y="4112154"/>
                  </a:lnTo>
                  <a:lnTo>
                    <a:pt x="2493891" y="4106798"/>
                  </a:lnTo>
                  <a:lnTo>
                    <a:pt x="2540394" y="4100291"/>
                  </a:lnTo>
                  <a:lnTo>
                    <a:pt x="2586523" y="4092649"/>
                  </a:lnTo>
                  <a:lnTo>
                    <a:pt x="2632263" y="4083887"/>
                  </a:lnTo>
                  <a:lnTo>
                    <a:pt x="2677601" y="4074018"/>
                  </a:lnTo>
                  <a:lnTo>
                    <a:pt x="2722521" y="4063057"/>
                  </a:lnTo>
                  <a:lnTo>
                    <a:pt x="2767008" y="4051020"/>
                  </a:lnTo>
                  <a:lnTo>
                    <a:pt x="2811048" y="4037921"/>
                  </a:lnTo>
                  <a:lnTo>
                    <a:pt x="2854627" y="4023773"/>
                  </a:lnTo>
                  <a:lnTo>
                    <a:pt x="2897729" y="4008593"/>
                  </a:lnTo>
                  <a:lnTo>
                    <a:pt x="2940340" y="3992395"/>
                  </a:lnTo>
                  <a:lnTo>
                    <a:pt x="2982446" y="3975193"/>
                  </a:lnTo>
                  <a:lnTo>
                    <a:pt x="3024031" y="3957002"/>
                  </a:lnTo>
                  <a:lnTo>
                    <a:pt x="3065081" y="3937836"/>
                  </a:lnTo>
                  <a:lnTo>
                    <a:pt x="3105582" y="3917711"/>
                  </a:lnTo>
                  <a:lnTo>
                    <a:pt x="3145519" y="3896641"/>
                  </a:lnTo>
                  <a:lnTo>
                    <a:pt x="3184876" y="3874640"/>
                  </a:lnTo>
                  <a:lnTo>
                    <a:pt x="3223640" y="3851724"/>
                  </a:lnTo>
                  <a:lnTo>
                    <a:pt x="3261796" y="3827906"/>
                  </a:lnTo>
                  <a:lnTo>
                    <a:pt x="3299329" y="3803202"/>
                  </a:lnTo>
                  <a:lnTo>
                    <a:pt x="3336225" y="3777626"/>
                  </a:lnTo>
                  <a:lnTo>
                    <a:pt x="3372468" y="3751193"/>
                  </a:lnTo>
                  <a:lnTo>
                    <a:pt x="3408045" y="3723918"/>
                  </a:lnTo>
                  <a:lnTo>
                    <a:pt x="3442940" y="3695814"/>
                  </a:lnTo>
                  <a:lnTo>
                    <a:pt x="3477140" y="3666898"/>
                  </a:lnTo>
                  <a:lnTo>
                    <a:pt x="3510628" y="3637182"/>
                  </a:lnTo>
                  <a:lnTo>
                    <a:pt x="3543391" y="3606683"/>
                  </a:lnTo>
                  <a:lnTo>
                    <a:pt x="3575415" y="3575415"/>
                  </a:lnTo>
                  <a:lnTo>
                    <a:pt x="3606683" y="3543391"/>
                  </a:lnTo>
                  <a:lnTo>
                    <a:pt x="3637182" y="3510628"/>
                  </a:lnTo>
                  <a:lnTo>
                    <a:pt x="3666898" y="3477140"/>
                  </a:lnTo>
                  <a:lnTo>
                    <a:pt x="3695814" y="3442940"/>
                  </a:lnTo>
                  <a:lnTo>
                    <a:pt x="3723918" y="3408045"/>
                  </a:lnTo>
                  <a:lnTo>
                    <a:pt x="3751193" y="3372468"/>
                  </a:lnTo>
                  <a:lnTo>
                    <a:pt x="3777626" y="3336225"/>
                  </a:lnTo>
                  <a:lnTo>
                    <a:pt x="3803202" y="3299329"/>
                  </a:lnTo>
                  <a:lnTo>
                    <a:pt x="3827906" y="3261796"/>
                  </a:lnTo>
                  <a:lnTo>
                    <a:pt x="3851724" y="3223640"/>
                  </a:lnTo>
                  <a:lnTo>
                    <a:pt x="3874640" y="3184876"/>
                  </a:lnTo>
                  <a:lnTo>
                    <a:pt x="3896641" y="3145519"/>
                  </a:lnTo>
                  <a:lnTo>
                    <a:pt x="3917711" y="3105582"/>
                  </a:lnTo>
                  <a:lnTo>
                    <a:pt x="3937836" y="3065081"/>
                  </a:lnTo>
                  <a:lnTo>
                    <a:pt x="3957002" y="3024031"/>
                  </a:lnTo>
                  <a:lnTo>
                    <a:pt x="3975193" y="2982446"/>
                  </a:lnTo>
                  <a:lnTo>
                    <a:pt x="3992395" y="2940340"/>
                  </a:lnTo>
                  <a:lnTo>
                    <a:pt x="4008593" y="2897729"/>
                  </a:lnTo>
                  <a:lnTo>
                    <a:pt x="4023773" y="2854627"/>
                  </a:lnTo>
                  <a:lnTo>
                    <a:pt x="4037921" y="2811048"/>
                  </a:lnTo>
                  <a:lnTo>
                    <a:pt x="4051020" y="2767008"/>
                  </a:lnTo>
                  <a:lnTo>
                    <a:pt x="4063057" y="2722521"/>
                  </a:lnTo>
                  <a:lnTo>
                    <a:pt x="4074018" y="2677601"/>
                  </a:lnTo>
                  <a:lnTo>
                    <a:pt x="4083887" y="2632263"/>
                  </a:lnTo>
                  <a:lnTo>
                    <a:pt x="4092649" y="2586523"/>
                  </a:lnTo>
                  <a:lnTo>
                    <a:pt x="4100291" y="2540394"/>
                  </a:lnTo>
                  <a:lnTo>
                    <a:pt x="4106798" y="2493891"/>
                  </a:lnTo>
                  <a:lnTo>
                    <a:pt x="4112154" y="2447029"/>
                  </a:lnTo>
                  <a:lnTo>
                    <a:pt x="4116345" y="2399822"/>
                  </a:lnTo>
                  <a:lnTo>
                    <a:pt x="4119357" y="2352286"/>
                  </a:lnTo>
                  <a:lnTo>
                    <a:pt x="4121175" y="2304434"/>
                  </a:lnTo>
                  <a:lnTo>
                    <a:pt x="4121784" y="2256282"/>
                  </a:lnTo>
                  <a:lnTo>
                    <a:pt x="4121175" y="2208129"/>
                  </a:lnTo>
                  <a:lnTo>
                    <a:pt x="4119357" y="2160277"/>
                  </a:lnTo>
                  <a:lnTo>
                    <a:pt x="4116345" y="2112741"/>
                  </a:lnTo>
                  <a:lnTo>
                    <a:pt x="4112154" y="2065534"/>
                  </a:lnTo>
                  <a:lnTo>
                    <a:pt x="4106798" y="2018672"/>
                  </a:lnTo>
                  <a:lnTo>
                    <a:pt x="4100291" y="1972169"/>
                  </a:lnTo>
                  <a:lnTo>
                    <a:pt x="4092649" y="1926040"/>
                  </a:lnTo>
                  <a:lnTo>
                    <a:pt x="4083887" y="1880300"/>
                  </a:lnTo>
                  <a:lnTo>
                    <a:pt x="4074018" y="1834962"/>
                  </a:lnTo>
                  <a:lnTo>
                    <a:pt x="4063057" y="1790042"/>
                  </a:lnTo>
                  <a:lnTo>
                    <a:pt x="4051020" y="1745555"/>
                  </a:lnTo>
                  <a:lnTo>
                    <a:pt x="4037921" y="1701515"/>
                  </a:lnTo>
                  <a:lnTo>
                    <a:pt x="4023773" y="1657936"/>
                  </a:lnTo>
                  <a:lnTo>
                    <a:pt x="4008593" y="1614834"/>
                  </a:lnTo>
                  <a:lnTo>
                    <a:pt x="3992395" y="1572223"/>
                  </a:lnTo>
                  <a:lnTo>
                    <a:pt x="3975193" y="1530117"/>
                  </a:lnTo>
                  <a:lnTo>
                    <a:pt x="3957002" y="1488532"/>
                  </a:lnTo>
                  <a:lnTo>
                    <a:pt x="3937836" y="1447482"/>
                  </a:lnTo>
                  <a:lnTo>
                    <a:pt x="3917711" y="1406981"/>
                  </a:lnTo>
                  <a:lnTo>
                    <a:pt x="3896641" y="1367044"/>
                  </a:lnTo>
                  <a:lnTo>
                    <a:pt x="3874640" y="1327687"/>
                  </a:lnTo>
                  <a:lnTo>
                    <a:pt x="3851724" y="1288923"/>
                  </a:lnTo>
                  <a:lnTo>
                    <a:pt x="3827906" y="1250767"/>
                  </a:lnTo>
                  <a:lnTo>
                    <a:pt x="3803202" y="1213234"/>
                  </a:lnTo>
                  <a:lnTo>
                    <a:pt x="3777626" y="1176338"/>
                  </a:lnTo>
                  <a:lnTo>
                    <a:pt x="3751193" y="1140095"/>
                  </a:lnTo>
                  <a:lnTo>
                    <a:pt x="3723918" y="1104518"/>
                  </a:lnTo>
                  <a:lnTo>
                    <a:pt x="3695814" y="1069623"/>
                  </a:lnTo>
                  <a:lnTo>
                    <a:pt x="3666898" y="1035423"/>
                  </a:lnTo>
                  <a:lnTo>
                    <a:pt x="3637182" y="1001935"/>
                  </a:lnTo>
                  <a:lnTo>
                    <a:pt x="3606683" y="969172"/>
                  </a:lnTo>
                  <a:lnTo>
                    <a:pt x="3575415" y="937148"/>
                  </a:lnTo>
                  <a:lnTo>
                    <a:pt x="3543391" y="905880"/>
                  </a:lnTo>
                  <a:lnTo>
                    <a:pt x="3510628" y="875381"/>
                  </a:lnTo>
                  <a:lnTo>
                    <a:pt x="3477140" y="845665"/>
                  </a:lnTo>
                  <a:lnTo>
                    <a:pt x="3442940" y="816749"/>
                  </a:lnTo>
                  <a:lnTo>
                    <a:pt x="3408045" y="788645"/>
                  </a:lnTo>
                  <a:lnTo>
                    <a:pt x="3372468" y="761370"/>
                  </a:lnTo>
                  <a:lnTo>
                    <a:pt x="3336225" y="734937"/>
                  </a:lnTo>
                  <a:lnTo>
                    <a:pt x="3299329" y="709361"/>
                  </a:lnTo>
                  <a:lnTo>
                    <a:pt x="3261796" y="684657"/>
                  </a:lnTo>
                  <a:lnTo>
                    <a:pt x="3223640" y="660839"/>
                  </a:lnTo>
                  <a:lnTo>
                    <a:pt x="3184876" y="637923"/>
                  </a:lnTo>
                  <a:lnTo>
                    <a:pt x="3145519" y="615922"/>
                  </a:lnTo>
                  <a:lnTo>
                    <a:pt x="3105582" y="594852"/>
                  </a:lnTo>
                  <a:lnTo>
                    <a:pt x="3065081" y="574727"/>
                  </a:lnTo>
                  <a:lnTo>
                    <a:pt x="3024031" y="555561"/>
                  </a:lnTo>
                  <a:lnTo>
                    <a:pt x="2982446" y="537370"/>
                  </a:lnTo>
                  <a:lnTo>
                    <a:pt x="2940340" y="520168"/>
                  </a:lnTo>
                  <a:lnTo>
                    <a:pt x="2897729" y="503970"/>
                  </a:lnTo>
                  <a:lnTo>
                    <a:pt x="2854627" y="488790"/>
                  </a:lnTo>
                  <a:lnTo>
                    <a:pt x="2811048" y="474642"/>
                  </a:lnTo>
                  <a:lnTo>
                    <a:pt x="2767008" y="461543"/>
                  </a:lnTo>
                  <a:lnTo>
                    <a:pt x="2722521" y="449506"/>
                  </a:lnTo>
                  <a:lnTo>
                    <a:pt x="2677601" y="438545"/>
                  </a:lnTo>
                  <a:lnTo>
                    <a:pt x="2632263" y="428676"/>
                  </a:lnTo>
                  <a:lnTo>
                    <a:pt x="2586523" y="419914"/>
                  </a:lnTo>
                  <a:lnTo>
                    <a:pt x="2540394" y="412272"/>
                  </a:lnTo>
                  <a:lnTo>
                    <a:pt x="2493891" y="405765"/>
                  </a:lnTo>
                  <a:lnTo>
                    <a:pt x="2447029" y="400409"/>
                  </a:lnTo>
                  <a:lnTo>
                    <a:pt x="2399822" y="396218"/>
                  </a:lnTo>
                  <a:lnTo>
                    <a:pt x="2352286" y="393206"/>
                  </a:lnTo>
                  <a:lnTo>
                    <a:pt x="2304434" y="391388"/>
                  </a:lnTo>
                  <a:lnTo>
                    <a:pt x="2256282" y="390778"/>
                  </a:lnTo>
                  <a:lnTo>
                    <a:pt x="2208129" y="391388"/>
                  </a:lnTo>
                  <a:lnTo>
                    <a:pt x="2160277" y="393206"/>
                  </a:lnTo>
                  <a:lnTo>
                    <a:pt x="2112741" y="396218"/>
                  </a:lnTo>
                  <a:lnTo>
                    <a:pt x="2065534" y="400409"/>
                  </a:lnTo>
                  <a:lnTo>
                    <a:pt x="2018672" y="405765"/>
                  </a:lnTo>
                  <a:lnTo>
                    <a:pt x="1972169" y="412272"/>
                  </a:lnTo>
                  <a:lnTo>
                    <a:pt x="1926040" y="419914"/>
                  </a:lnTo>
                  <a:lnTo>
                    <a:pt x="1880300" y="428676"/>
                  </a:lnTo>
                  <a:lnTo>
                    <a:pt x="1834962" y="438545"/>
                  </a:lnTo>
                  <a:lnTo>
                    <a:pt x="1790042" y="449506"/>
                  </a:lnTo>
                  <a:lnTo>
                    <a:pt x="1745555" y="461543"/>
                  </a:lnTo>
                  <a:lnTo>
                    <a:pt x="1701515" y="474642"/>
                  </a:lnTo>
                  <a:lnTo>
                    <a:pt x="1657936" y="488790"/>
                  </a:lnTo>
                  <a:lnTo>
                    <a:pt x="1614834" y="503970"/>
                  </a:lnTo>
                  <a:lnTo>
                    <a:pt x="1572223" y="520168"/>
                  </a:lnTo>
                  <a:lnTo>
                    <a:pt x="1530117" y="537370"/>
                  </a:lnTo>
                  <a:lnTo>
                    <a:pt x="1488532" y="555561"/>
                  </a:lnTo>
                  <a:lnTo>
                    <a:pt x="1447482" y="574727"/>
                  </a:lnTo>
                  <a:lnTo>
                    <a:pt x="1406981" y="594852"/>
                  </a:lnTo>
                  <a:lnTo>
                    <a:pt x="1367044" y="615922"/>
                  </a:lnTo>
                  <a:lnTo>
                    <a:pt x="1327687" y="637923"/>
                  </a:lnTo>
                  <a:lnTo>
                    <a:pt x="1288923" y="660839"/>
                  </a:lnTo>
                  <a:lnTo>
                    <a:pt x="1250767" y="684657"/>
                  </a:lnTo>
                  <a:lnTo>
                    <a:pt x="1213234" y="709361"/>
                  </a:lnTo>
                  <a:lnTo>
                    <a:pt x="1176338" y="734937"/>
                  </a:lnTo>
                  <a:lnTo>
                    <a:pt x="1140095" y="761370"/>
                  </a:lnTo>
                  <a:lnTo>
                    <a:pt x="1104518" y="788645"/>
                  </a:lnTo>
                  <a:lnTo>
                    <a:pt x="1069623" y="816749"/>
                  </a:lnTo>
                  <a:lnTo>
                    <a:pt x="1035423" y="845665"/>
                  </a:lnTo>
                  <a:lnTo>
                    <a:pt x="1001935" y="875381"/>
                  </a:lnTo>
                  <a:lnTo>
                    <a:pt x="969172" y="905880"/>
                  </a:lnTo>
                  <a:lnTo>
                    <a:pt x="937148" y="937148"/>
                  </a:lnTo>
                  <a:lnTo>
                    <a:pt x="905880" y="969172"/>
                  </a:lnTo>
                  <a:lnTo>
                    <a:pt x="875381" y="1001935"/>
                  </a:lnTo>
                  <a:lnTo>
                    <a:pt x="845665" y="1035423"/>
                  </a:lnTo>
                  <a:lnTo>
                    <a:pt x="816749" y="1069623"/>
                  </a:lnTo>
                  <a:lnTo>
                    <a:pt x="788645" y="1104518"/>
                  </a:lnTo>
                  <a:lnTo>
                    <a:pt x="761370" y="1140095"/>
                  </a:lnTo>
                  <a:lnTo>
                    <a:pt x="734937" y="1176338"/>
                  </a:lnTo>
                  <a:lnTo>
                    <a:pt x="709361" y="1213234"/>
                  </a:lnTo>
                  <a:lnTo>
                    <a:pt x="684657" y="1250767"/>
                  </a:lnTo>
                  <a:lnTo>
                    <a:pt x="660839" y="1288923"/>
                  </a:lnTo>
                  <a:lnTo>
                    <a:pt x="637923" y="1327687"/>
                  </a:lnTo>
                  <a:lnTo>
                    <a:pt x="615922" y="1367044"/>
                  </a:lnTo>
                  <a:lnTo>
                    <a:pt x="594852" y="1406981"/>
                  </a:lnTo>
                  <a:lnTo>
                    <a:pt x="574727" y="1447482"/>
                  </a:lnTo>
                  <a:lnTo>
                    <a:pt x="555561" y="1488532"/>
                  </a:lnTo>
                  <a:lnTo>
                    <a:pt x="537370" y="1530117"/>
                  </a:lnTo>
                  <a:lnTo>
                    <a:pt x="520168" y="1572223"/>
                  </a:lnTo>
                  <a:lnTo>
                    <a:pt x="503970" y="1614834"/>
                  </a:lnTo>
                  <a:lnTo>
                    <a:pt x="488790" y="1657936"/>
                  </a:lnTo>
                  <a:lnTo>
                    <a:pt x="474642" y="1701515"/>
                  </a:lnTo>
                  <a:lnTo>
                    <a:pt x="461543" y="1745555"/>
                  </a:lnTo>
                  <a:lnTo>
                    <a:pt x="449506" y="1790042"/>
                  </a:lnTo>
                  <a:lnTo>
                    <a:pt x="438545" y="1834962"/>
                  </a:lnTo>
                  <a:lnTo>
                    <a:pt x="428676" y="1880300"/>
                  </a:lnTo>
                  <a:lnTo>
                    <a:pt x="419914" y="1926040"/>
                  </a:lnTo>
                  <a:lnTo>
                    <a:pt x="412272" y="1972169"/>
                  </a:lnTo>
                  <a:lnTo>
                    <a:pt x="405765" y="2018672"/>
                  </a:lnTo>
                  <a:lnTo>
                    <a:pt x="400409" y="2065534"/>
                  </a:lnTo>
                  <a:lnTo>
                    <a:pt x="396218" y="2112741"/>
                  </a:lnTo>
                  <a:lnTo>
                    <a:pt x="393206" y="2160277"/>
                  </a:lnTo>
                  <a:lnTo>
                    <a:pt x="391388" y="2208129"/>
                  </a:lnTo>
                  <a:lnTo>
                    <a:pt x="390779" y="2256282"/>
                  </a:lnTo>
                  <a:close/>
                </a:path>
              </a:pathLst>
            </a:custGeom>
            <a:ln w="12700">
              <a:solidFill>
                <a:srgbClr val="1F49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6299200" cy="6858000"/>
            </a:xfrm>
            <a:custGeom>
              <a:avLst/>
              <a:gdLst/>
              <a:ahLst/>
              <a:cxnLst/>
              <a:rect l="l" t="t" r="r" b="b"/>
              <a:pathLst>
                <a:path w="6299200" h="6858000">
                  <a:moveTo>
                    <a:pt x="6298654" y="3653244"/>
                  </a:moveTo>
                  <a:lnTo>
                    <a:pt x="6297968" y="3603091"/>
                  </a:lnTo>
                  <a:lnTo>
                    <a:pt x="6295745" y="3553015"/>
                  </a:lnTo>
                  <a:lnTo>
                    <a:pt x="6291961" y="3503028"/>
                  </a:lnTo>
                  <a:lnTo>
                    <a:pt x="6286627" y="3453117"/>
                  </a:lnTo>
                  <a:lnTo>
                    <a:pt x="6279756" y="3403295"/>
                  </a:lnTo>
                  <a:lnTo>
                    <a:pt x="6271349" y="3353574"/>
                  </a:lnTo>
                  <a:lnTo>
                    <a:pt x="6261405" y="3303930"/>
                  </a:lnTo>
                  <a:lnTo>
                    <a:pt x="6249924" y="3254375"/>
                  </a:lnTo>
                  <a:lnTo>
                    <a:pt x="6237084" y="3205848"/>
                  </a:lnTo>
                  <a:lnTo>
                    <a:pt x="6222847" y="3157944"/>
                  </a:lnTo>
                  <a:lnTo>
                    <a:pt x="6207201" y="3110674"/>
                  </a:lnTo>
                  <a:lnTo>
                    <a:pt x="6190170" y="3064052"/>
                  </a:lnTo>
                  <a:lnTo>
                    <a:pt x="6171743" y="3018066"/>
                  </a:lnTo>
                  <a:lnTo>
                    <a:pt x="6151918" y="2972727"/>
                  </a:lnTo>
                  <a:lnTo>
                    <a:pt x="6130722" y="2928023"/>
                  </a:lnTo>
                  <a:lnTo>
                    <a:pt x="6108128" y="2883966"/>
                  </a:lnTo>
                  <a:lnTo>
                    <a:pt x="6084163" y="2840558"/>
                  </a:lnTo>
                  <a:lnTo>
                    <a:pt x="6058827" y="2797784"/>
                  </a:lnTo>
                  <a:lnTo>
                    <a:pt x="6032106" y="2755658"/>
                  </a:lnTo>
                  <a:lnTo>
                    <a:pt x="6004026" y="2714180"/>
                  </a:lnTo>
                  <a:lnTo>
                    <a:pt x="5974588" y="2673350"/>
                  </a:lnTo>
                  <a:lnTo>
                    <a:pt x="5943422" y="2632748"/>
                  </a:lnTo>
                  <a:lnTo>
                    <a:pt x="5942215" y="2631275"/>
                  </a:lnTo>
                  <a:lnTo>
                    <a:pt x="5942215" y="3654120"/>
                  </a:lnTo>
                  <a:lnTo>
                    <a:pt x="5940755" y="3706279"/>
                  </a:lnTo>
                  <a:lnTo>
                    <a:pt x="5937377" y="3759073"/>
                  </a:lnTo>
                  <a:lnTo>
                    <a:pt x="5932309" y="3809822"/>
                  </a:lnTo>
                  <a:lnTo>
                    <a:pt x="5925540" y="3859695"/>
                  </a:lnTo>
                  <a:lnTo>
                    <a:pt x="5917082" y="3908691"/>
                  </a:lnTo>
                  <a:lnTo>
                    <a:pt x="5906935" y="3956824"/>
                  </a:lnTo>
                  <a:lnTo>
                    <a:pt x="5895086" y="4004081"/>
                  </a:lnTo>
                  <a:lnTo>
                    <a:pt x="5881573" y="4050449"/>
                  </a:lnTo>
                  <a:lnTo>
                    <a:pt x="5866371" y="4095940"/>
                  </a:lnTo>
                  <a:lnTo>
                    <a:pt x="5849505" y="4140555"/>
                  </a:lnTo>
                  <a:lnTo>
                    <a:pt x="5830989" y="4184269"/>
                  </a:lnTo>
                  <a:lnTo>
                    <a:pt x="5810796" y="4227106"/>
                  </a:lnTo>
                  <a:lnTo>
                    <a:pt x="5788952" y="4269041"/>
                  </a:lnTo>
                  <a:lnTo>
                    <a:pt x="5765470" y="4310100"/>
                  </a:lnTo>
                  <a:lnTo>
                    <a:pt x="5740336" y="4350245"/>
                  </a:lnTo>
                  <a:lnTo>
                    <a:pt x="5713565" y="4389501"/>
                  </a:lnTo>
                  <a:lnTo>
                    <a:pt x="5685167" y="4427842"/>
                  </a:lnTo>
                  <a:lnTo>
                    <a:pt x="5655145" y="4465282"/>
                  </a:lnTo>
                  <a:lnTo>
                    <a:pt x="5623509" y="4501820"/>
                  </a:lnTo>
                  <a:lnTo>
                    <a:pt x="5590248" y="4537456"/>
                  </a:lnTo>
                  <a:lnTo>
                    <a:pt x="5555386" y="4572165"/>
                  </a:lnTo>
                  <a:lnTo>
                    <a:pt x="5518912" y="4605972"/>
                  </a:lnTo>
                  <a:lnTo>
                    <a:pt x="5480837" y="4638853"/>
                  </a:lnTo>
                  <a:lnTo>
                    <a:pt x="5441188" y="4670806"/>
                  </a:lnTo>
                  <a:lnTo>
                    <a:pt x="5398986" y="4702441"/>
                  </a:lnTo>
                  <a:lnTo>
                    <a:pt x="5356161" y="4732096"/>
                  </a:lnTo>
                  <a:lnTo>
                    <a:pt x="5312715" y="4759757"/>
                  </a:lnTo>
                  <a:lnTo>
                    <a:pt x="5268633" y="4785449"/>
                  </a:lnTo>
                  <a:lnTo>
                    <a:pt x="5223942" y="4809160"/>
                  </a:lnTo>
                  <a:lnTo>
                    <a:pt x="5178653" y="4830889"/>
                  </a:lnTo>
                  <a:lnTo>
                    <a:pt x="5132743" y="4850638"/>
                  </a:lnTo>
                  <a:lnTo>
                    <a:pt x="5086248" y="4868430"/>
                  </a:lnTo>
                  <a:lnTo>
                    <a:pt x="5039157" y="4884242"/>
                  </a:lnTo>
                  <a:lnTo>
                    <a:pt x="4991493" y="4898085"/>
                  </a:lnTo>
                  <a:lnTo>
                    <a:pt x="4943246" y="4909972"/>
                  </a:lnTo>
                  <a:lnTo>
                    <a:pt x="4894427" y="4919878"/>
                  </a:lnTo>
                  <a:lnTo>
                    <a:pt x="4845050" y="4927841"/>
                  </a:lnTo>
                  <a:lnTo>
                    <a:pt x="4795113" y="4933835"/>
                  </a:lnTo>
                  <a:lnTo>
                    <a:pt x="4744631" y="4937861"/>
                  </a:lnTo>
                  <a:lnTo>
                    <a:pt x="4693602" y="4939944"/>
                  </a:lnTo>
                  <a:lnTo>
                    <a:pt x="4642040" y="4940071"/>
                  </a:lnTo>
                  <a:lnTo>
                    <a:pt x="4589945" y="4938242"/>
                  </a:lnTo>
                  <a:lnTo>
                    <a:pt x="4537329" y="4934458"/>
                  </a:lnTo>
                  <a:lnTo>
                    <a:pt x="4535424" y="4934255"/>
                  </a:lnTo>
                  <a:lnTo>
                    <a:pt x="4535424" y="4672355"/>
                  </a:lnTo>
                  <a:lnTo>
                    <a:pt x="4576762" y="4676686"/>
                  </a:lnTo>
                  <a:lnTo>
                    <a:pt x="4621898" y="4679429"/>
                  </a:lnTo>
                  <a:lnTo>
                    <a:pt x="4667097" y="4680166"/>
                  </a:lnTo>
                  <a:lnTo>
                    <a:pt x="4712271" y="4678921"/>
                  </a:lnTo>
                  <a:lnTo>
                    <a:pt x="4757356" y="4675683"/>
                  </a:lnTo>
                  <a:lnTo>
                    <a:pt x="4802289" y="4670450"/>
                  </a:lnTo>
                  <a:lnTo>
                    <a:pt x="4846980" y="4663249"/>
                  </a:lnTo>
                  <a:lnTo>
                    <a:pt x="4891367" y="4654054"/>
                  </a:lnTo>
                  <a:lnTo>
                    <a:pt x="4935385" y="4642866"/>
                  </a:lnTo>
                  <a:lnTo>
                    <a:pt x="4978946" y="4629709"/>
                  </a:lnTo>
                  <a:lnTo>
                    <a:pt x="5021999" y="4614570"/>
                  </a:lnTo>
                  <a:lnTo>
                    <a:pt x="5064442" y="4597451"/>
                  </a:lnTo>
                  <a:lnTo>
                    <a:pt x="5106238" y="4578350"/>
                  </a:lnTo>
                  <a:lnTo>
                    <a:pt x="5147297" y="4557280"/>
                  </a:lnTo>
                  <a:lnTo>
                    <a:pt x="5187543" y="4534230"/>
                  </a:lnTo>
                  <a:lnTo>
                    <a:pt x="5226926" y="4509211"/>
                  </a:lnTo>
                  <a:lnTo>
                    <a:pt x="5265344" y="4482223"/>
                  </a:lnTo>
                  <a:lnTo>
                    <a:pt x="5302758" y="4453255"/>
                  </a:lnTo>
                  <a:lnTo>
                    <a:pt x="5340121" y="4421454"/>
                  </a:lnTo>
                  <a:lnTo>
                    <a:pt x="5375554" y="4388370"/>
                  </a:lnTo>
                  <a:lnTo>
                    <a:pt x="5409057" y="4354080"/>
                  </a:lnTo>
                  <a:lnTo>
                    <a:pt x="5440642" y="4318647"/>
                  </a:lnTo>
                  <a:lnTo>
                    <a:pt x="5470283" y="4282135"/>
                  </a:lnTo>
                  <a:lnTo>
                    <a:pt x="5498008" y="4244619"/>
                  </a:lnTo>
                  <a:lnTo>
                    <a:pt x="5523789" y="4206163"/>
                  </a:lnTo>
                  <a:lnTo>
                    <a:pt x="5547639" y="4166844"/>
                  </a:lnTo>
                  <a:lnTo>
                    <a:pt x="5569559" y="4126712"/>
                  </a:lnTo>
                  <a:lnTo>
                    <a:pt x="5589549" y="4085844"/>
                  </a:lnTo>
                  <a:lnTo>
                    <a:pt x="5607596" y="4044315"/>
                  </a:lnTo>
                  <a:lnTo>
                    <a:pt x="5623725" y="4002189"/>
                  </a:lnTo>
                  <a:lnTo>
                    <a:pt x="5637911" y="3959517"/>
                  </a:lnTo>
                  <a:lnTo>
                    <a:pt x="5650154" y="3916400"/>
                  </a:lnTo>
                  <a:lnTo>
                    <a:pt x="5660466" y="3872877"/>
                  </a:lnTo>
                  <a:lnTo>
                    <a:pt x="5668835" y="3829024"/>
                  </a:lnTo>
                  <a:lnTo>
                    <a:pt x="5675274" y="3784904"/>
                  </a:lnTo>
                  <a:lnTo>
                    <a:pt x="5679770" y="3740607"/>
                  </a:lnTo>
                  <a:lnTo>
                    <a:pt x="5682335" y="3696170"/>
                  </a:lnTo>
                  <a:lnTo>
                    <a:pt x="5682958" y="3651694"/>
                  </a:lnTo>
                  <a:lnTo>
                    <a:pt x="5681637" y="3607219"/>
                  </a:lnTo>
                  <a:lnTo>
                    <a:pt x="5678373" y="3562820"/>
                  </a:lnTo>
                  <a:lnTo>
                    <a:pt x="5673166" y="3518560"/>
                  </a:lnTo>
                  <a:lnTo>
                    <a:pt x="5666029" y="3474529"/>
                  </a:lnTo>
                  <a:lnTo>
                    <a:pt x="5656935" y="3430765"/>
                  </a:lnTo>
                  <a:lnTo>
                    <a:pt x="5645912" y="3387356"/>
                  </a:lnTo>
                  <a:lnTo>
                    <a:pt x="5632932" y="3344367"/>
                  </a:lnTo>
                  <a:lnTo>
                    <a:pt x="5618023" y="3301873"/>
                  </a:lnTo>
                  <a:lnTo>
                    <a:pt x="5601157" y="3259912"/>
                  </a:lnTo>
                  <a:lnTo>
                    <a:pt x="5582348" y="3218586"/>
                  </a:lnTo>
                  <a:lnTo>
                    <a:pt x="5561584" y="3177946"/>
                  </a:lnTo>
                  <a:lnTo>
                    <a:pt x="5538889" y="3138055"/>
                  </a:lnTo>
                  <a:lnTo>
                    <a:pt x="5514238" y="3099003"/>
                  </a:lnTo>
                  <a:lnTo>
                    <a:pt x="5487632" y="3060827"/>
                  </a:lnTo>
                  <a:lnTo>
                    <a:pt x="5459095" y="3023616"/>
                  </a:lnTo>
                  <a:lnTo>
                    <a:pt x="5425300" y="2983598"/>
                  </a:lnTo>
                  <a:lnTo>
                    <a:pt x="5390223" y="2945892"/>
                  </a:lnTo>
                  <a:lnTo>
                    <a:pt x="5353913" y="2910471"/>
                  </a:lnTo>
                  <a:lnTo>
                    <a:pt x="5325402" y="2885224"/>
                  </a:lnTo>
                  <a:lnTo>
                    <a:pt x="5325402" y="3639248"/>
                  </a:lnTo>
                  <a:lnTo>
                    <a:pt x="5325122" y="3685806"/>
                  </a:lnTo>
                  <a:lnTo>
                    <a:pt x="5321643" y="3732199"/>
                  </a:lnTo>
                  <a:lnTo>
                    <a:pt x="5315013" y="3778224"/>
                  </a:lnTo>
                  <a:lnTo>
                    <a:pt x="5305247" y="3823678"/>
                  </a:lnTo>
                  <a:lnTo>
                    <a:pt x="5292369" y="3868369"/>
                  </a:lnTo>
                  <a:lnTo>
                    <a:pt x="5276418" y="3912082"/>
                  </a:lnTo>
                  <a:lnTo>
                    <a:pt x="5257431" y="3954640"/>
                  </a:lnTo>
                  <a:lnTo>
                    <a:pt x="5235422" y="3995839"/>
                  </a:lnTo>
                  <a:lnTo>
                    <a:pt x="5210441" y="4035463"/>
                  </a:lnTo>
                  <a:lnTo>
                    <a:pt x="5182489" y="4073334"/>
                  </a:lnTo>
                  <a:lnTo>
                    <a:pt x="5151615" y="4109250"/>
                  </a:lnTo>
                  <a:lnTo>
                    <a:pt x="5117846" y="4142994"/>
                  </a:lnTo>
                  <a:lnTo>
                    <a:pt x="5080127" y="4175429"/>
                  </a:lnTo>
                  <a:lnTo>
                    <a:pt x="5040668" y="4204690"/>
                  </a:lnTo>
                  <a:lnTo>
                    <a:pt x="4999647" y="4230763"/>
                  </a:lnTo>
                  <a:lnTo>
                    <a:pt x="4957242" y="4253636"/>
                  </a:lnTo>
                  <a:lnTo>
                    <a:pt x="4913655" y="4273321"/>
                  </a:lnTo>
                  <a:lnTo>
                    <a:pt x="4869040" y="4289768"/>
                  </a:lnTo>
                  <a:lnTo>
                    <a:pt x="4823612" y="4302988"/>
                  </a:lnTo>
                  <a:lnTo>
                    <a:pt x="4777537" y="4312958"/>
                  </a:lnTo>
                  <a:lnTo>
                    <a:pt x="4731004" y="4319676"/>
                  </a:lnTo>
                  <a:lnTo>
                    <a:pt x="4684204" y="4323131"/>
                  </a:lnTo>
                  <a:lnTo>
                    <a:pt x="4637303" y="4323296"/>
                  </a:lnTo>
                  <a:lnTo>
                    <a:pt x="4590504" y="4320171"/>
                  </a:lnTo>
                  <a:lnTo>
                    <a:pt x="4543984" y="4313733"/>
                  </a:lnTo>
                  <a:lnTo>
                    <a:pt x="4535424" y="4311929"/>
                  </a:lnTo>
                  <a:lnTo>
                    <a:pt x="4535424" y="3007118"/>
                  </a:lnTo>
                  <a:lnTo>
                    <a:pt x="4577689" y="2999905"/>
                  </a:lnTo>
                  <a:lnTo>
                    <a:pt x="4627054" y="2995409"/>
                  </a:lnTo>
                  <a:lnTo>
                    <a:pt x="4676724" y="2994812"/>
                  </a:lnTo>
                  <a:lnTo>
                    <a:pt x="4726698" y="2998152"/>
                  </a:lnTo>
                  <a:lnTo>
                    <a:pt x="4776952" y="3005455"/>
                  </a:lnTo>
                  <a:lnTo>
                    <a:pt x="4827498" y="3016770"/>
                  </a:lnTo>
                  <a:lnTo>
                    <a:pt x="4878324" y="3032125"/>
                  </a:lnTo>
                  <a:lnTo>
                    <a:pt x="4928667" y="3051467"/>
                  </a:lnTo>
                  <a:lnTo>
                    <a:pt x="4976330" y="3074200"/>
                  </a:lnTo>
                  <a:lnTo>
                    <a:pt x="5021313" y="3100311"/>
                  </a:lnTo>
                  <a:lnTo>
                    <a:pt x="5063642" y="3129737"/>
                  </a:lnTo>
                  <a:lnTo>
                    <a:pt x="5103304" y="3162452"/>
                  </a:lnTo>
                  <a:lnTo>
                    <a:pt x="5140325" y="3198393"/>
                  </a:lnTo>
                  <a:lnTo>
                    <a:pt x="5174704" y="3237547"/>
                  </a:lnTo>
                  <a:lnTo>
                    <a:pt x="5206441" y="3279838"/>
                  </a:lnTo>
                  <a:lnTo>
                    <a:pt x="5235575" y="3325241"/>
                  </a:lnTo>
                  <a:lnTo>
                    <a:pt x="5258447" y="3367430"/>
                  </a:lnTo>
                  <a:lnTo>
                    <a:pt x="5277929" y="3410839"/>
                  </a:lnTo>
                  <a:lnTo>
                    <a:pt x="5294033" y="3455276"/>
                  </a:lnTo>
                  <a:lnTo>
                    <a:pt x="5306809" y="3500526"/>
                  </a:lnTo>
                  <a:lnTo>
                    <a:pt x="5316283" y="3546411"/>
                  </a:lnTo>
                  <a:lnTo>
                    <a:pt x="5322468" y="3592715"/>
                  </a:lnTo>
                  <a:lnTo>
                    <a:pt x="5325402" y="3639248"/>
                  </a:lnTo>
                  <a:lnTo>
                    <a:pt x="5325402" y="2885224"/>
                  </a:lnTo>
                  <a:lnTo>
                    <a:pt x="5277980" y="2846413"/>
                  </a:lnTo>
                  <a:lnTo>
                    <a:pt x="5238496" y="2817749"/>
                  </a:lnTo>
                  <a:lnTo>
                    <a:pt x="5198097" y="2791307"/>
                  </a:lnTo>
                  <a:lnTo>
                    <a:pt x="5156886" y="2767050"/>
                  </a:lnTo>
                  <a:lnTo>
                    <a:pt x="5114925" y="2744965"/>
                  </a:lnTo>
                  <a:lnTo>
                    <a:pt x="5072304" y="2725039"/>
                  </a:lnTo>
                  <a:lnTo>
                    <a:pt x="5029085" y="2707246"/>
                  </a:lnTo>
                  <a:lnTo>
                    <a:pt x="4985347" y="2691587"/>
                  </a:lnTo>
                  <a:lnTo>
                    <a:pt x="4941189" y="2678011"/>
                  </a:lnTo>
                  <a:lnTo>
                    <a:pt x="4896663" y="2666517"/>
                  </a:lnTo>
                  <a:lnTo>
                    <a:pt x="4851870" y="2657094"/>
                  </a:lnTo>
                  <a:lnTo>
                    <a:pt x="4806886" y="2649702"/>
                  </a:lnTo>
                  <a:lnTo>
                    <a:pt x="4761776" y="2644330"/>
                  </a:lnTo>
                  <a:lnTo>
                    <a:pt x="4716627" y="2640965"/>
                  </a:lnTo>
                  <a:lnTo>
                    <a:pt x="4671504" y="2639593"/>
                  </a:lnTo>
                  <a:lnTo>
                    <a:pt x="4626508" y="2640177"/>
                  </a:lnTo>
                  <a:lnTo>
                    <a:pt x="4581715" y="2642705"/>
                  </a:lnTo>
                  <a:lnTo>
                    <a:pt x="4537176" y="2647162"/>
                  </a:lnTo>
                  <a:lnTo>
                    <a:pt x="4535424" y="2647416"/>
                  </a:lnTo>
                  <a:lnTo>
                    <a:pt x="4535424" y="2369197"/>
                  </a:lnTo>
                  <a:lnTo>
                    <a:pt x="4558893" y="2367127"/>
                  </a:lnTo>
                  <a:lnTo>
                    <a:pt x="4609160" y="2364702"/>
                  </a:lnTo>
                  <a:lnTo>
                    <a:pt x="4659744" y="2364244"/>
                  </a:lnTo>
                  <a:lnTo>
                    <a:pt x="4710658" y="2365730"/>
                  </a:lnTo>
                  <a:lnTo>
                    <a:pt x="4761890" y="2369159"/>
                  </a:lnTo>
                  <a:lnTo>
                    <a:pt x="4813427" y="2374519"/>
                  </a:lnTo>
                  <a:lnTo>
                    <a:pt x="4865433" y="2381885"/>
                  </a:lnTo>
                  <a:lnTo>
                    <a:pt x="4916563" y="2391092"/>
                  </a:lnTo>
                  <a:lnTo>
                    <a:pt x="4966805" y="2402154"/>
                  </a:lnTo>
                  <a:lnTo>
                    <a:pt x="5016157" y="2415057"/>
                  </a:lnTo>
                  <a:lnTo>
                    <a:pt x="5064620" y="2429814"/>
                  </a:lnTo>
                  <a:lnTo>
                    <a:pt x="5112169" y="2446413"/>
                  </a:lnTo>
                  <a:lnTo>
                    <a:pt x="5158816" y="2464866"/>
                  </a:lnTo>
                  <a:lnTo>
                    <a:pt x="5204549" y="2485174"/>
                  </a:lnTo>
                  <a:lnTo>
                    <a:pt x="5249342" y="2507323"/>
                  </a:lnTo>
                  <a:lnTo>
                    <a:pt x="5293207" y="2531313"/>
                  </a:lnTo>
                  <a:lnTo>
                    <a:pt x="5336146" y="2557157"/>
                  </a:lnTo>
                  <a:lnTo>
                    <a:pt x="5378132" y="2584843"/>
                  </a:lnTo>
                  <a:lnTo>
                    <a:pt x="5419166" y="2614384"/>
                  </a:lnTo>
                  <a:lnTo>
                    <a:pt x="5459234" y="2645753"/>
                  </a:lnTo>
                  <a:lnTo>
                    <a:pt x="5498350" y="2678976"/>
                  </a:lnTo>
                  <a:lnTo>
                    <a:pt x="5536489" y="2714040"/>
                  </a:lnTo>
                  <a:lnTo>
                    <a:pt x="5573649" y="2750947"/>
                  </a:lnTo>
                  <a:lnTo>
                    <a:pt x="5609780" y="2789529"/>
                  </a:lnTo>
                  <a:lnTo>
                    <a:pt x="5644096" y="2828823"/>
                  </a:lnTo>
                  <a:lnTo>
                    <a:pt x="5676557" y="2868841"/>
                  </a:lnTo>
                  <a:lnTo>
                    <a:pt x="5707164" y="2909557"/>
                  </a:lnTo>
                  <a:lnTo>
                    <a:pt x="5735929" y="2950972"/>
                  </a:lnTo>
                  <a:lnTo>
                    <a:pt x="5762841" y="2993098"/>
                  </a:lnTo>
                  <a:lnTo>
                    <a:pt x="5787885" y="3035909"/>
                  </a:lnTo>
                  <a:lnTo>
                    <a:pt x="5811063" y="3079419"/>
                  </a:lnTo>
                  <a:lnTo>
                    <a:pt x="5832373" y="3123615"/>
                  </a:lnTo>
                  <a:lnTo>
                    <a:pt x="5851817" y="3168497"/>
                  </a:lnTo>
                  <a:lnTo>
                    <a:pt x="5869381" y="3214065"/>
                  </a:lnTo>
                  <a:lnTo>
                    <a:pt x="5885053" y="3260293"/>
                  </a:lnTo>
                  <a:lnTo>
                    <a:pt x="5898845" y="3307207"/>
                  </a:lnTo>
                  <a:lnTo>
                    <a:pt x="5910758" y="3354794"/>
                  </a:lnTo>
                  <a:lnTo>
                    <a:pt x="5920752" y="3403041"/>
                  </a:lnTo>
                  <a:lnTo>
                    <a:pt x="5928868" y="3451949"/>
                  </a:lnTo>
                  <a:lnTo>
                    <a:pt x="5935065" y="3501517"/>
                  </a:lnTo>
                  <a:lnTo>
                    <a:pt x="5939358" y="3551732"/>
                  </a:lnTo>
                  <a:lnTo>
                    <a:pt x="5941746" y="3602609"/>
                  </a:lnTo>
                  <a:lnTo>
                    <a:pt x="5942215" y="3654120"/>
                  </a:lnTo>
                  <a:lnTo>
                    <a:pt x="5942215" y="2631275"/>
                  </a:lnTo>
                  <a:lnTo>
                    <a:pt x="5911215" y="2593289"/>
                  </a:lnTo>
                  <a:lnTo>
                    <a:pt x="5877966" y="2554973"/>
                  </a:lnTo>
                  <a:lnTo>
                    <a:pt x="5843651" y="2517800"/>
                  </a:lnTo>
                  <a:lnTo>
                    <a:pt x="5808294" y="2481796"/>
                  </a:lnTo>
                  <a:lnTo>
                    <a:pt x="5771870" y="2446934"/>
                  </a:lnTo>
                  <a:lnTo>
                    <a:pt x="5734393" y="2413228"/>
                  </a:lnTo>
                  <a:lnTo>
                    <a:pt x="5695848" y="2380678"/>
                  </a:lnTo>
                  <a:lnTo>
                    <a:pt x="5656237" y="2349296"/>
                  </a:lnTo>
                  <a:lnTo>
                    <a:pt x="5615559" y="2319070"/>
                  </a:lnTo>
                  <a:lnTo>
                    <a:pt x="5573801" y="2290026"/>
                  </a:lnTo>
                  <a:lnTo>
                    <a:pt x="5530977" y="2262124"/>
                  </a:lnTo>
                  <a:lnTo>
                    <a:pt x="5487555" y="2235720"/>
                  </a:lnTo>
                  <a:lnTo>
                    <a:pt x="5443537" y="2210739"/>
                  </a:lnTo>
                  <a:lnTo>
                    <a:pt x="5398935" y="2187181"/>
                  </a:lnTo>
                  <a:lnTo>
                    <a:pt x="5353723" y="2165045"/>
                  </a:lnTo>
                  <a:lnTo>
                    <a:pt x="5307914" y="2144344"/>
                  </a:lnTo>
                  <a:lnTo>
                    <a:pt x="5261495" y="2125065"/>
                  </a:lnTo>
                  <a:lnTo>
                    <a:pt x="5214480" y="2107222"/>
                  </a:lnTo>
                  <a:lnTo>
                    <a:pt x="5166855" y="2090813"/>
                  </a:lnTo>
                  <a:lnTo>
                    <a:pt x="5118620" y="2075827"/>
                  </a:lnTo>
                  <a:lnTo>
                    <a:pt x="5069764" y="2062276"/>
                  </a:lnTo>
                  <a:lnTo>
                    <a:pt x="5020310" y="2050161"/>
                  </a:lnTo>
                  <a:lnTo>
                    <a:pt x="4969548" y="2039391"/>
                  </a:lnTo>
                  <a:lnTo>
                    <a:pt x="4918735" y="2030247"/>
                  </a:lnTo>
                  <a:lnTo>
                    <a:pt x="4867884" y="2022716"/>
                  </a:lnTo>
                  <a:lnTo>
                    <a:pt x="4816983" y="2016798"/>
                  </a:lnTo>
                  <a:lnTo>
                    <a:pt x="4766030" y="2012480"/>
                  </a:lnTo>
                  <a:lnTo>
                    <a:pt x="4715040" y="2009775"/>
                  </a:lnTo>
                  <a:lnTo>
                    <a:pt x="4664011" y="2008670"/>
                  </a:lnTo>
                  <a:lnTo>
                    <a:pt x="4612919" y="2009165"/>
                  </a:lnTo>
                  <a:lnTo>
                    <a:pt x="4561802" y="2011235"/>
                  </a:lnTo>
                  <a:lnTo>
                    <a:pt x="4535424" y="2013127"/>
                  </a:lnTo>
                  <a:lnTo>
                    <a:pt x="4535424" y="0"/>
                  </a:lnTo>
                  <a:lnTo>
                    <a:pt x="0" y="0"/>
                  </a:lnTo>
                  <a:lnTo>
                    <a:pt x="0" y="6858000"/>
                  </a:lnTo>
                  <a:lnTo>
                    <a:pt x="4535424" y="6858000"/>
                  </a:lnTo>
                  <a:lnTo>
                    <a:pt x="4535424" y="5291328"/>
                  </a:lnTo>
                  <a:lnTo>
                    <a:pt x="4802505" y="5291328"/>
                  </a:lnTo>
                  <a:lnTo>
                    <a:pt x="4901184" y="5276062"/>
                  </a:lnTo>
                  <a:lnTo>
                    <a:pt x="4982921" y="5261915"/>
                  </a:lnTo>
                  <a:lnTo>
                    <a:pt x="5031206" y="5251615"/>
                  </a:lnTo>
                  <a:lnTo>
                    <a:pt x="5078895" y="5239855"/>
                  </a:lnTo>
                  <a:lnTo>
                    <a:pt x="5126025" y="5226672"/>
                  </a:lnTo>
                  <a:lnTo>
                    <a:pt x="5172583" y="5212054"/>
                  </a:lnTo>
                  <a:lnTo>
                    <a:pt x="5218582" y="5196040"/>
                  </a:lnTo>
                  <a:lnTo>
                    <a:pt x="5264035" y="5178615"/>
                  </a:lnTo>
                  <a:lnTo>
                    <a:pt x="5308930" y="5159819"/>
                  </a:lnTo>
                  <a:lnTo>
                    <a:pt x="5353278" y="5139652"/>
                  </a:lnTo>
                  <a:lnTo>
                    <a:pt x="5397093" y="5118112"/>
                  </a:lnTo>
                  <a:lnTo>
                    <a:pt x="5440362" y="5095240"/>
                  </a:lnTo>
                  <a:lnTo>
                    <a:pt x="5483110" y="5071034"/>
                  </a:lnTo>
                  <a:lnTo>
                    <a:pt x="5525338" y="5045507"/>
                  </a:lnTo>
                  <a:lnTo>
                    <a:pt x="5567045" y="5018659"/>
                  </a:lnTo>
                  <a:lnTo>
                    <a:pt x="5610733" y="4988687"/>
                  </a:lnTo>
                  <a:lnTo>
                    <a:pt x="5653214" y="4957470"/>
                  </a:lnTo>
                  <a:lnTo>
                    <a:pt x="5694489" y="4925034"/>
                  </a:lnTo>
                  <a:lnTo>
                    <a:pt x="5734570" y="4891392"/>
                  </a:lnTo>
                  <a:lnTo>
                    <a:pt x="5773445" y="4856531"/>
                  </a:lnTo>
                  <a:lnTo>
                    <a:pt x="5811113" y="4820463"/>
                  </a:lnTo>
                  <a:lnTo>
                    <a:pt x="5847588" y="4783201"/>
                  </a:lnTo>
                  <a:lnTo>
                    <a:pt x="5882868" y="4744745"/>
                  </a:lnTo>
                  <a:lnTo>
                    <a:pt x="5916955" y="4705108"/>
                  </a:lnTo>
                  <a:lnTo>
                    <a:pt x="5949848" y="4664291"/>
                  </a:lnTo>
                  <a:lnTo>
                    <a:pt x="5981547" y="4622292"/>
                  </a:lnTo>
                  <a:lnTo>
                    <a:pt x="6012053" y="4579112"/>
                  </a:lnTo>
                  <a:lnTo>
                    <a:pt x="6039282" y="4538002"/>
                  </a:lnTo>
                  <a:lnTo>
                    <a:pt x="6065177" y="4496333"/>
                  </a:lnTo>
                  <a:lnTo>
                    <a:pt x="6089713" y="4454106"/>
                  </a:lnTo>
                  <a:lnTo>
                    <a:pt x="6112891" y="4411345"/>
                  </a:lnTo>
                  <a:lnTo>
                    <a:pt x="6134735" y="4368025"/>
                  </a:lnTo>
                  <a:lnTo>
                    <a:pt x="6155207" y="4324172"/>
                  </a:lnTo>
                  <a:lnTo>
                    <a:pt x="6174346" y="4279773"/>
                  </a:lnTo>
                  <a:lnTo>
                    <a:pt x="6192126" y="4234827"/>
                  </a:lnTo>
                  <a:lnTo>
                    <a:pt x="6208547" y="4189336"/>
                  </a:lnTo>
                  <a:lnTo>
                    <a:pt x="6223635" y="4143311"/>
                  </a:lnTo>
                  <a:lnTo>
                    <a:pt x="6237351" y="4096740"/>
                  </a:lnTo>
                  <a:lnTo>
                    <a:pt x="6249733" y="4049649"/>
                  </a:lnTo>
                  <a:lnTo>
                    <a:pt x="6260757" y="4002011"/>
                  </a:lnTo>
                  <a:lnTo>
                    <a:pt x="6270422" y="3953840"/>
                  </a:lnTo>
                  <a:lnTo>
                    <a:pt x="6278753" y="3905123"/>
                  </a:lnTo>
                  <a:lnTo>
                    <a:pt x="6285852" y="3854602"/>
                  </a:lnTo>
                  <a:lnTo>
                    <a:pt x="6291389" y="3804158"/>
                  </a:lnTo>
                  <a:lnTo>
                    <a:pt x="6295364" y="3753777"/>
                  </a:lnTo>
                  <a:lnTo>
                    <a:pt x="6297790" y="3703472"/>
                  </a:lnTo>
                  <a:lnTo>
                    <a:pt x="6298654" y="3653244"/>
                  </a:lnTo>
                  <a:close/>
                </a:path>
              </a:pathLst>
            </a:custGeom>
            <a:solidFill>
              <a:srgbClr val="1F49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025139" y="2004024"/>
              <a:ext cx="1706880" cy="1722755"/>
            </a:xfrm>
            <a:custGeom>
              <a:avLst/>
              <a:gdLst/>
              <a:ahLst/>
              <a:cxnLst/>
              <a:rect l="l" t="t" r="r" b="b"/>
              <a:pathLst>
                <a:path w="1706879" h="1722754">
                  <a:moveTo>
                    <a:pt x="350490" y="0"/>
                  </a:moveTo>
                  <a:lnTo>
                    <a:pt x="341518" y="2607"/>
                  </a:lnTo>
                  <a:lnTo>
                    <a:pt x="336476" y="10977"/>
                  </a:lnTo>
                  <a:lnTo>
                    <a:pt x="334899" y="25181"/>
                  </a:lnTo>
                  <a:lnTo>
                    <a:pt x="334645" y="256829"/>
                  </a:lnTo>
                  <a:lnTo>
                    <a:pt x="298576" y="236763"/>
                  </a:lnTo>
                  <a:lnTo>
                    <a:pt x="282370" y="230818"/>
                  </a:lnTo>
                  <a:lnTo>
                    <a:pt x="266747" y="230350"/>
                  </a:lnTo>
                  <a:lnTo>
                    <a:pt x="251767" y="234834"/>
                  </a:lnTo>
                  <a:lnTo>
                    <a:pt x="237489" y="243748"/>
                  </a:lnTo>
                  <a:lnTo>
                    <a:pt x="226657" y="255777"/>
                  </a:lnTo>
                  <a:lnTo>
                    <a:pt x="221408" y="269402"/>
                  </a:lnTo>
                  <a:lnTo>
                    <a:pt x="220898" y="284075"/>
                  </a:lnTo>
                  <a:lnTo>
                    <a:pt x="224282" y="299247"/>
                  </a:lnTo>
                  <a:lnTo>
                    <a:pt x="229365" y="312705"/>
                  </a:lnTo>
                  <a:lnTo>
                    <a:pt x="235426" y="326139"/>
                  </a:lnTo>
                  <a:lnTo>
                    <a:pt x="249047" y="354746"/>
                  </a:lnTo>
                  <a:lnTo>
                    <a:pt x="227669" y="356693"/>
                  </a:lnTo>
                  <a:lnTo>
                    <a:pt x="221234" y="356905"/>
                  </a:lnTo>
                  <a:lnTo>
                    <a:pt x="87503" y="356369"/>
                  </a:lnTo>
                  <a:lnTo>
                    <a:pt x="42926" y="356905"/>
                  </a:lnTo>
                  <a:lnTo>
                    <a:pt x="32111" y="358467"/>
                  </a:lnTo>
                  <a:lnTo>
                    <a:pt x="21367" y="361874"/>
                  </a:lnTo>
                  <a:lnTo>
                    <a:pt x="0" y="369986"/>
                  </a:lnTo>
                  <a:lnTo>
                    <a:pt x="4552" y="381059"/>
                  </a:lnTo>
                  <a:lnTo>
                    <a:pt x="8890" y="392370"/>
                  </a:lnTo>
                  <a:lnTo>
                    <a:pt x="85120" y="481576"/>
                  </a:lnTo>
                  <a:lnTo>
                    <a:pt x="247776" y="654085"/>
                  </a:lnTo>
                  <a:lnTo>
                    <a:pt x="287400" y="670595"/>
                  </a:lnTo>
                  <a:lnTo>
                    <a:pt x="491921" y="670164"/>
                  </a:lnTo>
                  <a:lnTo>
                    <a:pt x="543051" y="669706"/>
                  </a:lnTo>
                  <a:lnTo>
                    <a:pt x="557468" y="670796"/>
                  </a:lnTo>
                  <a:lnTo>
                    <a:pt x="570087" y="674516"/>
                  </a:lnTo>
                  <a:lnTo>
                    <a:pt x="581538" y="680975"/>
                  </a:lnTo>
                  <a:lnTo>
                    <a:pt x="592455" y="690280"/>
                  </a:lnTo>
                  <a:lnTo>
                    <a:pt x="1601724" y="1699676"/>
                  </a:lnTo>
                  <a:lnTo>
                    <a:pt x="1623823" y="1716486"/>
                  </a:lnTo>
                  <a:lnTo>
                    <a:pt x="1645554" y="1722139"/>
                  </a:lnTo>
                  <a:lnTo>
                    <a:pt x="1667214" y="1716625"/>
                  </a:lnTo>
                  <a:lnTo>
                    <a:pt x="1689100" y="1699930"/>
                  </a:lnTo>
                  <a:lnTo>
                    <a:pt x="1702355" y="1681950"/>
                  </a:lnTo>
                  <a:lnTo>
                    <a:pt x="1706848" y="1663529"/>
                  </a:lnTo>
                  <a:lnTo>
                    <a:pt x="1702530" y="1645084"/>
                  </a:lnTo>
                  <a:lnTo>
                    <a:pt x="1689354" y="1627032"/>
                  </a:lnTo>
                  <a:lnTo>
                    <a:pt x="678180" y="605317"/>
                  </a:lnTo>
                  <a:lnTo>
                    <a:pt x="666492" y="591722"/>
                  </a:lnTo>
                  <a:lnTo>
                    <a:pt x="657923" y="577139"/>
                  </a:lnTo>
                  <a:lnTo>
                    <a:pt x="652783" y="560865"/>
                  </a:lnTo>
                  <a:lnTo>
                    <a:pt x="651383" y="542198"/>
                  </a:lnTo>
                  <a:lnTo>
                    <a:pt x="652087" y="489084"/>
                  </a:lnTo>
                  <a:lnTo>
                    <a:pt x="651829" y="382714"/>
                  </a:lnTo>
                  <a:lnTo>
                    <a:pt x="653034" y="329600"/>
                  </a:lnTo>
                  <a:lnTo>
                    <a:pt x="646064" y="286849"/>
                  </a:lnTo>
                  <a:lnTo>
                    <a:pt x="622046" y="252003"/>
                  </a:lnTo>
                  <a:lnTo>
                    <a:pt x="590169" y="219205"/>
                  </a:lnTo>
                  <a:lnTo>
                    <a:pt x="495300" y="120050"/>
                  </a:lnTo>
                  <a:lnTo>
                    <a:pt x="451961" y="73933"/>
                  </a:lnTo>
                  <a:lnTo>
                    <a:pt x="407670" y="28864"/>
                  </a:lnTo>
                  <a:lnTo>
                    <a:pt x="375612" y="8022"/>
                  </a:lnTo>
                  <a:lnTo>
                    <a:pt x="363855" y="3083"/>
                  </a:lnTo>
                  <a:lnTo>
                    <a:pt x="3504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286072" y="1556003"/>
              <a:ext cx="1738630" cy="2479675"/>
            </a:xfrm>
            <a:custGeom>
              <a:avLst/>
              <a:gdLst/>
              <a:ahLst/>
              <a:cxnLst/>
              <a:rect l="l" t="t" r="r" b="b"/>
              <a:pathLst>
                <a:path w="1738629" h="2479675">
                  <a:moveTo>
                    <a:pt x="752221" y="2096439"/>
                  </a:moveTo>
                  <a:lnTo>
                    <a:pt x="748753" y="2050757"/>
                  </a:lnTo>
                  <a:lnTo>
                    <a:pt x="739698" y="2005736"/>
                  </a:lnTo>
                  <a:lnTo>
                    <a:pt x="724941" y="1961997"/>
                  </a:lnTo>
                  <a:lnTo>
                    <a:pt x="704392" y="1920113"/>
                  </a:lnTo>
                  <a:lnTo>
                    <a:pt x="678383" y="1880882"/>
                  </a:lnTo>
                  <a:lnTo>
                    <a:pt x="648119" y="1845487"/>
                  </a:lnTo>
                  <a:lnTo>
                    <a:pt x="614184" y="1814207"/>
                  </a:lnTo>
                  <a:lnTo>
                    <a:pt x="577126" y="1787283"/>
                  </a:lnTo>
                  <a:lnTo>
                    <a:pt x="537502" y="1764969"/>
                  </a:lnTo>
                  <a:lnTo>
                    <a:pt x="495909" y="1747520"/>
                  </a:lnTo>
                  <a:lnTo>
                    <a:pt x="452882" y="1735201"/>
                  </a:lnTo>
                  <a:lnTo>
                    <a:pt x="409003" y="1728254"/>
                  </a:lnTo>
                  <a:lnTo>
                    <a:pt x="364845" y="1726933"/>
                  </a:lnTo>
                  <a:lnTo>
                    <a:pt x="320967" y="1731492"/>
                  </a:lnTo>
                  <a:lnTo>
                    <a:pt x="277926" y="1742186"/>
                  </a:lnTo>
                  <a:lnTo>
                    <a:pt x="498144" y="1962150"/>
                  </a:lnTo>
                  <a:lnTo>
                    <a:pt x="530402" y="2003272"/>
                  </a:lnTo>
                  <a:lnTo>
                    <a:pt x="549402" y="2048090"/>
                  </a:lnTo>
                  <a:lnTo>
                    <a:pt x="554990" y="2096262"/>
                  </a:lnTo>
                  <a:lnTo>
                    <a:pt x="547039" y="2147443"/>
                  </a:lnTo>
                  <a:lnTo>
                    <a:pt x="527570" y="2194102"/>
                  </a:lnTo>
                  <a:lnTo>
                    <a:pt x="498271" y="2231491"/>
                  </a:lnTo>
                  <a:lnTo>
                    <a:pt x="459625" y="2259215"/>
                  </a:lnTo>
                  <a:lnTo>
                    <a:pt x="412165" y="2276856"/>
                  </a:lnTo>
                  <a:lnTo>
                    <a:pt x="356920" y="2282063"/>
                  </a:lnTo>
                  <a:lnTo>
                    <a:pt x="306539" y="2271458"/>
                  </a:lnTo>
                  <a:lnTo>
                    <a:pt x="260616" y="2247138"/>
                  </a:lnTo>
                  <a:lnTo>
                    <a:pt x="218744" y="2211197"/>
                  </a:lnTo>
                  <a:lnTo>
                    <a:pt x="40944" y="2029587"/>
                  </a:lnTo>
                  <a:lnTo>
                    <a:pt x="34950" y="2023808"/>
                  </a:lnTo>
                  <a:lnTo>
                    <a:pt x="15417" y="2006727"/>
                  </a:lnTo>
                  <a:lnTo>
                    <a:pt x="5283" y="2042655"/>
                  </a:lnTo>
                  <a:lnTo>
                    <a:pt x="76" y="2082101"/>
                  </a:lnTo>
                  <a:lnTo>
                    <a:pt x="0" y="2124151"/>
                  </a:lnTo>
                  <a:lnTo>
                    <a:pt x="5219" y="2167852"/>
                  </a:lnTo>
                  <a:lnTo>
                    <a:pt x="15925" y="2212263"/>
                  </a:lnTo>
                  <a:lnTo>
                    <a:pt x="32296" y="2256447"/>
                  </a:lnTo>
                  <a:lnTo>
                    <a:pt x="54521" y="2299449"/>
                  </a:lnTo>
                  <a:lnTo>
                    <a:pt x="82778" y="2340343"/>
                  </a:lnTo>
                  <a:lnTo>
                    <a:pt x="117271" y="2378164"/>
                  </a:lnTo>
                  <a:lnTo>
                    <a:pt x="158165" y="2411984"/>
                  </a:lnTo>
                  <a:lnTo>
                    <a:pt x="197358" y="2436291"/>
                  </a:lnTo>
                  <a:lnTo>
                    <a:pt x="239014" y="2455189"/>
                  </a:lnTo>
                  <a:lnTo>
                    <a:pt x="282511" y="2468702"/>
                  </a:lnTo>
                  <a:lnTo>
                    <a:pt x="327304" y="2476817"/>
                  </a:lnTo>
                  <a:lnTo>
                    <a:pt x="372808" y="2479560"/>
                  </a:lnTo>
                  <a:lnTo>
                    <a:pt x="418426" y="2476944"/>
                  </a:lnTo>
                  <a:lnTo>
                    <a:pt x="463588" y="2468981"/>
                  </a:lnTo>
                  <a:lnTo>
                    <a:pt x="507707" y="2455684"/>
                  </a:lnTo>
                  <a:lnTo>
                    <a:pt x="550214" y="2437066"/>
                  </a:lnTo>
                  <a:lnTo>
                    <a:pt x="590524" y="2413139"/>
                  </a:lnTo>
                  <a:lnTo>
                    <a:pt x="628065" y="2383917"/>
                  </a:lnTo>
                  <a:lnTo>
                    <a:pt x="661009" y="2350554"/>
                  </a:lnTo>
                  <a:lnTo>
                    <a:pt x="689038" y="2313609"/>
                  </a:lnTo>
                  <a:lnTo>
                    <a:pt x="712076" y="2273693"/>
                  </a:lnTo>
                  <a:lnTo>
                    <a:pt x="730021" y="2231415"/>
                  </a:lnTo>
                  <a:lnTo>
                    <a:pt x="742746" y="2187371"/>
                  </a:lnTo>
                  <a:lnTo>
                    <a:pt x="750189" y="2142172"/>
                  </a:lnTo>
                  <a:lnTo>
                    <a:pt x="752221" y="2096439"/>
                  </a:lnTo>
                  <a:close/>
                </a:path>
                <a:path w="1738629" h="2479675">
                  <a:moveTo>
                    <a:pt x="1738299" y="302514"/>
                  </a:moveTo>
                  <a:lnTo>
                    <a:pt x="1734337" y="253441"/>
                  </a:lnTo>
                  <a:lnTo>
                    <a:pt x="1722907" y="206883"/>
                  </a:lnTo>
                  <a:lnTo>
                    <a:pt x="1704606" y="163474"/>
                  </a:lnTo>
                  <a:lnTo>
                    <a:pt x="1680070" y="123837"/>
                  </a:lnTo>
                  <a:lnTo>
                    <a:pt x="1649907" y="88595"/>
                  </a:lnTo>
                  <a:lnTo>
                    <a:pt x="1614741" y="58356"/>
                  </a:lnTo>
                  <a:lnTo>
                    <a:pt x="1575206" y="33756"/>
                  </a:lnTo>
                  <a:lnTo>
                    <a:pt x="1531912" y="15417"/>
                  </a:lnTo>
                  <a:lnTo>
                    <a:pt x="1485480" y="3962"/>
                  </a:lnTo>
                  <a:lnTo>
                    <a:pt x="1436547" y="0"/>
                  </a:lnTo>
                  <a:lnTo>
                    <a:pt x="1387602" y="3962"/>
                  </a:lnTo>
                  <a:lnTo>
                    <a:pt x="1341170" y="15417"/>
                  </a:lnTo>
                  <a:lnTo>
                    <a:pt x="1297876" y="33756"/>
                  </a:lnTo>
                  <a:lnTo>
                    <a:pt x="1258341" y="58356"/>
                  </a:lnTo>
                  <a:lnTo>
                    <a:pt x="1223187" y="88582"/>
                  </a:lnTo>
                  <a:lnTo>
                    <a:pt x="1193012" y="123837"/>
                  </a:lnTo>
                  <a:lnTo>
                    <a:pt x="1168476" y="163474"/>
                  </a:lnTo>
                  <a:lnTo>
                    <a:pt x="1150175" y="206883"/>
                  </a:lnTo>
                  <a:lnTo>
                    <a:pt x="1138745" y="253441"/>
                  </a:lnTo>
                  <a:lnTo>
                    <a:pt x="1134795" y="302514"/>
                  </a:lnTo>
                  <a:lnTo>
                    <a:pt x="1138745" y="351599"/>
                  </a:lnTo>
                  <a:lnTo>
                    <a:pt x="1150175" y="398157"/>
                  </a:lnTo>
                  <a:lnTo>
                    <a:pt x="1168476" y="441566"/>
                  </a:lnTo>
                  <a:lnTo>
                    <a:pt x="1193012" y="481203"/>
                  </a:lnTo>
                  <a:lnTo>
                    <a:pt x="1223187" y="516445"/>
                  </a:lnTo>
                  <a:lnTo>
                    <a:pt x="1258341" y="546684"/>
                  </a:lnTo>
                  <a:lnTo>
                    <a:pt x="1297876" y="571284"/>
                  </a:lnTo>
                  <a:lnTo>
                    <a:pt x="1341170" y="589622"/>
                  </a:lnTo>
                  <a:lnTo>
                    <a:pt x="1387602" y="601078"/>
                  </a:lnTo>
                  <a:lnTo>
                    <a:pt x="1436547" y="605028"/>
                  </a:lnTo>
                  <a:lnTo>
                    <a:pt x="1485480" y="601078"/>
                  </a:lnTo>
                  <a:lnTo>
                    <a:pt x="1531912" y="589622"/>
                  </a:lnTo>
                  <a:lnTo>
                    <a:pt x="1575206" y="571284"/>
                  </a:lnTo>
                  <a:lnTo>
                    <a:pt x="1614741" y="546684"/>
                  </a:lnTo>
                  <a:lnTo>
                    <a:pt x="1649907" y="516445"/>
                  </a:lnTo>
                  <a:lnTo>
                    <a:pt x="1680070" y="481203"/>
                  </a:lnTo>
                  <a:lnTo>
                    <a:pt x="1704606" y="441566"/>
                  </a:lnTo>
                  <a:lnTo>
                    <a:pt x="1722907" y="398157"/>
                  </a:lnTo>
                  <a:lnTo>
                    <a:pt x="1734337" y="351599"/>
                  </a:lnTo>
                  <a:lnTo>
                    <a:pt x="1738299" y="302514"/>
                  </a:lnTo>
                  <a:close/>
                </a:path>
              </a:pathLst>
            </a:custGeom>
            <a:solidFill>
              <a:srgbClr val="1F49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583682" y="1702689"/>
            <a:ext cx="2787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5" dirty="0">
                <a:solidFill>
                  <a:srgbClr val="FFFFFF"/>
                </a:solidFill>
                <a:latin typeface="Verdana"/>
                <a:cs typeface="Verdana"/>
              </a:rPr>
              <a:t>01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408420" y="3282695"/>
            <a:ext cx="605155" cy="603885"/>
          </a:xfrm>
          <a:custGeom>
            <a:avLst/>
            <a:gdLst/>
            <a:ahLst/>
            <a:cxnLst/>
            <a:rect l="l" t="t" r="r" b="b"/>
            <a:pathLst>
              <a:path w="605154" h="603885">
                <a:moveTo>
                  <a:pt x="605028" y="301752"/>
                </a:moveTo>
                <a:lnTo>
                  <a:pt x="601065" y="252818"/>
                </a:lnTo>
                <a:lnTo>
                  <a:pt x="589610" y="206387"/>
                </a:lnTo>
                <a:lnTo>
                  <a:pt x="571271" y="163093"/>
                </a:lnTo>
                <a:lnTo>
                  <a:pt x="546671" y="123558"/>
                </a:lnTo>
                <a:lnTo>
                  <a:pt x="516445" y="88404"/>
                </a:lnTo>
                <a:lnTo>
                  <a:pt x="481190" y="58229"/>
                </a:lnTo>
                <a:lnTo>
                  <a:pt x="441553" y="33693"/>
                </a:lnTo>
                <a:lnTo>
                  <a:pt x="398145" y="15392"/>
                </a:lnTo>
                <a:lnTo>
                  <a:pt x="351586" y="3962"/>
                </a:lnTo>
                <a:lnTo>
                  <a:pt x="302514" y="0"/>
                </a:lnTo>
                <a:lnTo>
                  <a:pt x="253428" y="3962"/>
                </a:lnTo>
                <a:lnTo>
                  <a:pt x="206870" y="15392"/>
                </a:lnTo>
                <a:lnTo>
                  <a:pt x="163461" y="33693"/>
                </a:lnTo>
                <a:lnTo>
                  <a:pt x="123825" y="58229"/>
                </a:lnTo>
                <a:lnTo>
                  <a:pt x="88582" y="88404"/>
                </a:lnTo>
                <a:lnTo>
                  <a:pt x="58343" y="123558"/>
                </a:lnTo>
                <a:lnTo>
                  <a:pt x="33743" y="163093"/>
                </a:lnTo>
                <a:lnTo>
                  <a:pt x="15405" y="206387"/>
                </a:lnTo>
                <a:lnTo>
                  <a:pt x="3949" y="252818"/>
                </a:lnTo>
                <a:lnTo>
                  <a:pt x="0" y="301752"/>
                </a:lnTo>
                <a:lnTo>
                  <a:pt x="3949" y="350697"/>
                </a:lnTo>
                <a:lnTo>
                  <a:pt x="15405" y="397129"/>
                </a:lnTo>
                <a:lnTo>
                  <a:pt x="33743" y="440423"/>
                </a:lnTo>
                <a:lnTo>
                  <a:pt x="58343" y="479958"/>
                </a:lnTo>
                <a:lnTo>
                  <a:pt x="88582" y="515124"/>
                </a:lnTo>
                <a:lnTo>
                  <a:pt x="123825" y="545287"/>
                </a:lnTo>
                <a:lnTo>
                  <a:pt x="163461" y="569823"/>
                </a:lnTo>
                <a:lnTo>
                  <a:pt x="206870" y="588124"/>
                </a:lnTo>
                <a:lnTo>
                  <a:pt x="253428" y="599554"/>
                </a:lnTo>
                <a:lnTo>
                  <a:pt x="302514" y="603504"/>
                </a:lnTo>
                <a:lnTo>
                  <a:pt x="351586" y="599554"/>
                </a:lnTo>
                <a:lnTo>
                  <a:pt x="398145" y="588124"/>
                </a:lnTo>
                <a:lnTo>
                  <a:pt x="441553" y="569823"/>
                </a:lnTo>
                <a:lnTo>
                  <a:pt x="481190" y="545287"/>
                </a:lnTo>
                <a:lnTo>
                  <a:pt x="516445" y="515124"/>
                </a:lnTo>
                <a:lnTo>
                  <a:pt x="546671" y="479958"/>
                </a:lnTo>
                <a:lnTo>
                  <a:pt x="571271" y="440423"/>
                </a:lnTo>
                <a:lnTo>
                  <a:pt x="589610" y="397129"/>
                </a:lnTo>
                <a:lnTo>
                  <a:pt x="601065" y="350697"/>
                </a:lnTo>
                <a:lnTo>
                  <a:pt x="605028" y="301752"/>
                </a:lnTo>
                <a:close/>
              </a:path>
            </a:pathLst>
          </a:custGeom>
          <a:solidFill>
            <a:srgbClr val="1F49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572504" y="3428745"/>
            <a:ext cx="2787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5" dirty="0">
                <a:solidFill>
                  <a:srgbClr val="FFFFFF"/>
                </a:solidFill>
                <a:latin typeface="Verdana"/>
                <a:cs typeface="Verdana"/>
              </a:rPr>
              <a:t>02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20868" y="5132832"/>
            <a:ext cx="603885" cy="603885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603504" y="301752"/>
                </a:moveTo>
                <a:lnTo>
                  <a:pt x="599541" y="252818"/>
                </a:lnTo>
                <a:lnTo>
                  <a:pt x="588111" y="206387"/>
                </a:lnTo>
                <a:lnTo>
                  <a:pt x="569810" y="163093"/>
                </a:lnTo>
                <a:lnTo>
                  <a:pt x="545274" y="123558"/>
                </a:lnTo>
                <a:lnTo>
                  <a:pt x="515112" y="88392"/>
                </a:lnTo>
                <a:lnTo>
                  <a:pt x="479945" y="58229"/>
                </a:lnTo>
                <a:lnTo>
                  <a:pt x="440410" y="33693"/>
                </a:lnTo>
                <a:lnTo>
                  <a:pt x="397116" y="15392"/>
                </a:lnTo>
                <a:lnTo>
                  <a:pt x="350685" y="3962"/>
                </a:lnTo>
                <a:lnTo>
                  <a:pt x="301752" y="0"/>
                </a:lnTo>
                <a:lnTo>
                  <a:pt x="252806" y="3962"/>
                </a:lnTo>
                <a:lnTo>
                  <a:pt x="206375" y="15392"/>
                </a:lnTo>
                <a:lnTo>
                  <a:pt x="163080" y="33693"/>
                </a:lnTo>
                <a:lnTo>
                  <a:pt x="123545" y="58229"/>
                </a:lnTo>
                <a:lnTo>
                  <a:pt x="88392" y="88392"/>
                </a:lnTo>
                <a:lnTo>
                  <a:pt x="58216" y="123558"/>
                </a:lnTo>
                <a:lnTo>
                  <a:pt x="33680" y="163093"/>
                </a:lnTo>
                <a:lnTo>
                  <a:pt x="15379" y="206387"/>
                </a:lnTo>
                <a:lnTo>
                  <a:pt x="3949" y="252818"/>
                </a:lnTo>
                <a:lnTo>
                  <a:pt x="0" y="301752"/>
                </a:lnTo>
                <a:lnTo>
                  <a:pt x="3949" y="350697"/>
                </a:lnTo>
                <a:lnTo>
                  <a:pt x="15379" y="397129"/>
                </a:lnTo>
                <a:lnTo>
                  <a:pt x="33680" y="440423"/>
                </a:lnTo>
                <a:lnTo>
                  <a:pt x="58216" y="479971"/>
                </a:lnTo>
                <a:lnTo>
                  <a:pt x="88392" y="515124"/>
                </a:lnTo>
                <a:lnTo>
                  <a:pt x="123545" y="545287"/>
                </a:lnTo>
                <a:lnTo>
                  <a:pt x="163080" y="569823"/>
                </a:lnTo>
                <a:lnTo>
                  <a:pt x="206375" y="588124"/>
                </a:lnTo>
                <a:lnTo>
                  <a:pt x="252806" y="599567"/>
                </a:lnTo>
                <a:lnTo>
                  <a:pt x="301752" y="603504"/>
                </a:lnTo>
                <a:lnTo>
                  <a:pt x="350685" y="599567"/>
                </a:lnTo>
                <a:lnTo>
                  <a:pt x="397116" y="588124"/>
                </a:lnTo>
                <a:lnTo>
                  <a:pt x="440410" y="569823"/>
                </a:lnTo>
                <a:lnTo>
                  <a:pt x="479945" y="545287"/>
                </a:lnTo>
                <a:lnTo>
                  <a:pt x="515112" y="515124"/>
                </a:lnTo>
                <a:lnTo>
                  <a:pt x="545274" y="479971"/>
                </a:lnTo>
                <a:lnTo>
                  <a:pt x="569810" y="440423"/>
                </a:lnTo>
                <a:lnTo>
                  <a:pt x="588111" y="397129"/>
                </a:lnTo>
                <a:lnTo>
                  <a:pt x="599541" y="350697"/>
                </a:lnTo>
                <a:lnTo>
                  <a:pt x="603504" y="301752"/>
                </a:lnTo>
                <a:close/>
              </a:path>
            </a:pathLst>
          </a:custGeom>
          <a:solidFill>
            <a:srgbClr val="1F49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583682" y="5279516"/>
            <a:ext cx="2787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5" dirty="0">
                <a:solidFill>
                  <a:srgbClr val="FFFFFF"/>
                </a:solidFill>
                <a:latin typeface="Verdana"/>
                <a:cs typeface="Verdana"/>
              </a:rPr>
              <a:t>03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952233" y="1222705"/>
            <a:ext cx="64833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5" dirty="0">
                <a:solidFill>
                  <a:srgbClr val="1F4980"/>
                </a:solidFill>
                <a:latin typeface="Tahoma"/>
                <a:cs typeface="Tahoma"/>
              </a:rPr>
              <a:t>M</a:t>
            </a:r>
            <a:r>
              <a:rPr sz="1400" b="1" spc="-70" dirty="0">
                <a:solidFill>
                  <a:srgbClr val="1F4980"/>
                </a:solidFill>
                <a:latin typeface="Tahoma"/>
                <a:cs typeface="Tahoma"/>
              </a:rPr>
              <a:t>i</a:t>
            </a:r>
            <a:r>
              <a:rPr sz="1400" b="1" spc="-130" dirty="0">
                <a:solidFill>
                  <a:srgbClr val="1F4980"/>
                </a:solidFill>
                <a:latin typeface="Tahoma"/>
                <a:cs typeface="Tahoma"/>
              </a:rPr>
              <a:t>s</a:t>
            </a:r>
            <a:r>
              <a:rPr sz="1400" b="1" spc="-114" dirty="0">
                <a:solidFill>
                  <a:srgbClr val="1F4980"/>
                </a:solidFill>
                <a:latin typeface="Tahoma"/>
                <a:cs typeface="Tahoma"/>
              </a:rPr>
              <a:t>s</a:t>
            </a:r>
            <a:r>
              <a:rPr sz="1400" b="1" spc="-35" dirty="0">
                <a:solidFill>
                  <a:srgbClr val="1F4980"/>
                </a:solidFill>
                <a:latin typeface="Tahoma"/>
                <a:cs typeface="Tahoma"/>
              </a:rPr>
              <a:t>ion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952233" y="1583816"/>
            <a:ext cx="334010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spc="-95" dirty="0">
                <a:latin typeface="Verdana"/>
                <a:cs typeface="Verdana"/>
              </a:rPr>
              <a:t>To </a:t>
            </a:r>
            <a:r>
              <a:rPr sz="1200" spc="-10" dirty="0">
                <a:latin typeface="Verdana"/>
                <a:cs typeface="Verdana"/>
              </a:rPr>
              <a:t>provide </a:t>
            </a:r>
            <a:r>
              <a:rPr sz="1200" spc="20" dirty="0">
                <a:latin typeface="Verdana"/>
                <a:cs typeface="Verdana"/>
              </a:rPr>
              <a:t>access </a:t>
            </a:r>
            <a:r>
              <a:rPr sz="1200" spc="-20" dirty="0">
                <a:latin typeface="Verdana"/>
                <a:cs typeface="Verdana"/>
              </a:rPr>
              <a:t>to </a:t>
            </a:r>
            <a:r>
              <a:rPr sz="1200" spc="10" dirty="0">
                <a:latin typeface="Verdana"/>
                <a:cs typeface="Verdana"/>
              </a:rPr>
              <a:t>affordable </a:t>
            </a:r>
            <a:r>
              <a:rPr sz="1200" spc="-10" dirty="0">
                <a:latin typeface="Verdana"/>
                <a:cs typeface="Verdana"/>
              </a:rPr>
              <a:t>financial </a:t>
            </a:r>
            <a:r>
              <a:rPr sz="1200" spc="-5" dirty="0">
                <a:latin typeface="Verdana"/>
                <a:cs typeface="Verdana"/>
              </a:rPr>
              <a:t> </a:t>
            </a:r>
            <a:r>
              <a:rPr sz="1200" spc="-45" dirty="0">
                <a:latin typeface="Verdana"/>
                <a:cs typeface="Verdana"/>
              </a:rPr>
              <a:t>services</a:t>
            </a:r>
            <a:r>
              <a:rPr sz="1200" spc="-105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to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-100" dirty="0">
                <a:latin typeface="Verdana"/>
                <a:cs typeface="Verdana"/>
              </a:rPr>
              <a:t>5</a:t>
            </a:r>
            <a:r>
              <a:rPr sz="1200" spc="-80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lakh</a:t>
            </a:r>
            <a:r>
              <a:rPr sz="1200" spc="-100" dirty="0">
                <a:latin typeface="Verdana"/>
                <a:cs typeface="Verdana"/>
              </a:rPr>
              <a:t> </a:t>
            </a:r>
            <a:r>
              <a:rPr sz="1200" spc="10" dirty="0">
                <a:latin typeface="Verdana"/>
                <a:cs typeface="Verdana"/>
              </a:rPr>
              <a:t>economically</a:t>
            </a:r>
            <a:r>
              <a:rPr sz="1200" spc="-125" dirty="0">
                <a:latin typeface="Verdana"/>
                <a:cs typeface="Verdana"/>
              </a:rPr>
              <a:t> </a:t>
            </a:r>
            <a:r>
              <a:rPr sz="1200" spc="-35" dirty="0">
                <a:latin typeface="Verdana"/>
                <a:cs typeface="Verdana"/>
              </a:rPr>
              <a:t>under-served </a:t>
            </a:r>
            <a:r>
              <a:rPr sz="1200" spc="-405" dirty="0">
                <a:latin typeface="Verdana"/>
                <a:cs typeface="Verdana"/>
              </a:rPr>
              <a:t> </a:t>
            </a:r>
            <a:r>
              <a:rPr sz="1200" spc="15" dirty="0">
                <a:latin typeface="Verdana"/>
                <a:cs typeface="Verdana"/>
              </a:rPr>
              <a:t>h</a:t>
            </a:r>
            <a:r>
              <a:rPr sz="1200" spc="5" dirty="0">
                <a:latin typeface="Verdana"/>
                <a:cs typeface="Verdana"/>
              </a:rPr>
              <a:t>o</a:t>
            </a:r>
            <a:r>
              <a:rPr sz="1200" spc="-20" dirty="0">
                <a:latin typeface="Verdana"/>
                <a:cs typeface="Verdana"/>
              </a:rPr>
              <a:t>useh</a:t>
            </a:r>
            <a:r>
              <a:rPr sz="1200" spc="-30" dirty="0">
                <a:latin typeface="Verdana"/>
                <a:cs typeface="Verdana"/>
              </a:rPr>
              <a:t>o</a:t>
            </a:r>
            <a:r>
              <a:rPr sz="1200" spc="-70" dirty="0">
                <a:latin typeface="Verdana"/>
                <a:cs typeface="Verdana"/>
              </a:rPr>
              <a:t>l</a:t>
            </a:r>
            <a:r>
              <a:rPr sz="1200" spc="75" dirty="0">
                <a:latin typeface="Verdana"/>
                <a:cs typeface="Verdana"/>
              </a:rPr>
              <a:t>d</a:t>
            </a:r>
            <a:r>
              <a:rPr sz="1200" spc="-160" dirty="0">
                <a:latin typeface="Verdana"/>
                <a:cs typeface="Verdana"/>
              </a:rPr>
              <a:t>s</a:t>
            </a:r>
            <a:r>
              <a:rPr sz="1200" spc="-110" dirty="0">
                <a:latin typeface="Verdana"/>
                <a:cs typeface="Verdana"/>
              </a:rPr>
              <a:t> </a:t>
            </a:r>
            <a:r>
              <a:rPr sz="1200" spc="-55" dirty="0">
                <a:latin typeface="Verdana"/>
                <a:cs typeface="Verdana"/>
              </a:rPr>
              <a:t>f</a:t>
            </a:r>
            <a:r>
              <a:rPr sz="1200" spc="45" dirty="0">
                <a:latin typeface="Verdana"/>
                <a:cs typeface="Verdana"/>
              </a:rPr>
              <a:t>o</a:t>
            </a:r>
            <a:r>
              <a:rPr sz="1200" spc="-155" dirty="0">
                <a:latin typeface="Verdana"/>
                <a:cs typeface="Verdana"/>
              </a:rPr>
              <a:t>r</a:t>
            </a:r>
            <a:r>
              <a:rPr sz="1200" spc="-80" dirty="0">
                <a:latin typeface="Verdana"/>
                <a:cs typeface="Verdana"/>
              </a:rPr>
              <a:t> </a:t>
            </a:r>
            <a:r>
              <a:rPr sz="1200" spc="-55" dirty="0">
                <a:latin typeface="Verdana"/>
                <a:cs typeface="Verdana"/>
              </a:rPr>
              <a:t>s</a:t>
            </a:r>
            <a:r>
              <a:rPr sz="1200" spc="-65" dirty="0">
                <a:latin typeface="Verdana"/>
                <a:cs typeface="Verdana"/>
              </a:rPr>
              <a:t>o</a:t>
            </a:r>
            <a:r>
              <a:rPr sz="1200" spc="45" dirty="0">
                <a:latin typeface="Verdana"/>
                <a:cs typeface="Verdana"/>
              </a:rPr>
              <a:t>ci</a:t>
            </a:r>
            <a:r>
              <a:rPr sz="1200" spc="65" dirty="0">
                <a:latin typeface="Verdana"/>
                <a:cs typeface="Verdana"/>
              </a:rPr>
              <a:t>a</a:t>
            </a:r>
            <a:r>
              <a:rPr sz="1200" spc="-90" dirty="0">
                <a:latin typeface="Verdana"/>
                <a:cs typeface="Verdana"/>
              </a:rPr>
              <a:t>l </a:t>
            </a:r>
            <a:r>
              <a:rPr sz="1200" spc="95" dirty="0">
                <a:latin typeface="Verdana"/>
                <a:cs typeface="Verdana"/>
              </a:rPr>
              <a:t>a</a:t>
            </a:r>
            <a:r>
              <a:rPr sz="1200" spc="25" dirty="0">
                <a:latin typeface="Verdana"/>
                <a:cs typeface="Verdana"/>
              </a:rPr>
              <a:t>nd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90" dirty="0">
                <a:latin typeface="Verdana"/>
                <a:cs typeface="Verdana"/>
              </a:rPr>
              <a:t>ec</a:t>
            </a:r>
            <a:r>
              <a:rPr sz="1200" spc="85" dirty="0">
                <a:latin typeface="Verdana"/>
                <a:cs typeface="Verdana"/>
              </a:rPr>
              <a:t>o</a:t>
            </a:r>
            <a:r>
              <a:rPr sz="1200" spc="15" dirty="0">
                <a:latin typeface="Verdana"/>
                <a:cs typeface="Verdana"/>
              </a:rPr>
              <a:t>n</a:t>
            </a:r>
            <a:r>
              <a:rPr sz="1200" spc="5" dirty="0">
                <a:latin typeface="Verdana"/>
                <a:cs typeface="Verdana"/>
              </a:rPr>
              <a:t>o</a:t>
            </a:r>
            <a:r>
              <a:rPr sz="1200" spc="-30" dirty="0">
                <a:latin typeface="Verdana"/>
                <a:cs typeface="Verdana"/>
              </a:rPr>
              <a:t>m</a:t>
            </a:r>
            <a:r>
              <a:rPr sz="1200" spc="25" dirty="0">
                <a:latin typeface="Verdana"/>
                <a:cs typeface="Verdana"/>
              </a:rPr>
              <a:t>ic  </a:t>
            </a:r>
            <a:r>
              <a:rPr sz="1200" spc="75" dirty="0">
                <a:latin typeface="Verdana"/>
                <a:cs typeface="Verdana"/>
              </a:rPr>
              <a:t>d</a:t>
            </a:r>
            <a:r>
              <a:rPr sz="1200" spc="10" dirty="0">
                <a:latin typeface="Verdana"/>
                <a:cs typeface="Verdana"/>
              </a:rPr>
              <a:t>e</a:t>
            </a:r>
            <a:r>
              <a:rPr sz="1200" dirty="0">
                <a:latin typeface="Verdana"/>
                <a:cs typeface="Verdana"/>
              </a:rPr>
              <a:t>v</a:t>
            </a:r>
            <a:r>
              <a:rPr sz="1200" spc="-15" dirty="0">
                <a:latin typeface="Verdana"/>
                <a:cs typeface="Verdana"/>
              </a:rPr>
              <a:t>e</a:t>
            </a:r>
            <a:r>
              <a:rPr sz="1200" spc="10" dirty="0">
                <a:latin typeface="Verdana"/>
                <a:cs typeface="Verdana"/>
              </a:rPr>
              <a:t>l</a:t>
            </a:r>
            <a:r>
              <a:rPr sz="1200" spc="45" dirty="0">
                <a:latin typeface="Verdana"/>
                <a:cs typeface="Verdana"/>
              </a:rPr>
              <a:t>o</a:t>
            </a:r>
            <a:r>
              <a:rPr sz="1200" spc="65" dirty="0">
                <a:latin typeface="Verdana"/>
                <a:cs typeface="Verdana"/>
              </a:rPr>
              <a:t>p</a:t>
            </a:r>
            <a:r>
              <a:rPr sz="1200" spc="-20" dirty="0">
                <a:latin typeface="Verdana"/>
                <a:cs typeface="Verdana"/>
              </a:rPr>
              <a:t>ment</a:t>
            </a:r>
            <a:r>
              <a:rPr sz="1200" spc="-120" dirty="0">
                <a:latin typeface="Verdana"/>
                <a:cs typeface="Verdana"/>
              </a:rPr>
              <a:t> </a:t>
            </a:r>
            <a:r>
              <a:rPr sz="1200" spc="-5" dirty="0">
                <a:latin typeface="Verdana"/>
                <a:cs typeface="Verdana"/>
              </a:rPr>
              <a:t>b</a:t>
            </a:r>
            <a:r>
              <a:rPr sz="1200" dirty="0">
                <a:latin typeface="Verdana"/>
                <a:cs typeface="Verdana"/>
              </a:rPr>
              <a:t>y</a:t>
            </a:r>
            <a:r>
              <a:rPr sz="1200" spc="-110" dirty="0">
                <a:latin typeface="Verdana"/>
                <a:cs typeface="Verdana"/>
              </a:rPr>
              <a:t> 203</a:t>
            </a:r>
            <a:r>
              <a:rPr sz="1200" spc="-100" dirty="0">
                <a:latin typeface="Verdana"/>
                <a:cs typeface="Verdana"/>
              </a:rPr>
              <a:t>0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16939" y="2066289"/>
            <a:ext cx="3035935" cy="1795780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535"/>
              </a:spcBef>
            </a:pPr>
            <a:r>
              <a:rPr sz="3200" b="1" dirty="0">
                <a:solidFill>
                  <a:srgbClr val="FFFFFF"/>
                </a:solidFill>
                <a:latin typeface="Calibri"/>
                <a:cs typeface="Calibri"/>
              </a:rPr>
              <a:t>Humana</a:t>
            </a:r>
            <a:r>
              <a:rPr sz="3200" b="1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FFFFFF"/>
                </a:solidFill>
                <a:latin typeface="Calibri"/>
                <a:cs typeface="Calibri"/>
              </a:rPr>
              <a:t>Financial </a:t>
            </a:r>
            <a:r>
              <a:rPr sz="3200" b="1" spc="-7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FFFFFF"/>
                </a:solidFill>
                <a:latin typeface="Calibri"/>
                <a:cs typeface="Calibri"/>
              </a:rPr>
              <a:t>Services</a:t>
            </a:r>
            <a:endParaRPr sz="3200">
              <a:latin typeface="Calibri"/>
              <a:cs typeface="Calibri"/>
            </a:endParaRPr>
          </a:p>
          <a:p>
            <a:pPr marL="12700" marR="257810" algn="just">
              <a:lnSpc>
                <a:spcPts val="2160"/>
              </a:lnSpc>
              <a:spcBef>
                <a:spcPts val="135"/>
              </a:spcBef>
            </a:pPr>
            <a:r>
              <a:rPr sz="2000" spc="-38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000" spc="-265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2000" spc="-1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16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2000" spc="-1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Growin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g</a:t>
            </a:r>
            <a:r>
              <a:rPr sz="2000" spc="-1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20" dirty="0">
                <a:solidFill>
                  <a:srgbClr val="FFFFFF"/>
                </a:solidFill>
                <a:latin typeface="Verdana"/>
                <a:cs typeface="Verdana"/>
              </a:rPr>
              <a:t>NB</a:t>
            </a:r>
            <a:r>
              <a:rPr sz="2000" spc="25" dirty="0">
                <a:solidFill>
                  <a:srgbClr val="FFFFFF"/>
                </a:solidFill>
                <a:latin typeface="Verdana"/>
                <a:cs typeface="Verdana"/>
              </a:rPr>
              <a:t>FC</a:t>
            </a:r>
            <a:r>
              <a:rPr sz="2000" spc="-254" dirty="0">
                <a:solidFill>
                  <a:srgbClr val="FFFFFF"/>
                </a:solidFill>
                <a:latin typeface="Verdana"/>
                <a:cs typeface="Verdana"/>
              </a:rPr>
              <a:t>-</a:t>
            </a:r>
            <a:r>
              <a:rPr sz="2000" spc="-114" dirty="0">
                <a:solidFill>
                  <a:srgbClr val="FFFFFF"/>
                </a:solidFill>
                <a:latin typeface="Verdana"/>
                <a:cs typeface="Verdana"/>
              </a:rPr>
              <a:t>MFI  </a:t>
            </a:r>
            <a:r>
              <a:rPr sz="2000" spc="-80" dirty="0">
                <a:solidFill>
                  <a:srgbClr val="FFFFFF"/>
                </a:solidFill>
                <a:latin typeface="Verdana"/>
                <a:cs typeface="Verdana"/>
              </a:rPr>
              <a:t>He</a:t>
            </a:r>
            <a:r>
              <a:rPr sz="2000" spc="-25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pin</a:t>
            </a:r>
            <a:r>
              <a:rPr sz="2000" spc="5" dirty="0">
                <a:solidFill>
                  <a:srgbClr val="FFFFFF"/>
                </a:solidFill>
                <a:latin typeface="Verdana"/>
                <a:cs typeface="Verdana"/>
              </a:rPr>
              <a:t>g</a:t>
            </a:r>
            <a:r>
              <a:rPr sz="2000" spc="-1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30" dirty="0">
                <a:solidFill>
                  <a:srgbClr val="FFFFFF"/>
                </a:solidFill>
                <a:latin typeface="Verdana"/>
                <a:cs typeface="Verdana"/>
              </a:rPr>
              <a:t>Crea</a:t>
            </a:r>
            <a:r>
              <a:rPr sz="2000" spc="3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2000" spc="11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2000" spc="-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114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2000" spc="-1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75" dirty="0">
                <a:solidFill>
                  <a:srgbClr val="FFFFFF"/>
                </a:solidFill>
                <a:latin typeface="Verdana"/>
                <a:cs typeface="Verdana"/>
              </a:rPr>
              <a:t>Se</a:t>
            </a:r>
            <a:r>
              <a:rPr sz="2000" spc="-70" dirty="0">
                <a:solidFill>
                  <a:srgbClr val="FFFFFF"/>
                </a:solidFill>
                <a:latin typeface="Verdana"/>
                <a:cs typeface="Verdana"/>
              </a:rPr>
              <a:t>lf</a:t>
            </a:r>
            <a:r>
              <a:rPr sz="2000" spc="-210" dirty="0">
                <a:solidFill>
                  <a:srgbClr val="FFFFFF"/>
                </a:solidFill>
                <a:latin typeface="Verdana"/>
                <a:cs typeface="Verdana"/>
              </a:rPr>
              <a:t>-  </a:t>
            </a:r>
            <a:r>
              <a:rPr sz="2000" spc="-15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2000" spc="-170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2000" spc="-75" dirty="0">
                <a:solidFill>
                  <a:srgbClr val="FFFFFF"/>
                </a:solidFill>
                <a:latin typeface="Verdana"/>
                <a:cs typeface="Verdana"/>
              </a:rPr>
              <a:t>f</a:t>
            </a:r>
            <a:r>
              <a:rPr sz="2000" spc="-85" dirty="0">
                <a:solidFill>
                  <a:srgbClr val="FFFFFF"/>
                </a:solidFill>
                <a:latin typeface="Verdana"/>
                <a:cs typeface="Verdana"/>
              </a:rPr>
              <a:t>f</a:t>
            </a:r>
            <a:r>
              <a:rPr sz="2000" spc="-25" dirty="0">
                <a:solidFill>
                  <a:srgbClr val="FFFFFF"/>
                </a:solidFill>
                <a:latin typeface="Verdana"/>
                <a:cs typeface="Verdana"/>
              </a:rPr>
              <a:t>ic</a:t>
            </a:r>
            <a:r>
              <a:rPr sz="2000" spc="-3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000" spc="30" dirty="0">
                <a:solidFill>
                  <a:srgbClr val="FFFFFF"/>
                </a:solidFill>
                <a:latin typeface="Verdana"/>
                <a:cs typeface="Verdana"/>
              </a:rPr>
              <a:t>en</a:t>
            </a:r>
            <a:r>
              <a:rPr sz="2000" spc="-11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2000" spc="-1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38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000" spc="-30" dirty="0">
                <a:solidFill>
                  <a:srgbClr val="FFFFFF"/>
                </a:solidFill>
                <a:latin typeface="Verdana"/>
                <a:cs typeface="Verdana"/>
              </a:rPr>
              <a:t>nd</a:t>
            </a:r>
            <a:r>
              <a:rPr sz="2000" spc="-2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000" spc="16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450328" y="3037458"/>
            <a:ext cx="3249930" cy="11182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0" dirty="0">
                <a:solidFill>
                  <a:srgbClr val="1F4980"/>
                </a:solidFill>
                <a:latin typeface="Tahoma"/>
                <a:cs typeface="Tahoma"/>
              </a:rPr>
              <a:t>Vision</a:t>
            </a:r>
            <a:endParaRPr sz="14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1155"/>
              </a:spcBef>
            </a:pPr>
            <a:r>
              <a:rPr sz="1200" spc="-95" dirty="0">
                <a:latin typeface="Verdana"/>
                <a:cs typeface="Verdana"/>
              </a:rPr>
              <a:t>To </a:t>
            </a:r>
            <a:r>
              <a:rPr sz="1200" spc="-15" dirty="0">
                <a:latin typeface="Verdana"/>
                <a:cs typeface="Verdana"/>
              </a:rPr>
              <a:t>secure </a:t>
            </a:r>
            <a:r>
              <a:rPr sz="1200" spc="-40" dirty="0">
                <a:latin typeface="Verdana"/>
                <a:cs typeface="Verdana"/>
              </a:rPr>
              <a:t>life </a:t>
            </a:r>
            <a:r>
              <a:rPr sz="1200" dirty="0">
                <a:latin typeface="Verdana"/>
                <a:cs typeface="Verdana"/>
              </a:rPr>
              <a:t>of </a:t>
            </a:r>
            <a:r>
              <a:rPr sz="1200" spc="-40" dirty="0">
                <a:latin typeface="Verdana"/>
                <a:cs typeface="Verdana"/>
              </a:rPr>
              <a:t>dignity </a:t>
            </a:r>
            <a:r>
              <a:rPr sz="1200" spc="-20" dirty="0">
                <a:latin typeface="Verdana"/>
                <a:cs typeface="Verdana"/>
              </a:rPr>
              <a:t>to poor, </a:t>
            </a:r>
            <a:r>
              <a:rPr sz="1200" spc="-10" dirty="0">
                <a:latin typeface="Verdana"/>
                <a:cs typeface="Verdana"/>
              </a:rPr>
              <a:t>especially </a:t>
            </a:r>
            <a:r>
              <a:rPr sz="1200" spc="-5" dirty="0">
                <a:latin typeface="Verdana"/>
                <a:cs typeface="Verdana"/>
              </a:rPr>
              <a:t> </a:t>
            </a:r>
            <a:r>
              <a:rPr sz="1200" spc="20" dirty="0">
                <a:latin typeface="Verdana"/>
                <a:cs typeface="Verdana"/>
              </a:rPr>
              <a:t>w</a:t>
            </a:r>
            <a:r>
              <a:rPr sz="1200" spc="45" dirty="0">
                <a:latin typeface="Verdana"/>
                <a:cs typeface="Verdana"/>
              </a:rPr>
              <a:t>o</a:t>
            </a:r>
            <a:r>
              <a:rPr sz="1200" spc="-35" dirty="0">
                <a:latin typeface="Verdana"/>
                <a:cs typeface="Verdana"/>
              </a:rPr>
              <a:t>m</a:t>
            </a:r>
            <a:r>
              <a:rPr sz="1200" spc="15" dirty="0">
                <a:latin typeface="Verdana"/>
                <a:cs typeface="Verdana"/>
              </a:rPr>
              <a:t>en</a:t>
            </a:r>
            <a:r>
              <a:rPr sz="1200" spc="-100" dirty="0">
                <a:latin typeface="Verdana"/>
                <a:cs typeface="Verdana"/>
              </a:rPr>
              <a:t> </a:t>
            </a:r>
            <a:r>
              <a:rPr sz="1200" spc="90" dirty="0">
                <a:latin typeface="Verdana"/>
                <a:cs typeface="Verdana"/>
              </a:rPr>
              <a:t>a</a:t>
            </a:r>
            <a:r>
              <a:rPr sz="1200" spc="20" dirty="0">
                <a:latin typeface="Verdana"/>
                <a:cs typeface="Verdana"/>
              </a:rPr>
              <a:t>nd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5" dirty="0">
                <a:latin typeface="Verdana"/>
                <a:cs typeface="Verdana"/>
              </a:rPr>
              <a:t>un</a:t>
            </a:r>
            <a:r>
              <a:rPr sz="1200" spc="10" dirty="0">
                <a:latin typeface="Verdana"/>
                <a:cs typeface="Verdana"/>
              </a:rPr>
              <a:t>d</a:t>
            </a:r>
            <a:r>
              <a:rPr sz="1200" spc="-45" dirty="0">
                <a:latin typeface="Verdana"/>
                <a:cs typeface="Verdana"/>
              </a:rPr>
              <a:t>er</a:t>
            </a:r>
            <a:r>
              <a:rPr sz="1200" spc="-100" dirty="0">
                <a:latin typeface="Verdana"/>
                <a:cs typeface="Verdana"/>
              </a:rPr>
              <a:t> </a:t>
            </a:r>
            <a:r>
              <a:rPr sz="1200" spc="-55" dirty="0">
                <a:latin typeface="Verdana"/>
                <a:cs typeface="Verdana"/>
              </a:rPr>
              <a:t>pri</a:t>
            </a:r>
            <a:r>
              <a:rPr sz="1200" spc="-80" dirty="0">
                <a:latin typeface="Verdana"/>
                <a:cs typeface="Verdana"/>
              </a:rPr>
              <a:t>v</a:t>
            </a:r>
            <a:r>
              <a:rPr sz="1200" spc="-95" dirty="0">
                <a:latin typeface="Verdana"/>
                <a:cs typeface="Verdana"/>
              </a:rPr>
              <a:t>i</a:t>
            </a:r>
            <a:r>
              <a:rPr sz="1200" spc="-70" dirty="0">
                <a:latin typeface="Verdana"/>
                <a:cs typeface="Verdana"/>
              </a:rPr>
              <a:t>l</a:t>
            </a:r>
            <a:r>
              <a:rPr sz="1200" spc="60" dirty="0">
                <a:latin typeface="Verdana"/>
                <a:cs typeface="Verdana"/>
              </a:rPr>
              <a:t>ege</a:t>
            </a:r>
            <a:r>
              <a:rPr sz="1200" spc="-114" dirty="0">
                <a:latin typeface="Verdana"/>
                <a:cs typeface="Verdana"/>
              </a:rPr>
              <a:t> </a:t>
            </a:r>
            <a:r>
              <a:rPr sz="1200" spc="10" dirty="0">
                <a:latin typeface="Verdana"/>
                <a:cs typeface="Verdana"/>
              </a:rPr>
              <a:t>se</a:t>
            </a:r>
            <a:r>
              <a:rPr sz="1200" spc="15" dirty="0">
                <a:latin typeface="Verdana"/>
                <a:cs typeface="Verdana"/>
              </a:rPr>
              <a:t>c</a:t>
            </a:r>
            <a:r>
              <a:rPr sz="1200" spc="-95" dirty="0">
                <a:latin typeface="Verdana"/>
                <a:cs typeface="Verdana"/>
              </a:rPr>
              <a:t>t</a:t>
            </a:r>
            <a:r>
              <a:rPr sz="1200" spc="-15" dirty="0">
                <a:latin typeface="Verdana"/>
                <a:cs typeface="Verdana"/>
              </a:rPr>
              <a:t>i</a:t>
            </a:r>
            <a:r>
              <a:rPr sz="1200" spc="-35" dirty="0">
                <a:latin typeface="Verdana"/>
                <a:cs typeface="Verdana"/>
              </a:rPr>
              <a:t>o</a:t>
            </a:r>
            <a:r>
              <a:rPr sz="1200" spc="-30" dirty="0">
                <a:latin typeface="Verdana"/>
                <a:cs typeface="Verdana"/>
              </a:rPr>
              <a:t>n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45" dirty="0">
                <a:latin typeface="Verdana"/>
                <a:cs typeface="Verdana"/>
              </a:rPr>
              <a:t>o</a:t>
            </a:r>
            <a:r>
              <a:rPr sz="1200" spc="-50" dirty="0">
                <a:latin typeface="Verdana"/>
                <a:cs typeface="Verdana"/>
              </a:rPr>
              <a:t>f</a:t>
            </a:r>
            <a:r>
              <a:rPr sz="1200" spc="-80" dirty="0">
                <a:latin typeface="Verdana"/>
                <a:cs typeface="Verdana"/>
              </a:rPr>
              <a:t> </a:t>
            </a:r>
            <a:r>
              <a:rPr sz="1200" spc="-95" dirty="0">
                <a:latin typeface="Verdana"/>
                <a:cs typeface="Verdana"/>
              </a:rPr>
              <a:t>t</a:t>
            </a:r>
            <a:r>
              <a:rPr sz="1200" spc="10" dirty="0">
                <a:latin typeface="Verdana"/>
                <a:cs typeface="Verdana"/>
              </a:rPr>
              <a:t>he  </a:t>
            </a:r>
            <a:r>
              <a:rPr sz="1200" spc="-25" dirty="0">
                <a:latin typeface="Verdana"/>
                <a:cs typeface="Verdana"/>
              </a:rPr>
              <a:t>society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5" dirty="0">
                <a:latin typeface="Verdana"/>
                <a:cs typeface="Verdana"/>
              </a:rPr>
              <a:t>by</a:t>
            </a:r>
            <a:r>
              <a:rPr sz="1200" spc="-100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providing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financial</a:t>
            </a:r>
            <a:r>
              <a:rPr sz="1200" spc="-70" dirty="0">
                <a:latin typeface="Verdana"/>
                <a:cs typeface="Verdana"/>
              </a:rPr>
              <a:t> </a:t>
            </a:r>
            <a:r>
              <a:rPr sz="1200" spc="-45" dirty="0">
                <a:latin typeface="Verdana"/>
                <a:cs typeface="Verdana"/>
              </a:rPr>
              <a:t>services</a:t>
            </a:r>
            <a:r>
              <a:rPr sz="1200" spc="-110" dirty="0">
                <a:latin typeface="Verdana"/>
                <a:cs typeface="Verdana"/>
              </a:rPr>
              <a:t> </a:t>
            </a:r>
            <a:r>
              <a:rPr sz="1200" spc="-65" dirty="0">
                <a:latin typeface="Verdana"/>
                <a:cs typeface="Verdana"/>
              </a:rPr>
              <a:t>in</a:t>
            </a:r>
            <a:r>
              <a:rPr sz="1200" spc="-90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the </a:t>
            </a:r>
            <a:r>
              <a:rPr sz="1200" spc="-405" dirty="0">
                <a:latin typeface="Verdana"/>
                <a:cs typeface="Verdana"/>
              </a:rPr>
              <a:t> </a:t>
            </a:r>
            <a:r>
              <a:rPr sz="1200" spc="-35" dirty="0">
                <a:latin typeface="Verdana"/>
                <a:cs typeface="Verdana"/>
              </a:rPr>
              <a:t>m</a:t>
            </a:r>
            <a:r>
              <a:rPr sz="1200" spc="45" dirty="0">
                <a:latin typeface="Verdana"/>
                <a:cs typeface="Verdana"/>
              </a:rPr>
              <a:t>o</a:t>
            </a:r>
            <a:r>
              <a:rPr sz="1200" spc="-135" dirty="0">
                <a:latin typeface="Verdana"/>
                <a:cs typeface="Verdana"/>
              </a:rPr>
              <a:t>s</a:t>
            </a:r>
            <a:r>
              <a:rPr sz="1200" spc="-100" dirty="0">
                <a:latin typeface="Verdana"/>
                <a:cs typeface="Verdana"/>
              </a:rPr>
              <a:t>t </a:t>
            </a:r>
            <a:r>
              <a:rPr sz="1200" spc="10" dirty="0">
                <a:latin typeface="Verdana"/>
                <a:cs typeface="Verdana"/>
              </a:rPr>
              <a:t>e</a:t>
            </a:r>
            <a:r>
              <a:rPr sz="1200" dirty="0">
                <a:latin typeface="Verdana"/>
                <a:cs typeface="Verdana"/>
              </a:rPr>
              <a:t>f</a:t>
            </a:r>
            <a:r>
              <a:rPr sz="1200" spc="-55" dirty="0">
                <a:latin typeface="Verdana"/>
                <a:cs typeface="Verdana"/>
              </a:rPr>
              <a:t>f</a:t>
            </a:r>
            <a:r>
              <a:rPr sz="1200" spc="15" dirty="0">
                <a:latin typeface="Verdana"/>
                <a:cs typeface="Verdana"/>
              </a:rPr>
              <a:t>i</a:t>
            </a:r>
            <a:r>
              <a:rPr sz="1200" spc="40" dirty="0">
                <a:latin typeface="Verdana"/>
                <a:cs typeface="Verdana"/>
              </a:rPr>
              <a:t>c</a:t>
            </a:r>
            <a:r>
              <a:rPr sz="1200" spc="-40" dirty="0">
                <a:latin typeface="Verdana"/>
                <a:cs typeface="Verdana"/>
              </a:rPr>
              <a:t>ien</a:t>
            </a:r>
            <a:r>
              <a:rPr sz="1200" spc="-25" dirty="0">
                <a:latin typeface="Verdana"/>
                <a:cs typeface="Verdana"/>
              </a:rPr>
              <a:t>t</a:t>
            </a:r>
            <a:r>
              <a:rPr sz="1200" spc="-90" dirty="0">
                <a:latin typeface="Verdana"/>
                <a:cs typeface="Verdana"/>
              </a:rPr>
              <a:t> </a:t>
            </a:r>
            <a:r>
              <a:rPr sz="1200" spc="-35" dirty="0">
                <a:latin typeface="Verdana"/>
                <a:cs typeface="Verdana"/>
              </a:rPr>
              <a:t>m</a:t>
            </a:r>
            <a:r>
              <a:rPr sz="1200" spc="90" dirty="0">
                <a:latin typeface="Verdana"/>
                <a:cs typeface="Verdana"/>
              </a:rPr>
              <a:t>a</a:t>
            </a:r>
            <a:r>
              <a:rPr sz="1200" spc="-40" dirty="0">
                <a:latin typeface="Verdana"/>
                <a:cs typeface="Verdana"/>
              </a:rPr>
              <a:t>nner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952233" y="4889449"/>
            <a:ext cx="3285490" cy="11182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5" dirty="0">
                <a:solidFill>
                  <a:srgbClr val="1F4980"/>
                </a:solidFill>
                <a:latin typeface="Tahoma"/>
                <a:cs typeface="Tahoma"/>
              </a:rPr>
              <a:t>Objectives</a:t>
            </a:r>
            <a:endParaRPr sz="14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1155"/>
              </a:spcBef>
            </a:pPr>
            <a:r>
              <a:rPr sz="1200" spc="-240" dirty="0">
                <a:latin typeface="Verdana"/>
                <a:cs typeface="Verdana"/>
              </a:rPr>
              <a:t>T</a:t>
            </a:r>
            <a:r>
              <a:rPr sz="1200" spc="55" dirty="0">
                <a:latin typeface="Verdana"/>
                <a:cs typeface="Verdana"/>
              </a:rPr>
              <a:t>o</a:t>
            </a:r>
            <a:r>
              <a:rPr sz="1200" spc="-85" dirty="0">
                <a:latin typeface="Verdana"/>
                <a:cs typeface="Verdana"/>
              </a:rPr>
              <a:t> </a:t>
            </a:r>
            <a:r>
              <a:rPr sz="1200" spc="5" dirty="0">
                <a:latin typeface="Verdana"/>
                <a:cs typeface="Verdana"/>
              </a:rPr>
              <a:t>e</a:t>
            </a:r>
            <a:r>
              <a:rPr sz="1200" spc="20" dirty="0">
                <a:latin typeface="Verdana"/>
                <a:cs typeface="Verdana"/>
              </a:rPr>
              <a:t>m</a:t>
            </a:r>
            <a:r>
              <a:rPr sz="1200" spc="60" dirty="0">
                <a:latin typeface="Verdana"/>
                <a:cs typeface="Verdana"/>
              </a:rPr>
              <a:t>p</a:t>
            </a:r>
            <a:r>
              <a:rPr sz="1200" spc="50" dirty="0">
                <a:latin typeface="Verdana"/>
                <a:cs typeface="Verdana"/>
              </a:rPr>
              <a:t>o</a:t>
            </a:r>
            <a:r>
              <a:rPr sz="1200" spc="20" dirty="0">
                <a:latin typeface="Verdana"/>
                <a:cs typeface="Verdana"/>
              </a:rPr>
              <a:t>w</a:t>
            </a:r>
            <a:r>
              <a:rPr sz="1200" spc="-45" dirty="0">
                <a:latin typeface="Verdana"/>
                <a:cs typeface="Verdana"/>
              </a:rPr>
              <a:t>er</a:t>
            </a:r>
            <a:r>
              <a:rPr sz="1200" spc="-114" dirty="0">
                <a:latin typeface="Verdana"/>
                <a:cs typeface="Verdana"/>
              </a:rPr>
              <a:t> </a:t>
            </a:r>
            <a:r>
              <a:rPr sz="1200" spc="60" dirty="0">
                <a:latin typeface="Verdana"/>
                <a:cs typeface="Verdana"/>
              </a:rPr>
              <a:t>p</a:t>
            </a:r>
            <a:r>
              <a:rPr sz="1200" spc="50" dirty="0">
                <a:latin typeface="Verdana"/>
                <a:cs typeface="Verdana"/>
              </a:rPr>
              <a:t>o</a:t>
            </a:r>
            <a:r>
              <a:rPr sz="1200" spc="45" dirty="0">
                <a:latin typeface="Verdana"/>
                <a:cs typeface="Verdana"/>
              </a:rPr>
              <a:t>o</a:t>
            </a:r>
            <a:r>
              <a:rPr sz="1200" spc="-155" dirty="0">
                <a:latin typeface="Verdana"/>
                <a:cs typeface="Verdana"/>
              </a:rPr>
              <a:t>r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35" dirty="0">
                <a:latin typeface="Verdana"/>
                <a:cs typeface="Verdana"/>
              </a:rPr>
              <a:t>espec</a:t>
            </a:r>
            <a:r>
              <a:rPr sz="1200" dirty="0">
                <a:latin typeface="Verdana"/>
                <a:cs typeface="Verdana"/>
              </a:rPr>
              <a:t>ia</a:t>
            </a:r>
            <a:r>
              <a:rPr sz="1200" spc="-80" dirty="0">
                <a:latin typeface="Verdana"/>
                <a:cs typeface="Verdana"/>
              </a:rPr>
              <a:t>l</a:t>
            </a:r>
            <a:r>
              <a:rPr sz="1200" spc="-55" dirty="0">
                <a:latin typeface="Verdana"/>
                <a:cs typeface="Verdana"/>
              </a:rPr>
              <a:t>l</a:t>
            </a:r>
            <a:r>
              <a:rPr sz="1200" spc="-110" dirty="0">
                <a:latin typeface="Verdana"/>
                <a:cs typeface="Verdana"/>
              </a:rPr>
              <a:t>y</a:t>
            </a:r>
            <a:r>
              <a:rPr sz="1200" spc="-130" dirty="0">
                <a:latin typeface="Verdana"/>
                <a:cs typeface="Verdana"/>
              </a:rPr>
              <a:t> </a:t>
            </a:r>
            <a:r>
              <a:rPr sz="1200" spc="20" dirty="0">
                <a:latin typeface="Verdana"/>
                <a:cs typeface="Verdana"/>
              </a:rPr>
              <a:t>w</a:t>
            </a:r>
            <a:r>
              <a:rPr sz="1200" spc="45" dirty="0">
                <a:latin typeface="Verdana"/>
                <a:cs typeface="Verdana"/>
              </a:rPr>
              <a:t>o</a:t>
            </a:r>
            <a:r>
              <a:rPr sz="1200" spc="-35" dirty="0">
                <a:latin typeface="Verdana"/>
                <a:cs typeface="Verdana"/>
              </a:rPr>
              <a:t>m</a:t>
            </a:r>
            <a:r>
              <a:rPr sz="1200" spc="15" dirty="0">
                <a:latin typeface="Verdana"/>
                <a:cs typeface="Verdana"/>
              </a:rPr>
              <a:t>en</a:t>
            </a:r>
            <a:r>
              <a:rPr sz="1200" spc="-100" dirty="0">
                <a:latin typeface="Verdana"/>
                <a:cs typeface="Verdana"/>
              </a:rPr>
              <a:t> </a:t>
            </a:r>
            <a:r>
              <a:rPr sz="1200" spc="-45" dirty="0">
                <a:latin typeface="Verdana"/>
                <a:cs typeface="Verdana"/>
              </a:rPr>
              <a:t>i</a:t>
            </a:r>
            <a:r>
              <a:rPr sz="1200" spc="-85" dirty="0">
                <a:latin typeface="Verdana"/>
                <a:cs typeface="Verdana"/>
              </a:rPr>
              <a:t>n</a:t>
            </a:r>
            <a:r>
              <a:rPr sz="1200" spc="-90" dirty="0">
                <a:latin typeface="Verdana"/>
                <a:cs typeface="Verdana"/>
              </a:rPr>
              <a:t> </a:t>
            </a:r>
            <a:r>
              <a:rPr sz="1200" spc="-130" dirty="0">
                <a:latin typeface="Verdana"/>
                <a:cs typeface="Verdana"/>
              </a:rPr>
              <a:t>ski</a:t>
            </a:r>
            <a:r>
              <a:rPr sz="1200" spc="-65" dirty="0">
                <a:latin typeface="Verdana"/>
                <a:cs typeface="Verdana"/>
              </a:rPr>
              <a:t>l</a:t>
            </a:r>
            <a:r>
              <a:rPr sz="1200" spc="-80" dirty="0">
                <a:latin typeface="Verdana"/>
                <a:cs typeface="Verdana"/>
              </a:rPr>
              <a:t>l</a:t>
            </a:r>
            <a:r>
              <a:rPr sz="1200" spc="-125" dirty="0">
                <a:latin typeface="Verdana"/>
                <a:cs typeface="Verdana"/>
              </a:rPr>
              <a:t>s  </a:t>
            </a:r>
            <a:r>
              <a:rPr sz="1200" spc="-95" dirty="0">
                <a:latin typeface="Verdana"/>
                <a:cs typeface="Verdana"/>
              </a:rPr>
              <a:t>t</a:t>
            </a:r>
            <a:r>
              <a:rPr sz="1200" spc="55" dirty="0">
                <a:latin typeface="Verdana"/>
                <a:cs typeface="Verdana"/>
              </a:rPr>
              <a:t>o</a:t>
            </a:r>
            <a:r>
              <a:rPr sz="1200" spc="-60" dirty="0">
                <a:latin typeface="Verdana"/>
                <a:cs typeface="Verdana"/>
              </a:rPr>
              <a:t> </a:t>
            </a:r>
            <a:r>
              <a:rPr sz="1200" spc="35" dirty="0">
                <a:latin typeface="Verdana"/>
                <a:cs typeface="Verdana"/>
              </a:rPr>
              <a:t>h</a:t>
            </a:r>
            <a:r>
              <a:rPr sz="1200" spc="25" dirty="0">
                <a:latin typeface="Verdana"/>
                <a:cs typeface="Verdana"/>
              </a:rPr>
              <a:t>a</a:t>
            </a:r>
            <a:r>
              <a:rPr sz="1200" spc="20" dirty="0">
                <a:latin typeface="Verdana"/>
                <a:cs typeface="Verdana"/>
              </a:rPr>
              <a:t>n</a:t>
            </a:r>
            <a:r>
              <a:rPr sz="1200" spc="25" dirty="0">
                <a:latin typeface="Verdana"/>
                <a:cs typeface="Verdana"/>
              </a:rPr>
              <a:t>d</a:t>
            </a:r>
            <a:r>
              <a:rPr sz="1200" spc="-70" dirty="0">
                <a:latin typeface="Verdana"/>
                <a:cs typeface="Verdana"/>
              </a:rPr>
              <a:t>l</a:t>
            </a:r>
            <a:r>
              <a:rPr sz="1200" spc="65" dirty="0">
                <a:latin typeface="Verdana"/>
                <a:cs typeface="Verdana"/>
              </a:rPr>
              <a:t>e</a:t>
            </a:r>
            <a:r>
              <a:rPr sz="1200" spc="-100" dirty="0">
                <a:latin typeface="Verdana"/>
                <a:cs typeface="Verdana"/>
              </a:rPr>
              <a:t> </a:t>
            </a:r>
            <a:r>
              <a:rPr sz="1200" spc="-95" dirty="0">
                <a:latin typeface="Verdana"/>
                <a:cs typeface="Verdana"/>
              </a:rPr>
              <a:t>t</a:t>
            </a:r>
            <a:r>
              <a:rPr sz="1200" spc="15" dirty="0">
                <a:latin typeface="Verdana"/>
                <a:cs typeface="Verdana"/>
              </a:rPr>
              <a:t>he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150" dirty="0">
                <a:latin typeface="Verdana"/>
                <a:cs typeface="Verdana"/>
              </a:rPr>
              <a:t>c</a:t>
            </a:r>
            <a:r>
              <a:rPr sz="1200" spc="-5" dirty="0">
                <a:latin typeface="Verdana"/>
                <a:cs typeface="Verdana"/>
              </a:rPr>
              <a:t>red</a:t>
            </a:r>
            <a:r>
              <a:rPr sz="1200" spc="-70" dirty="0">
                <a:latin typeface="Verdana"/>
                <a:cs typeface="Verdana"/>
              </a:rPr>
              <a:t>i</a:t>
            </a:r>
            <a:r>
              <a:rPr sz="1200" spc="-95" dirty="0">
                <a:latin typeface="Verdana"/>
                <a:cs typeface="Verdana"/>
              </a:rPr>
              <a:t>t</a:t>
            </a:r>
            <a:r>
              <a:rPr sz="1200" spc="-100" dirty="0">
                <a:latin typeface="Verdana"/>
                <a:cs typeface="Verdana"/>
              </a:rPr>
              <a:t> </a:t>
            </a:r>
            <a:r>
              <a:rPr sz="1200" spc="-55" dirty="0">
                <a:latin typeface="Verdana"/>
                <a:cs typeface="Verdana"/>
              </a:rPr>
              <a:t>f</a:t>
            </a:r>
            <a:r>
              <a:rPr sz="1200" spc="5" dirty="0">
                <a:latin typeface="Verdana"/>
                <a:cs typeface="Verdana"/>
              </a:rPr>
              <a:t>un</a:t>
            </a:r>
            <a:r>
              <a:rPr sz="1200" spc="10" dirty="0">
                <a:latin typeface="Verdana"/>
                <a:cs typeface="Verdana"/>
              </a:rPr>
              <a:t>d</a:t>
            </a:r>
            <a:r>
              <a:rPr sz="1200" spc="-160" dirty="0">
                <a:latin typeface="Verdana"/>
                <a:cs typeface="Verdana"/>
              </a:rPr>
              <a:t>s</a:t>
            </a:r>
            <a:r>
              <a:rPr sz="1200" spc="-90" dirty="0">
                <a:latin typeface="Verdana"/>
                <a:cs typeface="Verdana"/>
              </a:rPr>
              <a:t> </a:t>
            </a:r>
            <a:r>
              <a:rPr sz="1200" spc="-45" dirty="0">
                <a:latin typeface="Verdana"/>
                <a:cs typeface="Verdana"/>
              </a:rPr>
              <a:t>i</a:t>
            </a:r>
            <a:r>
              <a:rPr sz="1200" spc="-85" dirty="0">
                <a:latin typeface="Verdana"/>
                <a:cs typeface="Verdana"/>
              </a:rPr>
              <a:t>n</a:t>
            </a:r>
            <a:r>
              <a:rPr sz="1200" spc="-90" dirty="0">
                <a:latin typeface="Verdana"/>
                <a:cs typeface="Verdana"/>
              </a:rPr>
              <a:t> </a:t>
            </a:r>
            <a:r>
              <a:rPr sz="1200" spc="95" dirty="0">
                <a:latin typeface="Verdana"/>
                <a:cs typeface="Verdana"/>
              </a:rPr>
              <a:t>a</a:t>
            </a:r>
            <a:r>
              <a:rPr sz="1200" spc="-80" dirty="0">
                <a:latin typeface="Verdana"/>
                <a:cs typeface="Verdana"/>
              </a:rPr>
              <a:t> </a:t>
            </a:r>
            <a:r>
              <a:rPr sz="1200" spc="-45" dirty="0">
                <a:latin typeface="Verdana"/>
                <a:cs typeface="Verdana"/>
              </a:rPr>
              <a:t>ju</a:t>
            </a:r>
            <a:r>
              <a:rPr sz="1200" spc="-50" dirty="0">
                <a:latin typeface="Verdana"/>
                <a:cs typeface="Verdana"/>
              </a:rPr>
              <a:t>d</a:t>
            </a:r>
            <a:r>
              <a:rPr sz="1200" spc="15" dirty="0">
                <a:latin typeface="Verdana"/>
                <a:cs typeface="Verdana"/>
              </a:rPr>
              <a:t>i</a:t>
            </a:r>
            <a:r>
              <a:rPr sz="1200" spc="40" dirty="0">
                <a:latin typeface="Verdana"/>
                <a:cs typeface="Verdana"/>
              </a:rPr>
              <a:t>c</a:t>
            </a:r>
            <a:r>
              <a:rPr sz="1200" spc="-15" dirty="0">
                <a:latin typeface="Verdana"/>
                <a:cs typeface="Verdana"/>
              </a:rPr>
              <a:t>i</a:t>
            </a:r>
            <a:r>
              <a:rPr sz="1200" spc="-35" dirty="0">
                <a:latin typeface="Verdana"/>
                <a:cs typeface="Verdana"/>
              </a:rPr>
              <a:t>o</a:t>
            </a:r>
            <a:r>
              <a:rPr sz="1200" spc="-80" dirty="0">
                <a:latin typeface="Verdana"/>
                <a:cs typeface="Verdana"/>
              </a:rPr>
              <a:t>us  </a:t>
            </a:r>
            <a:r>
              <a:rPr sz="1200" spc="-35" dirty="0">
                <a:latin typeface="Verdana"/>
                <a:cs typeface="Verdana"/>
              </a:rPr>
              <a:t>m</a:t>
            </a:r>
            <a:r>
              <a:rPr sz="1200" spc="90" dirty="0">
                <a:latin typeface="Verdana"/>
                <a:cs typeface="Verdana"/>
              </a:rPr>
              <a:t>a</a:t>
            </a:r>
            <a:r>
              <a:rPr sz="1200" spc="-40" dirty="0">
                <a:latin typeface="Verdana"/>
                <a:cs typeface="Verdana"/>
              </a:rPr>
              <a:t>nner</a:t>
            </a:r>
            <a:r>
              <a:rPr sz="1200" spc="-90" dirty="0">
                <a:latin typeface="Verdana"/>
                <a:cs typeface="Verdana"/>
              </a:rPr>
              <a:t> </a:t>
            </a:r>
            <a:r>
              <a:rPr sz="1200" spc="40" dirty="0">
                <a:latin typeface="Verdana"/>
                <a:cs typeface="Verdana"/>
              </a:rPr>
              <a:t>an</a:t>
            </a:r>
            <a:r>
              <a:rPr sz="1200" spc="45" dirty="0">
                <a:latin typeface="Verdana"/>
                <a:cs typeface="Verdana"/>
              </a:rPr>
              <a:t>d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150" dirty="0">
                <a:latin typeface="Verdana"/>
                <a:cs typeface="Verdana"/>
              </a:rPr>
              <a:t>c</a:t>
            </a:r>
            <a:r>
              <a:rPr sz="1200" spc="45" dirty="0">
                <a:latin typeface="Verdana"/>
                <a:cs typeface="Verdana"/>
              </a:rPr>
              <a:t>o</a:t>
            </a:r>
            <a:r>
              <a:rPr sz="1200" spc="-60" dirty="0">
                <a:latin typeface="Verdana"/>
                <a:cs typeface="Verdana"/>
              </a:rPr>
              <a:t>n</a:t>
            </a:r>
            <a:r>
              <a:rPr sz="1200" spc="-65" dirty="0">
                <a:latin typeface="Verdana"/>
                <a:cs typeface="Verdana"/>
              </a:rPr>
              <a:t>t</a:t>
            </a:r>
            <a:r>
              <a:rPr sz="1200" spc="-60" dirty="0">
                <a:latin typeface="Verdana"/>
                <a:cs typeface="Verdana"/>
              </a:rPr>
              <a:t>ribu</a:t>
            </a:r>
            <a:r>
              <a:rPr sz="1200" spc="-70" dirty="0">
                <a:latin typeface="Verdana"/>
                <a:cs typeface="Verdana"/>
              </a:rPr>
              <a:t>t</a:t>
            </a:r>
            <a:r>
              <a:rPr sz="1200" spc="65" dirty="0">
                <a:latin typeface="Verdana"/>
                <a:cs typeface="Verdana"/>
              </a:rPr>
              <a:t>e</a:t>
            </a:r>
            <a:r>
              <a:rPr sz="1200" spc="-30" dirty="0">
                <a:latin typeface="Verdana"/>
                <a:cs typeface="Verdana"/>
              </a:rPr>
              <a:t> </a:t>
            </a:r>
            <a:r>
              <a:rPr sz="1200" spc="-95" dirty="0">
                <a:latin typeface="Verdana"/>
                <a:cs typeface="Verdana"/>
              </a:rPr>
              <a:t>t</a:t>
            </a:r>
            <a:r>
              <a:rPr sz="1200" spc="55" dirty="0">
                <a:latin typeface="Verdana"/>
                <a:cs typeface="Verdana"/>
              </a:rPr>
              <a:t>o</a:t>
            </a:r>
            <a:r>
              <a:rPr sz="1200" spc="-60" dirty="0">
                <a:latin typeface="Verdana"/>
                <a:cs typeface="Verdana"/>
              </a:rPr>
              <a:t> </a:t>
            </a:r>
            <a:r>
              <a:rPr sz="1200" spc="5" dirty="0">
                <a:latin typeface="Verdana"/>
                <a:cs typeface="Verdana"/>
              </a:rPr>
              <a:t>e</a:t>
            </a:r>
            <a:r>
              <a:rPr sz="1200" spc="20" dirty="0">
                <a:latin typeface="Verdana"/>
                <a:cs typeface="Verdana"/>
              </a:rPr>
              <a:t>m</a:t>
            </a:r>
            <a:r>
              <a:rPr sz="1200" spc="-20" dirty="0">
                <a:latin typeface="Verdana"/>
                <a:cs typeface="Verdana"/>
              </a:rPr>
              <a:t>p</a:t>
            </a:r>
            <a:r>
              <a:rPr sz="1200" spc="-5" dirty="0">
                <a:latin typeface="Verdana"/>
                <a:cs typeface="Verdana"/>
              </a:rPr>
              <a:t>l</a:t>
            </a:r>
            <a:r>
              <a:rPr sz="1200" spc="45" dirty="0">
                <a:latin typeface="Verdana"/>
                <a:cs typeface="Verdana"/>
              </a:rPr>
              <a:t>o</a:t>
            </a:r>
            <a:r>
              <a:rPr sz="1200" spc="-80" dirty="0">
                <a:latin typeface="Verdana"/>
                <a:cs typeface="Verdana"/>
              </a:rPr>
              <a:t>y</a:t>
            </a:r>
            <a:r>
              <a:rPr sz="1200" spc="-20" dirty="0">
                <a:latin typeface="Verdana"/>
                <a:cs typeface="Verdana"/>
              </a:rPr>
              <a:t>ment</a:t>
            </a:r>
            <a:r>
              <a:rPr sz="1200" spc="-110" dirty="0">
                <a:latin typeface="Verdana"/>
                <a:cs typeface="Verdana"/>
              </a:rPr>
              <a:t> </a:t>
            </a:r>
            <a:r>
              <a:rPr sz="1200" spc="35" dirty="0">
                <a:latin typeface="Verdana"/>
                <a:cs typeface="Verdana"/>
              </a:rPr>
              <a:t>and  </a:t>
            </a:r>
            <a:r>
              <a:rPr sz="1200" spc="15" dirty="0">
                <a:latin typeface="Verdana"/>
                <a:cs typeface="Verdana"/>
              </a:rPr>
              <a:t>income</a:t>
            </a:r>
            <a:r>
              <a:rPr sz="1200" spc="-105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generation</a:t>
            </a:r>
            <a:endParaRPr sz="1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492378"/>
            <a:ext cx="4233545" cy="8083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3800"/>
              </a:lnSpc>
              <a:spcBef>
                <a:spcPts val="105"/>
              </a:spcBef>
            </a:pPr>
            <a:r>
              <a:rPr dirty="0"/>
              <a:t>Humana</a:t>
            </a:r>
            <a:r>
              <a:rPr spc="-50" dirty="0"/>
              <a:t> </a:t>
            </a:r>
            <a:r>
              <a:rPr spc="-10" dirty="0"/>
              <a:t>Currently</a:t>
            </a:r>
            <a:r>
              <a:rPr spc="-50" dirty="0"/>
              <a:t> </a:t>
            </a:r>
            <a:r>
              <a:rPr spc="-20" dirty="0"/>
              <a:t>Offers</a:t>
            </a:r>
          </a:p>
          <a:p>
            <a:pPr marL="12700">
              <a:lnSpc>
                <a:spcPts val="2360"/>
              </a:lnSpc>
            </a:pPr>
            <a:r>
              <a:rPr sz="2000" b="0" spc="-165" dirty="0">
                <a:solidFill>
                  <a:srgbClr val="000000"/>
                </a:solidFill>
                <a:latin typeface="Verdana"/>
                <a:cs typeface="Verdana"/>
              </a:rPr>
              <a:t>2</a:t>
            </a:r>
            <a:r>
              <a:rPr sz="2000" b="0" spc="-150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sz="2000" b="0" spc="-105" dirty="0">
                <a:solidFill>
                  <a:srgbClr val="000000"/>
                </a:solidFill>
                <a:latin typeface="Verdana"/>
                <a:cs typeface="Verdana"/>
              </a:rPr>
              <a:t>Types</a:t>
            </a:r>
            <a:r>
              <a:rPr sz="2000" b="0" spc="-175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sz="2000" b="0" spc="55" dirty="0">
                <a:solidFill>
                  <a:srgbClr val="000000"/>
                </a:solidFill>
                <a:latin typeface="Verdana"/>
                <a:cs typeface="Verdana"/>
              </a:rPr>
              <a:t>O</a:t>
            </a:r>
            <a:r>
              <a:rPr sz="2000" b="0" spc="25" dirty="0">
                <a:solidFill>
                  <a:srgbClr val="000000"/>
                </a:solidFill>
                <a:latin typeface="Verdana"/>
                <a:cs typeface="Verdana"/>
              </a:rPr>
              <a:t>f</a:t>
            </a:r>
            <a:r>
              <a:rPr sz="2000" b="0" spc="-155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sz="2000" b="0" spc="-45" dirty="0">
                <a:solidFill>
                  <a:srgbClr val="000000"/>
                </a:solidFill>
                <a:latin typeface="Verdana"/>
                <a:cs typeface="Verdana"/>
              </a:rPr>
              <a:t>L</a:t>
            </a:r>
            <a:r>
              <a:rPr sz="2000" b="0" spc="-60" dirty="0">
                <a:solidFill>
                  <a:srgbClr val="000000"/>
                </a:solidFill>
                <a:latin typeface="Verdana"/>
                <a:cs typeface="Verdana"/>
              </a:rPr>
              <a:t>o</a:t>
            </a:r>
            <a:r>
              <a:rPr sz="2000" b="0" spc="55" dirty="0">
                <a:solidFill>
                  <a:srgbClr val="000000"/>
                </a:solidFill>
                <a:latin typeface="Verdana"/>
                <a:cs typeface="Verdana"/>
              </a:rPr>
              <a:t>a</a:t>
            </a:r>
            <a:r>
              <a:rPr sz="2000" b="0" spc="60" dirty="0">
                <a:solidFill>
                  <a:srgbClr val="000000"/>
                </a:solidFill>
                <a:latin typeface="Verdana"/>
                <a:cs typeface="Verdana"/>
              </a:rPr>
              <a:t>n</a:t>
            </a:r>
            <a:r>
              <a:rPr sz="2000" b="0" spc="-150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sz="2000" b="0" spc="-55" dirty="0">
                <a:solidFill>
                  <a:srgbClr val="000000"/>
                </a:solidFill>
                <a:latin typeface="Verdana"/>
                <a:cs typeface="Verdana"/>
              </a:rPr>
              <a:t>Pr</a:t>
            </a:r>
            <a:r>
              <a:rPr sz="2000" b="0" spc="-75" dirty="0">
                <a:solidFill>
                  <a:srgbClr val="000000"/>
                </a:solidFill>
                <a:latin typeface="Verdana"/>
                <a:cs typeface="Verdana"/>
              </a:rPr>
              <a:t>o</a:t>
            </a:r>
            <a:r>
              <a:rPr sz="2000" b="0" spc="55" dirty="0">
                <a:solidFill>
                  <a:srgbClr val="000000"/>
                </a:solidFill>
                <a:latin typeface="Verdana"/>
                <a:cs typeface="Verdana"/>
              </a:rPr>
              <a:t>duc</a:t>
            </a:r>
            <a:r>
              <a:rPr sz="2000" b="0" spc="50" dirty="0">
                <a:solidFill>
                  <a:srgbClr val="000000"/>
                </a:solidFill>
                <a:latin typeface="Verdana"/>
                <a:cs typeface="Verdana"/>
              </a:rPr>
              <a:t>t</a:t>
            </a:r>
            <a:r>
              <a:rPr sz="2000" b="0" spc="-265" dirty="0">
                <a:solidFill>
                  <a:srgbClr val="000000"/>
                </a:solidFill>
                <a:latin typeface="Verdana"/>
                <a:cs typeface="Verdana"/>
              </a:rPr>
              <a:t>s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411224" y="1729739"/>
            <a:ext cx="1744980" cy="1744980"/>
            <a:chOff x="1411224" y="1729739"/>
            <a:chExt cx="1744980" cy="174498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11224" y="1729739"/>
              <a:ext cx="1744980" cy="174497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63040" y="1780031"/>
              <a:ext cx="1641348" cy="164287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543812" y="1860803"/>
              <a:ext cx="1484630" cy="1485900"/>
            </a:xfrm>
            <a:custGeom>
              <a:avLst/>
              <a:gdLst/>
              <a:ahLst/>
              <a:cxnLst/>
              <a:rect l="l" t="t" r="r" b="b"/>
              <a:pathLst>
                <a:path w="1484630" h="1485900">
                  <a:moveTo>
                    <a:pt x="746506" y="0"/>
                  </a:moveTo>
                  <a:lnTo>
                    <a:pt x="742188" y="742950"/>
                  </a:lnTo>
                  <a:lnTo>
                    <a:pt x="359918" y="106172"/>
                  </a:lnTo>
                  <a:lnTo>
                    <a:pt x="319308" y="132423"/>
                  </a:lnTo>
                  <a:lnTo>
                    <a:pt x="280778" y="161038"/>
                  </a:lnTo>
                  <a:lnTo>
                    <a:pt x="244397" y="191891"/>
                  </a:lnTo>
                  <a:lnTo>
                    <a:pt x="210240" y="224853"/>
                  </a:lnTo>
                  <a:lnTo>
                    <a:pt x="178378" y="259797"/>
                  </a:lnTo>
                  <a:lnTo>
                    <a:pt x="148882" y="296597"/>
                  </a:lnTo>
                  <a:lnTo>
                    <a:pt x="121826" y="335125"/>
                  </a:lnTo>
                  <a:lnTo>
                    <a:pt x="97281" y="375253"/>
                  </a:lnTo>
                  <a:lnTo>
                    <a:pt x="75321" y="416854"/>
                  </a:lnTo>
                  <a:lnTo>
                    <a:pt x="56015" y="459802"/>
                  </a:lnTo>
                  <a:lnTo>
                    <a:pt x="39438" y="503969"/>
                  </a:lnTo>
                  <a:lnTo>
                    <a:pt x="25661" y="549227"/>
                  </a:lnTo>
                  <a:lnTo>
                    <a:pt x="14757" y="595450"/>
                  </a:lnTo>
                  <a:lnTo>
                    <a:pt x="6797" y="642509"/>
                  </a:lnTo>
                  <a:lnTo>
                    <a:pt x="1854" y="690279"/>
                  </a:lnTo>
                  <a:lnTo>
                    <a:pt x="0" y="738632"/>
                  </a:lnTo>
                  <a:lnTo>
                    <a:pt x="1306" y="787492"/>
                  </a:lnTo>
                  <a:lnTo>
                    <a:pt x="5707" y="835525"/>
                  </a:lnTo>
                  <a:lnTo>
                    <a:pt x="13108" y="882635"/>
                  </a:lnTo>
                  <a:lnTo>
                    <a:pt x="23410" y="928721"/>
                  </a:lnTo>
                  <a:lnTo>
                    <a:pt x="36517" y="973685"/>
                  </a:lnTo>
                  <a:lnTo>
                    <a:pt x="52330" y="1017430"/>
                  </a:lnTo>
                  <a:lnTo>
                    <a:pt x="70754" y="1059856"/>
                  </a:lnTo>
                  <a:lnTo>
                    <a:pt x="91690" y="1100865"/>
                  </a:lnTo>
                  <a:lnTo>
                    <a:pt x="115041" y="1140360"/>
                  </a:lnTo>
                  <a:lnTo>
                    <a:pt x="140711" y="1178240"/>
                  </a:lnTo>
                  <a:lnTo>
                    <a:pt x="168603" y="1214409"/>
                  </a:lnTo>
                  <a:lnTo>
                    <a:pt x="198618" y="1248768"/>
                  </a:lnTo>
                  <a:lnTo>
                    <a:pt x="230660" y="1281217"/>
                  </a:lnTo>
                  <a:lnTo>
                    <a:pt x="264631" y="1311659"/>
                  </a:lnTo>
                  <a:lnTo>
                    <a:pt x="300435" y="1339996"/>
                  </a:lnTo>
                  <a:lnTo>
                    <a:pt x="337974" y="1366128"/>
                  </a:lnTo>
                  <a:lnTo>
                    <a:pt x="377151" y="1389958"/>
                  </a:lnTo>
                  <a:lnTo>
                    <a:pt x="417868" y="1411387"/>
                  </a:lnTo>
                  <a:lnTo>
                    <a:pt x="460030" y="1430317"/>
                  </a:lnTo>
                  <a:lnTo>
                    <a:pt x="503537" y="1446649"/>
                  </a:lnTo>
                  <a:lnTo>
                    <a:pt x="548294" y="1460285"/>
                  </a:lnTo>
                  <a:lnTo>
                    <a:pt x="594203" y="1471127"/>
                  </a:lnTo>
                  <a:lnTo>
                    <a:pt x="641167" y="1479075"/>
                  </a:lnTo>
                  <a:lnTo>
                    <a:pt x="689088" y="1484032"/>
                  </a:lnTo>
                  <a:lnTo>
                    <a:pt x="737869" y="1485900"/>
                  </a:lnTo>
                  <a:lnTo>
                    <a:pt x="786684" y="1484592"/>
                  </a:lnTo>
                  <a:lnTo>
                    <a:pt x="834672" y="1480184"/>
                  </a:lnTo>
                  <a:lnTo>
                    <a:pt x="881736" y="1472775"/>
                  </a:lnTo>
                  <a:lnTo>
                    <a:pt x="927777" y="1462461"/>
                  </a:lnTo>
                  <a:lnTo>
                    <a:pt x="972698" y="1449340"/>
                  </a:lnTo>
                  <a:lnTo>
                    <a:pt x="1016399" y="1433508"/>
                  </a:lnTo>
                  <a:lnTo>
                    <a:pt x="1058782" y="1415064"/>
                  </a:lnTo>
                  <a:lnTo>
                    <a:pt x="1099750" y="1394105"/>
                  </a:lnTo>
                  <a:lnTo>
                    <a:pt x="1139204" y="1370727"/>
                  </a:lnTo>
                  <a:lnTo>
                    <a:pt x="1177046" y="1345029"/>
                  </a:lnTo>
                  <a:lnTo>
                    <a:pt x="1213177" y="1317108"/>
                  </a:lnTo>
                  <a:lnTo>
                    <a:pt x="1247499" y="1287060"/>
                  </a:lnTo>
                  <a:lnTo>
                    <a:pt x="1279914" y="1254984"/>
                  </a:lnTo>
                  <a:lnTo>
                    <a:pt x="1310324" y="1220976"/>
                  </a:lnTo>
                  <a:lnTo>
                    <a:pt x="1338630" y="1185135"/>
                  </a:lnTo>
                  <a:lnTo>
                    <a:pt x="1364735" y="1147557"/>
                  </a:lnTo>
                  <a:lnTo>
                    <a:pt x="1388539" y="1108340"/>
                  </a:lnTo>
                  <a:lnTo>
                    <a:pt x="1409945" y="1067580"/>
                  </a:lnTo>
                  <a:lnTo>
                    <a:pt x="1428854" y="1025376"/>
                  </a:lnTo>
                  <a:lnTo>
                    <a:pt x="1445168" y="981825"/>
                  </a:lnTo>
                  <a:lnTo>
                    <a:pt x="1458789" y="937024"/>
                  </a:lnTo>
                  <a:lnTo>
                    <a:pt x="1469619" y="891071"/>
                  </a:lnTo>
                  <a:lnTo>
                    <a:pt x="1477558" y="844062"/>
                  </a:lnTo>
                  <a:lnTo>
                    <a:pt x="1482510" y="796095"/>
                  </a:lnTo>
                  <a:lnTo>
                    <a:pt x="1484376" y="747268"/>
                  </a:lnTo>
                  <a:lnTo>
                    <a:pt x="1483069" y="698407"/>
                  </a:lnTo>
                  <a:lnTo>
                    <a:pt x="1478668" y="650374"/>
                  </a:lnTo>
                  <a:lnTo>
                    <a:pt x="1471267" y="603264"/>
                  </a:lnTo>
                  <a:lnTo>
                    <a:pt x="1460965" y="557178"/>
                  </a:lnTo>
                  <a:lnTo>
                    <a:pt x="1447858" y="512214"/>
                  </a:lnTo>
                  <a:lnTo>
                    <a:pt x="1432045" y="468469"/>
                  </a:lnTo>
                  <a:lnTo>
                    <a:pt x="1413621" y="426043"/>
                  </a:lnTo>
                  <a:lnTo>
                    <a:pt x="1392685" y="385034"/>
                  </a:lnTo>
                  <a:lnTo>
                    <a:pt x="1369334" y="345539"/>
                  </a:lnTo>
                  <a:lnTo>
                    <a:pt x="1343664" y="307659"/>
                  </a:lnTo>
                  <a:lnTo>
                    <a:pt x="1315772" y="271490"/>
                  </a:lnTo>
                  <a:lnTo>
                    <a:pt x="1285757" y="237131"/>
                  </a:lnTo>
                  <a:lnTo>
                    <a:pt x="1253715" y="204682"/>
                  </a:lnTo>
                  <a:lnTo>
                    <a:pt x="1219744" y="174240"/>
                  </a:lnTo>
                  <a:lnTo>
                    <a:pt x="1183940" y="145903"/>
                  </a:lnTo>
                  <a:lnTo>
                    <a:pt x="1146401" y="119771"/>
                  </a:lnTo>
                  <a:lnTo>
                    <a:pt x="1107224" y="95941"/>
                  </a:lnTo>
                  <a:lnTo>
                    <a:pt x="1066507" y="74512"/>
                  </a:lnTo>
                  <a:lnTo>
                    <a:pt x="1024345" y="55582"/>
                  </a:lnTo>
                  <a:lnTo>
                    <a:pt x="980838" y="39250"/>
                  </a:lnTo>
                  <a:lnTo>
                    <a:pt x="936081" y="25614"/>
                  </a:lnTo>
                  <a:lnTo>
                    <a:pt x="890172" y="14772"/>
                  </a:lnTo>
                  <a:lnTo>
                    <a:pt x="843208" y="6824"/>
                  </a:lnTo>
                  <a:lnTo>
                    <a:pt x="795287" y="1867"/>
                  </a:lnTo>
                  <a:lnTo>
                    <a:pt x="746506" y="0"/>
                  </a:lnTo>
                  <a:close/>
                </a:path>
              </a:pathLst>
            </a:custGeom>
            <a:solidFill>
              <a:srgbClr val="1F49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833374" y="1525269"/>
          <a:ext cx="2891155" cy="505269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911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292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151890" marR="1143000" indent="-1905" algn="ctr">
                        <a:lnSpc>
                          <a:spcPct val="100000"/>
                        </a:lnSpc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90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%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of  Portfolio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7E7E7E"/>
                      </a:solidFill>
                      <a:prstDash val="solid"/>
                    </a:lnL>
                    <a:lnR w="12700">
                      <a:solidFill>
                        <a:srgbClr val="7E7E7E"/>
                      </a:solidFill>
                      <a:prstDash val="solid"/>
                    </a:lnR>
                    <a:lnT w="12700">
                      <a:solidFill>
                        <a:srgbClr val="7E7E7E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5863">
                <a:tc>
                  <a:txBody>
                    <a:bodyPr/>
                    <a:lstStyle/>
                    <a:p>
                      <a:pPr marL="502284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sz="1400" b="1" dirty="0">
                          <a:solidFill>
                            <a:srgbClr val="1F4980"/>
                          </a:solidFill>
                          <a:latin typeface="Calibri"/>
                          <a:cs typeface="Calibri"/>
                        </a:rPr>
                        <a:t>Income</a:t>
                      </a:r>
                      <a:r>
                        <a:rPr sz="1400" b="1" spc="-45" dirty="0">
                          <a:solidFill>
                            <a:srgbClr val="1F498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1F4980"/>
                          </a:solidFill>
                          <a:latin typeface="Calibri"/>
                          <a:cs typeface="Calibri"/>
                        </a:rPr>
                        <a:t>Generation</a:t>
                      </a:r>
                      <a:r>
                        <a:rPr sz="1400" b="1" spc="-65" dirty="0">
                          <a:solidFill>
                            <a:srgbClr val="1F498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rgbClr val="1F4980"/>
                          </a:solidFill>
                          <a:latin typeface="Calibri"/>
                          <a:cs typeface="Calibri"/>
                        </a:rPr>
                        <a:t>Loans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98425" marB="0">
                    <a:lnL w="12700">
                      <a:solidFill>
                        <a:srgbClr val="7E7E7E"/>
                      </a:solidFill>
                      <a:prstDash val="solid"/>
                    </a:lnL>
                    <a:lnR w="12700">
                      <a:solidFill>
                        <a:srgbClr val="7E7E7E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046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050">
                        <a:latin typeface="Times New Roman"/>
                        <a:cs typeface="Times New Roman"/>
                      </a:endParaRPr>
                    </a:p>
                    <a:p>
                      <a:pPr marL="503555" indent="-287020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502920" algn="l"/>
                          <a:tab pos="503555" algn="l"/>
                        </a:tabLst>
                      </a:pPr>
                      <a:r>
                        <a:rPr sz="12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A</a:t>
                      </a:r>
                      <a:r>
                        <a:rPr sz="1200" spc="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m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o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unt</a:t>
                      </a:r>
                      <a:r>
                        <a:rPr sz="1200" spc="-8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–</a:t>
                      </a:r>
                      <a:r>
                        <a:rPr sz="1200" spc="-9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Rs.</a:t>
                      </a:r>
                      <a:r>
                        <a:rPr sz="1200" spc="-9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20</a:t>
                      </a:r>
                      <a:r>
                        <a:rPr sz="12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-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80K</a:t>
                      </a:r>
                      <a:endParaRPr sz="1200">
                        <a:latin typeface="Verdana"/>
                        <a:cs typeface="Verdana"/>
                      </a:endParaRPr>
                    </a:p>
                    <a:p>
                      <a:pPr marL="503555" indent="-287020">
                        <a:lnSpc>
                          <a:spcPct val="100000"/>
                        </a:lnSpc>
                        <a:spcBef>
                          <a:spcPts val="605"/>
                        </a:spcBef>
                        <a:buFont typeface="Arial MT"/>
                        <a:buChar char="•"/>
                        <a:tabLst>
                          <a:tab pos="502920" algn="l"/>
                          <a:tab pos="503555" algn="l"/>
                        </a:tabLst>
                      </a:pPr>
                      <a:r>
                        <a:rPr sz="12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enure</a:t>
                      </a:r>
                      <a:r>
                        <a:rPr sz="1200" spc="-8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–</a:t>
                      </a:r>
                      <a:r>
                        <a:rPr sz="1200" spc="-8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12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,</a:t>
                      </a:r>
                      <a:r>
                        <a:rPr sz="1200" spc="-7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18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,</a:t>
                      </a:r>
                      <a:r>
                        <a:rPr sz="1200" spc="-7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4</a:t>
                      </a:r>
                      <a:r>
                        <a:rPr sz="1200" spc="-9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00" spc="1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M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o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n</a:t>
                      </a:r>
                      <a:r>
                        <a:rPr sz="1200" spc="-2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hs</a:t>
                      </a:r>
                      <a:endParaRPr sz="1200">
                        <a:latin typeface="Verdana"/>
                        <a:cs typeface="Verdana"/>
                      </a:endParaRPr>
                    </a:p>
                    <a:p>
                      <a:pPr marL="503555" indent="-287020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Arial MT"/>
                        <a:buChar char="•"/>
                        <a:tabLst>
                          <a:tab pos="502920" algn="l"/>
                          <a:tab pos="503555" algn="l"/>
                        </a:tabLst>
                      </a:pPr>
                      <a:r>
                        <a:rPr sz="1200" spc="2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n</a:t>
                      </a:r>
                      <a:r>
                        <a:rPr sz="1200" spc="-2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erest</a:t>
                      </a:r>
                      <a:r>
                        <a:rPr sz="1200" spc="-8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–</a:t>
                      </a:r>
                      <a:r>
                        <a:rPr sz="1200" spc="-9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26%</a:t>
                      </a:r>
                      <a:endParaRPr sz="1200">
                        <a:latin typeface="Verdana"/>
                        <a:cs typeface="Verdana"/>
                      </a:endParaRPr>
                    </a:p>
                    <a:p>
                      <a:pPr marL="502920" marR="405765" indent="-287020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Arial MT"/>
                        <a:buChar char="•"/>
                        <a:tabLst>
                          <a:tab pos="502920" algn="l"/>
                          <a:tab pos="503555" algn="l"/>
                        </a:tabLst>
                      </a:pPr>
                      <a:r>
                        <a:rPr sz="12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L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o</a:t>
                      </a:r>
                      <a:r>
                        <a:rPr sz="12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a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n</a:t>
                      </a:r>
                      <a:r>
                        <a:rPr sz="1200" spc="-6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Pur</a:t>
                      </a:r>
                      <a:r>
                        <a:rPr sz="12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p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o</a:t>
                      </a:r>
                      <a:r>
                        <a:rPr sz="12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s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e</a:t>
                      </a:r>
                      <a:r>
                        <a:rPr sz="1200" spc="-9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-</a:t>
                      </a:r>
                      <a:r>
                        <a:rPr sz="1200" spc="-8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Fo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r</a:t>
                      </a:r>
                      <a:r>
                        <a:rPr sz="1200" spc="-6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in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c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o</a:t>
                      </a:r>
                      <a:r>
                        <a:rPr sz="1200" spc="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m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e  gene</a:t>
                      </a:r>
                      <a:r>
                        <a:rPr sz="12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ra</a:t>
                      </a:r>
                      <a:r>
                        <a:rPr sz="1200" spc="-2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</a:t>
                      </a:r>
                      <a:r>
                        <a:rPr sz="12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in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g</a:t>
                      </a:r>
                      <a:r>
                        <a:rPr sz="1200" spc="-3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purp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o</a:t>
                      </a:r>
                      <a:r>
                        <a:rPr sz="12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se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s</a:t>
                      </a:r>
                      <a:r>
                        <a:rPr sz="1200" spc="-1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00" spc="2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l</a:t>
                      </a:r>
                      <a:r>
                        <a:rPr sz="12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ike  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Ag</a:t>
                      </a:r>
                      <a:r>
                        <a:rPr sz="12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ri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cu</a:t>
                      </a:r>
                      <a:r>
                        <a:rPr sz="1200" spc="2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l</a:t>
                      </a:r>
                      <a:r>
                        <a:rPr sz="1200" spc="-2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ure,</a:t>
                      </a:r>
                      <a:r>
                        <a:rPr sz="1200" spc="-1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r</a:t>
                      </a:r>
                      <a:r>
                        <a:rPr sz="12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a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nsp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o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r</a:t>
                      </a:r>
                      <a:r>
                        <a:rPr sz="1200" spc="-1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</a:t>
                      </a:r>
                      <a:r>
                        <a:rPr sz="1200" spc="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a</a:t>
                      </a:r>
                      <a:r>
                        <a:rPr sz="1200" spc="-1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</a:t>
                      </a:r>
                      <a:r>
                        <a:rPr sz="12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o</a:t>
                      </a:r>
                      <a:r>
                        <a:rPr sz="1200" spc="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n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,  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r</a:t>
                      </a:r>
                      <a:r>
                        <a:rPr sz="12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a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d</a:t>
                      </a:r>
                      <a:r>
                        <a:rPr sz="12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ing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,</a:t>
                      </a:r>
                      <a:r>
                        <a:rPr sz="1200" spc="-5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a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nd</a:t>
                      </a:r>
                      <a:r>
                        <a:rPr sz="1200" spc="-7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Pr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o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duc</a:t>
                      </a:r>
                      <a:r>
                        <a:rPr sz="1200" spc="-2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</a:t>
                      </a:r>
                      <a:r>
                        <a:rPr sz="12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o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n.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635" marB="0">
                    <a:lnL w="12700">
                      <a:solidFill>
                        <a:srgbClr val="7E7E7E"/>
                      </a:solidFill>
                      <a:prstDash val="solid"/>
                    </a:lnL>
                    <a:lnR w="12700">
                      <a:solidFill>
                        <a:srgbClr val="7E7E7E"/>
                      </a:solidFill>
                      <a:prstDash val="solid"/>
                    </a:lnR>
                    <a:lnB w="12700">
                      <a:solidFill>
                        <a:srgbClr val="7E7E7E"/>
                      </a:solidFill>
                      <a:prstDash val="solid"/>
                    </a:lnB>
                    <a:solidFill>
                      <a:srgbClr val="1F49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8" name="object 8"/>
          <p:cNvGrpSpPr/>
          <p:nvPr/>
        </p:nvGrpSpPr>
        <p:grpSpPr>
          <a:xfrm>
            <a:off x="4643628" y="1729739"/>
            <a:ext cx="1744980" cy="1744980"/>
            <a:chOff x="4643628" y="1729739"/>
            <a:chExt cx="1744980" cy="174498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43628" y="1729739"/>
              <a:ext cx="1744979" cy="174497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724400" y="1810511"/>
              <a:ext cx="1588135" cy="1588135"/>
            </a:xfrm>
            <a:custGeom>
              <a:avLst/>
              <a:gdLst/>
              <a:ahLst/>
              <a:cxnLst/>
              <a:rect l="l" t="t" r="r" b="b"/>
              <a:pathLst>
                <a:path w="1588135" h="1588135">
                  <a:moveTo>
                    <a:pt x="794003" y="0"/>
                  </a:moveTo>
                  <a:lnTo>
                    <a:pt x="745633" y="1449"/>
                  </a:lnTo>
                  <a:lnTo>
                    <a:pt x="698030" y="5740"/>
                  </a:lnTo>
                  <a:lnTo>
                    <a:pt x="651276" y="12791"/>
                  </a:lnTo>
                  <a:lnTo>
                    <a:pt x="605455" y="22519"/>
                  </a:lnTo>
                  <a:lnTo>
                    <a:pt x="560650" y="34841"/>
                  </a:lnTo>
                  <a:lnTo>
                    <a:pt x="516944" y="49673"/>
                  </a:lnTo>
                  <a:lnTo>
                    <a:pt x="474419" y="66932"/>
                  </a:lnTo>
                  <a:lnTo>
                    <a:pt x="433160" y="86536"/>
                  </a:lnTo>
                  <a:lnTo>
                    <a:pt x="393248" y="108401"/>
                  </a:lnTo>
                  <a:lnTo>
                    <a:pt x="354767" y="132445"/>
                  </a:lnTo>
                  <a:lnTo>
                    <a:pt x="317800" y="158583"/>
                  </a:lnTo>
                  <a:lnTo>
                    <a:pt x="282431" y="186734"/>
                  </a:lnTo>
                  <a:lnTo>
                    <a:pt x="248741" y="216815"/>
                  </a:lnTo>
                  <a:lnTo>
                    <a:pt x="216815" y="248741"/>
                  </a:lnTo>
                  <a:lnTo>
                    <a:pt x="186734" y="282431"/>
                  </a:lnTo>
                  <a:lnTo>
                    <a:pt x="158583" y="317800"/>
                  </a:lnTo>
                  <a:lnTo>
                    <a:pt x="132445" y="354767"/>
                  </a:lnTo>
                  <a:lnTo>
                    <a:pt x="108401" y="393248"/>
                  </a:lnTo>
                  <a:lnTo>
                    <a:pt x="86536" y="433160"/>
                  </a:lnTo>
                  <a:lnTo>
                    <a:pt x="66932" y="474419"/>
                  </a:lnTo>
                  <a:lnTo>
                    <a:pt x="49673" y="516944"/>
                  </a:lnTo>
                  <a:lnTo>
                    <a:pt x="34841" y="560650"/>
                  </a:lnTo>
                  <a:lnTo>
                    <a:pt x="22519" y="605455"/>
                  </a:lnTo>
                  <a:lnTo>
                    <a:pt x="12791" y="651276"/>
                  </a:lnTo>
                  <a:lnTo>
                    <a:pt x="5740" y="698030"/>
                  </a:lnTo>
                  <a:lnTo>
                    <a:pt x="1449" y="745633"/>
                  </a:lnTo>
                  <a:lnTo>
                    <a:pt x="0" y="794003"/>
                  </a:lnTo>
                  <a:lnTo>
                    <a:pt x="1449" y="842374"/>
                  </a:lnTo>
                  <a:lnTo>
                    <a:pt x="5740" y="889977"/>
                  </a:lnTo>
                  <a:lnTo>
                    <a:pt x="12791" y="936731"/>
                  </a:lnTo>
                  <a:lnTo>
                    <a:pt x="22519" y="982552"/>
                  </a:lnTo>
                  <a:lnTo>
                    <a:pt x="34841" y="1027357"/>
                  </a:lnTo>
                  <a:lnTo>
                    <a:pt x="49673" y="1071063"/>
                  </a:lnTo>
                  <a:lnTo>
                    <a:pt x="66932" y="1113588"/>
                  </a:lnTo>
                  <a:lnTo>
                    <a:pt x="86536" y="1154847"/>
                  </a:lnTo>
                  <a:lnTo>
                    <a:pt x="108401" y="1194759"/>
                  </a:lnTo>
                  <a:lnTo>
                    <a:pt x="132445" y="1233240"/>
                  </a:lnTo>
                  <a:lnTo>
                    <a:pt x="158583" y="1270207"/>
                  </a:lnTo>
                  <a:lnTo>
                    <a:pt x="186734" y="1305576"/>
                  </a:lnTo>
                  <a:lnTo>
                    <a:pt x="216815" y="1339266"/>
                  </a:lnTo>
                  <a:lnTo>
                    <a:pt x="248741" y="1371192"/>
                  </a:lnTo>
                  <a:lnTo>
                    <a:pt x="282431" y="1401273"/>
                  </a:lnTo>
                  <a:lnTo>
                    <a:pt x="317800" y="1429424"/>
                  </a:lnTo>
                  <a:lnTo>
                    <a:pt x="354767" y="1455562"/>
                  </a:lnTo>
                  <a:lnTo>
                    <a:pt x="393248" y="1479606"/>
                  </a:lnTo>
                  <a:lnTo>
                    <a:pt x="433160" y="1501471"/>
                  </a:lnTo>
                  <a:lnTo>
                    <a:pt x="474419" y="1521075"/>
                  </a:lnTo>
                  <a:lnTo>
                    <a:pt x="516944" y="1538334"/>
                  </a:lnTo>
                  <a:lnTo>
                    <a:pt x="560650" y="1553166"/>
                  </a:lnTo>
                  <a:lnTo>
                    <a:pt x="605455" y="1565488"/>
                  </a:lnTo>
                  <a:lnTo>
                    <a:pt x="651276" y="1575216"/>
                  </a:lnTo>
                  <a:lnTo>
                    <a:pt x="698030" y="1582267"/>
                  </a:lnTo>
                  <a:lnTo>
                    <a:pt x="745633" y="1586558"/>
                  </a:lnTo>
                  <a:lnTo>
                    <a:pt x="794003" y="1588008"/>
                  </a:lnTo>
                  <a:lnTo>
                    <a:pt x="842374" y="1586558"/>
                  </a:lnTo>
                  <a:lnTo>
                    <a:pt x="889977" y="1582267"/>
                  </a:lnTo>
                  <a:lnTo>
                    <a:pt x="936731" y="1575216"/>
                  </a:lnTo>
                  <a:lnTo>
                    <a:pt x="982552" y="1565488"/>
                  </a:lnTo>
                  <a:lnTo>
                    <a:pt x="1027357" y="1553166"/>
                  </a:lnTo>
                  <a:lnTo>
                    <a:pt x="1071063" y="1538334"/>
                  </a:lnTo>
                  <a:lnTo>
                    <a:pt x="1113588" y="1521075"/>
                  </a:lnTo>
                  <a:lnTo>
                    <a:pt x="1154847" y="1501471"/>
                  </a:lnTo>
                  <a:lnTo>
                    <a:pt x="1194759" y="1479606"/>
                  </a:lnTo>
                  <a:lnTo>
                    <a:pt x="1233240" y="1455562"/>
                  </a:lnTo>
                  <a:lnTo>
                    <a:pt x="1270207" y="1429424"/>
                  </a:lnTo>
                  <a:lnTo>
                    <a:pt x="1305576" y="1401273"/>
                  </a:lnTo>
                  <a:lnTo>
                    <a:pt x="1339266" y="1371192"/>
                  </a:lnTo>
                  <a:lnTo>
                    <a:pt x="1371192" y="1339266"/>
                  </a:lnTo>
                  <a:lnTo>
                    <a:pt x="1401273" y="1305576"/>
                  </a:lnTo>
                  <a:lnTo>
                    <a:pt x="1429424" y="1270207"/>
                  </a:lnTo>
                  <a:lnTo>
                    <a:pt x="1455562" y="1233240"/>
                  </a:lnTo>
                  <a:lnTo>
                    <a:pt x="1479606" y="1194759"/>
                  </a:lnTo>
                  <a:lnTo>
                    <a:pt x="1501471" y="1154847"/>
                  </a:lnTo>
                  <a:lnTo>
                    <a:pt x="1521075" y="1113588"/>
                  </a:lnTo>
                  <a:lnTo>
                    <a:pt x="1538334" y="1071063"/>
                  </a:lnTo>
                  <a:lnTo>
                    <a:pt x="1553166" y="1027357"/>
                  </a:lnTo>
                  <a:lnTo>
                    <a:pt x="1565488" y="982552"/>
                  </a:lnTo>
                  <a:lnTo>
                    <a:pt x="1575216" y="936731"/>
                  </a:lnTo>
                  <a:lnTo>
                    <a:pt x="1582267" y="889977"/>
                  </a:lnTo>
                  <a:lnTo>
                    <a:pt x="1586558" y="842374"/>
                  </a:lnTo>
                  <a:lnTo>
                    <a:pt x="1588008" y="794003"/>
                  </a:lnTo>
                  <a:lnTo>
                    <a:pt x="1586558" y="745633"/>
                  </a:lnTo>
                  <a:lnTo>
                    <a:pt x="1582267" y="698030"/>
                  </a:lnTo>
                  <a:lnTo>
                    <a:pt x="1575216" y="651276"/>
                  </a:lnTo>
                  <a:lnTo>
                    <a:pt x="1565488" y="605455"/>
                  </a:lnTo>
                  <a:lnTo>
                    <a:pt x="1553166" y="560650"/>
                  </a:lnTo>
                  <a:lnTo>
                    <a:pt x="1538334" y="516944"/>
                  </a:lnTo>
                  <a:lnTo>
                    <a:pt x="1521075" y="474419"/>
                  </a:lnTo>
                  <a:lnTo>
                    <a:pt x="1501471" y="433160"/>
                  </a:lnTo>
                  <a:lnTo>
                    <a:pt x="1479606" y="393248"/>
                  </a:lnTo>
                  <a:lnTo>
                    <a:pt x="1455562" y="354767"/>
                  </a:lnTo>
                  <a:lnTo>
                    <a:pt x="1429424" y="317800"/>
                  </a:lnTo>
                  <a:lnTo>
                    <a:pt x="1401273" y="282431"/>
                  </a:lnTo>
                  <a:lnTo>
                    <a:pt x="1371192" y="248741"/>
                  </a:lnTo>
                  <a:lnTo>
                    <a:pt x="1339266" y="216815"/>
                  </a:lnTo>
                  <a:lnTo>
                    <a:pt x="1305576" y="186734"/>
                  </a:lnTo>
                  <a:lnTo>
                    <a:pt x="1270207" y="158583"/>
                  </a:lnTo>
                  <a:lnTo>
                    <a:pt x="1233240" y="132445"/>
                  </a:lnTo>
                  <a:lnTo>
                    <a:pt x="1194759" y="108401"/>
                  </a:lnTo>
                  <a:lnTo>
                    <a:pt x="1154847" y="86536"/>
                  </a:lnTo>
                  <a:lnTo>
                    <a:pt x="1113588" y="66932"/>
                  </a:lnTo>
                  <a:lnTo>
                    <a:pt x="1071063" y="49673"/>
                  </a:lnTo>
                  <a:lnTo>
                    <a:pt x="1027357" y="34841"/>
                  </a:lnTo>
                  <a:lnTo>
                    <a:pt x="982552" y="22519"/>
                  </a:lnTo>
                  <a:lnTo>
                    <a:pt x="936731" y="12791"/>
                  </a:lnTo>
                  <a:lnTo>
                    <a:pt x="889977" y="5740"/>
                  </a:lnTo>
                  <a:lnTo>
                    <a:pt x="842374" y="1449"/>
                  </a:lnTo>
                  <a:lnTo>
                    <a:pt x="7940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48300" y="1787664"/>
              <a:ext cx="595909" cy="883907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5518404" y="1860803"/>
              <a:ext cx="461009" cy="742950"/>
            </a:xfrm>
            <a:custGeom>
              <a:avLst/>
              <a:gdLst/>
              <a:ahLst/>
              <a:cxnLst/>
              <a:rect l="l" t="t" r="r" b="b"/>
              <a:pathLst>
                <a:path w="461010" h="742950">
                  <a:moveTo>
                    <a:pt x="4318" y="0"/>
                  </a:moveTo>
                  <a:lnTo>
                    <a:pt x="0" y="742950"/>
                  </a:lnTo>
                  <a:lnTo>
                    <a:pt x="460756" y="160528"/>
                  </a:lnTo>
                  <a:lnTo>
                    <a:pt x="420879" y="131032"/>
                  </a:lnTo>
                  <a:lnTo>
                    <a:pt x="379307" y="104379"/>
                  </a:lnTo>
                  <a:lnTo>
                    <a:pt x="336194" y="80624"/>
                  </a:lnTo>
                  <a:lnTo>
                    <a:pt x="291695" y="59820"/>
                  </a:lnTo>
                  <a:lnTo>
                    <a:pt x="245967" y="42021"/>
                  </a:lnTo>
                  <a:lnTo>
                    <a:pt x="199164" y="27281"/>
                  </a:lnTo>
                  <a:lnTo>
                    <a:pt x="151442" y="15655"/>
                  </a:lnTo>
                  <a:lnTo>
                    <a:pt x="102957" y="7197"/>
                  </a:lnTo>
                  <a:lnTo>
                    <a:pt x="53864" y="1960"/>
                  </a:lnTo>
                  <a:lnTo>
                    <a:pt x="4318" y="0"/>
                  </a:lnTo>
                  <a:close/>
                </a:path>
              </a:pathLst>
            </a:custGeom>
            <a:solidFill>
              <a:srgbClr val="1F49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4073652" y="1531619"/>
            <a:ext cx="2889885" cy="2429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Times New Roman"/>
              <a:cs typeface="Times New Roman"/>
            </a:endParaRPr>
          </a:p>
          <a:p>
            <a:pPr marL="1144905" marR="1148080" indent="1270" algn="ctr">
              <a:lnSpc>
                <a:spcPct val="100000"/>
              </a:lnSpc>
            </a:pPr>
            <a:r>
              <a:rPr sz="1200" b="1" spc="-160" dirty="0">
                <a:solidFill>
                  <a:srgbClr val="1F4980"/>
                </a:solidFill>
                <a:latin typeface="Tahoma"/>
                <a:cs typeface="Tahoma"/>
              </a:rPr>
              <a:t>10</a:t>
            </a:r>
            <a:r>
              <a:rPr sz="1200" b="1" spc="-290" dirty="0">
                <a:solidFill>
                  <a:srgbClr val="1F4980"/>
                </a:solidFill>
                <a:latin typeface="Tahoma"/>
                <a:cs typeface="Tahoma"/>
              </a:rPr>
              <a:t>%</a:t>
            </a:r>
            <a:r>
              <a:rPr sz="1200" b="1" spc="-5" dirty="0">
                <a:solidFill>
                  <a:srgbClr val="1F4980"/>
                </a:solidFill>
                <a:latin typeface="Tahoma"/>
                <a:cs typeface="Tahoma"/>
              </a:rPr>
              <a:t> </a:t>
            </a:r>
            <a:r>
              <a:rPr sz="1200" b="1" spc="-45" dirty="0">
                <a:solidFill>
                  <a:srgbClr val="1F4980"/>
                </a:solidFill>
                <a:latin typeface="Tahoma"/>
                <a:cs typeface="Tahoma"/>
              </a:rPr>
              <a:t>of  </a:t>
            </a:r>
            <a:r>
              <a:rPr sz="1200" b="1" spc="-70" dirty="0">
                <a:solidFill>
                  <a:srgbClr val="1F4980"/>
                </a:solidFill>
                <a:latin typeface="Tahoma"/>
                <a:cs typeface="Tahoma"/>
              </a:rPr>
              <a:t>Portfolio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073652" y="3960876"/>
            <a:ext cx="2889885" cy="436245"/>
          </a:xfrm>
          <a:prstGeom prst="rect">
            <a:avLst/>
          </a:prstGeom>
          <a:solidFill>
            <a:srgbClr val="1F4980"/>
          </a:solidFill>
        </p:spPr>
        <p:txBody>
          <a:bodyPr vert="horz" wrap="square" lIns="0" tIns="98425" rIns="0" bIns="0" rtlCol="0">
            <a:spAutoFit/>
          </a:bodyPr>
          <a:lstStyle/>
          <a:p>
            <a:pPr marL="502920">
              <a:lnSpc>
                <a:spcPct val="100000"/>
              </a:lnSpc>
              <a:spcBef>
                <a:spcPts val="775"/>
              </a:spcBef>
            </a:pP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Water</a:t>
            </a:r>
            <a:r>
              <a:rPr sz="14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Sanitation</a:t>
            </a:r>
            <a:r>
              <a:rPr sz="1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Loans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073652" y="4396740"/>
            <a:ext cx="2889885" cy="210502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2050">
              <a:latin typeface="Times New Roman"/>
              <a:cs typeface="Times New Roman"/>
            </a:endParaRPr>
          </a:p>
          <a:p>
            <a:pPr marL="508634" indent="-287020">
              <a:lnSpc>
                <a:spcPct val="100000"/>
              </a:lnSpc>
              <a:buFont typeface="Arial MT"/>
              <a:buChar char="•"/>
              <a:tabLst>
                <a:tab pos="508634" algn="l"/>
                <a:tab pos="509270" algn="l"/>
              </a:tabLst>
            </a:pPr>
            <a:r>
              <a:rPr sz="1200" spc="10" dirty="0">
                <a:solidFill>
                  <a:srgbClr val="1F4980"/>
                </a:solidFill>
                <a:latin typeface="Verdana"/>
                <a:cs typeface="Verdana"/>
              </a:rPr>
              <a:t>A</a:t>
            </a:r>
            <a:r>
              <a:rPr sz="1200" spc="20" dirty="0">
                <a:solidFill>
                  <a:srgbClr val="1F4980"/>
                </a:solidFill>
                <a:latin typeface="Verdana"/>
                <a:cs typeface="Verdana"/>
              </a:rPr>
              <a:t>m</a:t>
            </a:r>
            <a:r>
              <a:rPr sz="1200" spc="45" dirty="0">
                <a:solidFill>
                  <a:srgbClr val="1F4980"/>
                </a:solidFill>
                <a:latin typeface="Verdana"/>
                <a:cs typeface="Verdana"/>
              </a:rPr>
              <a:t>o</a:t>
            </a:r>
            <a:r>
              <a:rPr sz="1200" spc="-40" dirty="0">
                <a:solidFill>
                  <a:srgbClr val="1F4980"/>
                </a:solidFill>
                <a:latin typeface="Verdana"/>
                <a:cs typeface="Verdana"/>
              </a:rPr>
              <a:t>unt</a:t>
            </a:r>
            <a:r>
              <a:rPr sz="1200" spc="-90" dirty="0">
                <a:solidFill>
                  <a:srgbClr val="1F4980"/>
                </a:solidFill>
                <a:latin typeface="Verdana"/>
                <a:cs typeface="Verdana"/>
              </a:rPr>
              <a:t> </a:t>
            </a:r>
            <a:r>
              <a:rPr sz="1200" spc="-150" dirty="0">
                <a:solidFill>
                  <a:srgbClr val="1F4980"/>
                </a:solidFill>
                <a:latin typeface="Verdana"/>
                <a:cs typeface="Verdana"/>
              </a:rPr>
              <a:t>-</a:t>
            </a:r>
            <a:r>
              <a:rPr sz="1200" spc="-90" dirty="0">
                <a:solidFill>
                  <a:srgbClr val="1F4980"/>
                </a:solidFill>
                <a:latin typeface="Verdana"/>
                <a:cs typeface="Verdana"/>
              </a:rPr>
              <a:t> </a:t>
            </a:r>
            <a:r>
              <a:rPr sz="1200" spc="-135" dirty="0">
                <a:solidFill>
                  <a:srgbClr val="1F4980"/>
                </a:solidFill>
                <a:latin typeface="Verdana"/>
                <a:cs typeface="Verdana"/>
              </a:rPr>
              <a:t>Rs</a:t>
            </a:r>
            <a:r>
              <a:rPr sz="1200" spc="-105" dirty="0">
                <a:solidFill>
                  <a:srgbClr val="1F4980"/>
                </a:solidFill>
                <a:latin typeface="Verdana"/>
                <a:cs typeface="Verdana"/>
              </a:rPr>
              <a:t>.</a:t>
            </a:r>
            <a:r>
              <a:rPr sz="1200" spc="-95" dirty="0">
                <a:solidFill>
                  <a:srgbClr val="1F4980"/>
                </a:solidFill>
                <a:latin typeface="Verdana"/>
                <a:cs typeface="Verdana"/>
              </a:rPr>
              <a:t> </a:t>
            </a:r>
            <a:r>
              <a:rPr sz="1200" spc="-110" dirty="0">
                <a:solidFill>
                  <a:srgbClr val="1F4980"/>
                </a:solidFill>
                <a:latin typeface="Verdana"/>
                <a:cs typeface="Verdana"/>
              </a:rPr>
              <a:t>20</a:t>
            </a:r>
            <a:r>
              <a:rPr sz="1200" spc="-155" dirty="0">
                <a:solidFill>
                  <a:srgbClr val="1F4980"/>
                </a:solidFill>
                <a:latin typeface="Verdana"/>
                <a:cs typeface="Verdana"/>
              </a:rPr>
              <a:t>-</a:t>
            </a:r>
            <a:r>
              <a:rPr sz="1200" spc="-114" dirty="0">
                <a:solidFill>
                  <a:srgbClr val="1F4980"/>
                </a:solidFill>
                <a:latin typeface="Verdana"/>
                <a:cs typeface="Verdana"/>
              </a:rPr>
              <a:t>80K</a:t>
            </a:r>
            <a:endParaRPr sz="1200">
              <a:latin typeface="Verdana"/>
              <a:cs typeface="Verdana"/>
            </a:endParaRPr>
          </a:p>
          <a:p>
            <a:pPr marL="508634" indent="-287020">
              <a:lnSpc>
                <a:spcPct val="100000"/>
              </a:lnSpc>
              <a:spcBef>
                <a:spcPts val="605"/>
              </a:spcBef>
              <a:buFont typeface="Arial MT"/>
              <a:buChar char="•"/>
              <a:tabLst>
                <a:tab pos="508634" algn="l"/>
                <a:tab pos="509270" algn="l"/>
              </a:tabLst>
            </a:pPr>
            <a:r>
              <a:rPr sz="1200" spc="-240" dirty="0">
                <a:solidFill>
                  <a:srgbClr val="1F4980"/>
                </a:solidFill>
                <a:latin typeface="Verdana"/>
                <a:cs typeface="Verdana"/>
              </a:rPr>
              <a:t>T</a:t>
            </a:r>
            <a:r>
              <a:rPr sz="1200" spc="-20" dirty="0">
                <a:solidFill>
                  <a:srgbClr val="1F4980"/>
                </a:solidFill>
                <a:latin typeface="Verdana"/>
                <a:cs typeface="Verdana"/>
              </a:rPr>
              <a:t>enure</a:t>
            </a:r>
            <a:r>
              <a:rPr sz="1200" spc="-85" dirty="0">
                <a:solidFill>
                  <a:srgbClr val="1F4980"/>
                </a:solidFill>
                <a:latin typeface="Verdana"/>
                <a:cs typeface="Verdana"/>
              </a:rPr>
              <a:t> </a:t>
            </a:r>
            <a:r>
              <a:rPr sz="1200" spc="-150" dirty="0">
                <a:solidFill>
                  <a:srgbClr val="1F4980"/>
                </a:solidFill>
                <a:latin typeface="Verdana"/>
                <a:cs typeface="Verdana"/>
              </a:rPr>
              <a:t>-</a:t>
            </a:r>
            <a:r>
              <a:rPr sz="1200" spc="-80" dirty="0">
                <a:solidFill>
                  <a:srgbClr val="1F4980"/>
                </a:solidFill>
                <a:latin typeface="Verdana"/>
                <a:cs typeface="Verdana"/>
              </a:rPr>
              <a:t> </a:t>
            </a:r>
            <a:r>
              <a:rPr sz="1200" spc="-105" dirty="0">
                <a:solidFill>
                  <a:srgbClr val="1F4980"/>
                </a:solidFill>
                <a:latin typeface="Verdana"/>
                <a:cs typeface="Verdana"/>
              </a:rPr>
              <a:t>12,</a:t>
            </a:r>
            <a:r>
              <a:rPr sz="1200" spc="-85" dirty="0">
                <a:solidFill>
                  <a:srgbClr val="1F4980"/>
                </a:solidFill>
                <a:latin typeface="Verdana"/>
                <a:cs typeface="Verdana"/>
              </a:rPr>
              <a:t> </a:t>
            </a:r>
            <a:r>
              <a:rPr sz="1200" spc="-105" dirty="0">
                <a:solidFill>
                  <a:srgbClr val="1F4980"/>
                </a:solidFill>
                <a:latin typeface="Verdana"/>
                <a:cs typeface="Verdana"/>
              </a:rPr>
              <a:t>18,</a:t>
            </a:r>
            <a:r>
              <a:rPr sz="1200" spc="-75" dirty="0">
                <a:solidFill>
                  <a:srgbClr val="1F4980"/>
                </a:solidFill>
                <a:latin typeface="Verdana"/>
                <a:cs typeface="Verdana"/>
              </a:rPr>
              <a:t> </a:t>
            </a:r>
            <a:r>
              <a:rPr sz="1200" spc="-105" dirty="0">
                <a:solidFill>
                  <a:srgbClr val="1F4980"/>
                </a:solidFill>
                <a:latin typeface="Verdana"/>
                <a:cs typeface="Verdana"/>
              </a:rPr>
              <a:t>2</a:t>
            </a:r>
            <a:r>
              <a:rPr sz="1200" spc="-100" dirty="0">
                <a:solidFill>
                  <a:srgbClr val="1F4980"/>
                </a:solidFill>
                <a:latin typeface="Verdana"/>
                <a:cs typeface="Verdana"/>
              </a:rPr>
              <a:t>4</a:t>
            </a:r>
            <a:r>
              <a:rPr sz="1200" spc="-95" dirty="0">
                <a:solidFill>
                  <a:srgbClr val="1F4980"/>
                </a:solidFill>
                <a:latin typeface="Verdana"/>
                <a:cs typeface="Verdana"/>
              </a:rPr>
              <a:t> </a:t>
            </a:r>
            <a:r>
              <a:rPr sz="1200" spc="105" dirty="0">
                <a:solidFill>
                  <a:srgbClr val="1F4980"/>
                </a:solidFill>
                <a:latin typeface="Verdana"/>
                <a:cs typeface="Verdana"/>
              </a:rPr>
              <a:t>M</a:t>
            </a:r>
            <a:r>
              <a:rPr sz="1200" spc="45" dirty="0">
                <a:solidFill>
                  <a:srgbClr val="1F4980"/>
                </a:solidFill>
                <a:latin typeface="Verdana"/>
                <a:cs typeface="Verdana"/>
              </a:rPr>
              <a:t>o</a:t>
            </a:r>
            <a:r>
              <a:rPr sz="1200" spc="-60" dirty="0">
                <a:solidFill>
                  <a:srgbClr val="1F4980"/>
                </a:solidFill>
                <a:latin typeface="Verdana"/>
                <a:cs typeface="Verdana"/>
              </a:rPr>
              <a:t>n</a:t>
            </a:r>
            <a:r>
              <a:rPr sz="1200" spc="-65" dirty="0">
                <a:solidFill>
                  <a:srgbClr val="1F4980"/>
                </a:solidFill>
                <a:latin typeface="Verdana"/>
                <a:cs typeface="Verdana"/>
              </a:rPr>
              <a:t>t</a:t>
            </a:r>
            <a:r>
              <a:rPr sz="1200" spc="-95" dirty="0">
                <a:solidFill>
                  <a:srgbClr val="1F4980"/>
                </a:solidFill>
                <a:latin typeface="Verdana"/>
                <a:cs typeface="Verdana"/>
              </a:rPr>
              <a:t>hs</a:t>
            </a:r>
            <a:endParaRPr sz="1200">
              <a:latin typeface="Verdana"/>
              <a:cs typeface="Verdana"/>
            </a:endParaRPr>
          </a:p>
          <a:p>
            <a:pPr marL="508634" indent="-28702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508634" algn="l"/>
                <a:tab pos="509270" algn="l"/>
              </a:tabLst>
            </a:pPr>
            <a:r>
              <a:rPr sz="1200" spc="-210" dirty="0">
                <a:solidFill>
                  <a:srgbClr val="1F4980"/>
                </a:solidFill>
                <a:latin typeface="Verdana"/>
                <a:cs typeface="Verdana"/>
              </a:rPr>
              <a:t>I</a:t>
            </a:r>
            <a:r>
              <a:rPr sz="1200" spc="-60" dirty="0">
                <a:solidFill>
                  <a:srgbClr val="1F4980"/>
                </a:solidFill>
                <a:latin typeface="Verdana"/>
                <a:cs typeface="Verdana"/>
              </a:rPr>
              <a:t>n</a:t>
            </a:r>
            <a:r>
              <a:rPr sz="1200" spc="-65" dirty="0">
                <a:solidFill>
                  <a:srgbClr val="1F4980"/>
                </a:solidFill>
                <a:latin typeface="Verdana"/>
                <a:cs typeface="Verdana"/>
              </a:rPr>
              <a:t>t</a:t>
            </a:r>
            <a:r>
              <a:rPr sz="1200" spc="-50" dirty="0">
                <a:solidFill>
                  <a:srgbClr val="1F4980"/>
                </a:solidFill>
                <a:latin typeface="Verdana"/>
                <a:cs typeface="Verdana"/>
              </a:rPr>
              <a:t>erest</a:t>
            </a:r>
            <a:r>
              <a:rPr sz="1200" spc="-85" dirty="0">
                <a:solidFill>
                  <a:srgbClr val="1F4980"/>
                </a:solidFill>
                <a:latin typeface="Verdana"/>
                <a:cs typeface="Verdana"/>
              </a:rPr>
              <a:t> </a:t>
            </a:r>
            <a:r>
              <a:rPr sz="1200" spc="-165" dirty="0">
                <a:solidFill>
                  <a:srgbClr val="1F4980"/>
                </a:solidFill>
                <a:latin typeface="Verdana"/>
                <a:cs typeface="Verdana"/>
              </a:rPr>
              <a:t>–</a:t>
            </a:r>
            <a:r>
              <a:rPr sz="1200" spc="-90" dirty="0">
                <a:solidFill>
                  <a:srgbClr val="1F4980"/>
                </a:solidFill>
                <a:latin typeface="Verdana"/>
                <a:cs typeface="Verdana"/>
              </a:rPr>
              <a:t> </a:t>
            </a:r>
            <a:r>
              <a:rPr sz="1200" spc="-195" dirty="0">
                <a:solidFill>
                  <a:srgbClr val="1F4980"/>
                </a:solidFill>
                <a:latin typeface="Verdana"/>
                <a:cs typeface="Verdana"/>
              </a:rPr>
              <a:t>26%</a:t>
            </a:r>
            <a:endParaRPr sz="1200">
              <a:latin typeface="Verdana"/>
              <a:cs typeface="Verdana"/>
            </a:endParaRPr>
          </a:p>
          <a:p>
            <a:pPr marL="508634" marR="275590" indent="-28702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508634" algn="l"/>
                <a:tab pos="509270" algn="l"/>
              </a:tabLst>
            </a:pPr>
            <a:r>
              <a:rPr sz="1200" spc="-30" dirty="0">
                <a:solidFill>
                  <a:srgbClr val="1F4980"/>
                </a:solidFill>
                <a:latin typeface="Verdana"/>
                <a:cs typeface="Verdana"/>
              </a:rPr>
              <a:t>Pur</a:t>
            </a:r>
            <a:r>
              <a:rPr sz="1200" spc="-40" dirty="0">
                <a:solidFill>
                  <a:srgbClr val="1F4980"/>
                </a:solidFill>
                <a:latin typeface="Verdana"/>
                <a:cs typeface="Verdana"/>
              </a:rPr>
              <a:t>p</a:t>
            </a:r>
            <a:r>
              <a:rPr sz="1200" spc="45" dirty="0">
                <a:solidFill>
                  <a:srgbClr val="1F4980"/>
                </a:solidFill>
                <a:latin typeface="Verdana"/>
                <a:cs typeface="Verdana"/>
              </a:rPr>
              <a:t>o</a:t>
            </a:r>
            <a:r>
              <a:rPr sz="1200" spc="-50" dirty="0">
                <a:solidFill>
                  <a:srgbClr val="1F4980"/>
                </a:solidFill>
                <a:latin typeface="Verdana"/>
                <a:cs typeface="Verdana"/>
              </a:rPr>
              <a:t>s</a:t>
            </a:r>
            <a:r>
              <a:rPr sz="1200" spc="-55" dirty="0">
                <a:solidFill>
                  <a:srgbClr val="1F4980"/>
                </a:solidFill>
                <a:latin typeface="Verdana"/>
                <a:cs typeface="Verdana"/>
              </a:rPr>
              <a:t>e</a:t>
            </a:r>
            <a:r>
              <a:rPr sz="1200" spc="-85" dirty="0">
                <a:solidFill>
                  <a:srgbClr val="1F4980"/>
                </a:solidFill>
                <a:latin typeface="Verdana"/>
                <a:cs typeface="Verdana"/>
              </a:rPr>
              <a:t> </a:t>
            </a:r>
            <a:r>
              <a:rPr sz="1200" spc="-150" dirty="0">
                <a:solidFill>
                  <a:srgbClr val="1F4980"/>
                </a:solidFill>
                <a:latin typeface="Verdana"/>
                <a:cs typeface="Verdana"/>
              </a:rPr>
              <a:t>-</a:t>
            </a:r>
            <a:r>
              <a:rPr sz="1200" spc="-90" dirty="0">
                <a:solidFill>
                  <a:srgbClr val="1F4980"/>
                </a:solidFill>
                <a:latin typeface="Verdana"/>
                <a:cs typeface="Verdana"/>
              </a:rPr>
              <a:t> </a:t>
            </a:r>
            <a:r>
              <a:rPr sz="1200" spc="-120" dirty="0">
                <a:solidFill>
                  <a:srgbClr val="1F4980"/>
                </a:solidFill>
                <a:latin typeface="Verdana"/>
                <a:cs typeface="Verdana"/>
              </a:rPr>
              <a:t>E</a:t>
            </a:r>
            <a:r>
              <a:rPr sz="1200" spc="10" dirty="0">
                <a:solidFill>
                  <a:srgbClr val="1F4980"/>
                </a:solidFill>
                <a:latin typeface="Verdana"/>
                <a:cs typeface="Verdana"/>
              </a:rPr>
              <a:t>nh</a:t>
            </a:r>
            <a:r>
              <a:rPr sz="1200" spc="5" dirty="0">
                <a:solidFill>
                  <a:srgbClr val="1F4980"/>
                </a:solidFill>
                <a:latin typeface="Verdana"/>
                <a:cs typeface="Verdana"/>
              </a:rPr>
              <a:t>a</a:t>
            </a:r>
            <a:r>
              <a:rPr sz="1200" spc="60" dirty="0">
                <a:solidFill>
                  <a:srgbClr val="1F4980"/>
                </a:solidFill>
                <a:latin typeface="Verdana"/>
                <a:cs typeface="Verdana"/>
              </a:rPr>
              <a:t>nc</a:t>
            </a:r>
            <a:r>
              <a:rPr sz="1200" spc="65" dirty="0">
                <a:solidFill>
                  <a:srgbClr val="1F4980"/>
                </a:solidFill>
                <a:latin typeface="Verdana"/>
                <a:cs typeface="Verdana"/>
              </a:rPr>
              <a:t>e</a:t>
            </a:r>
            <a:r>
              <a:rPr sz="1200" spc="-75" dirty="0">
                <a:solidFill>
                  <a:srgbClr val="1F4980"/>
                </a:solidFill>
                <a:latin typeface="Verdana"/>
                <a:cs typeface="Verdana"/>
              </a:rPr>
              <a:t> </a:t>
            </a:r>
            <a:r>
              <a:rPr sz="1200" spc="40" dirty="0">
                <a:solidFill>
                  <a:srgbClr val="1F4980"/>
                </a:solidFill>
                <a:latin typeface="Verdana"/>
                <a:cs typeface="Verdana"/>
              </a:rPr>
              <a:t>qua</a:t>
            </a:r>
            <a:r>
              <a:rPr sz="1200" spc="-70" dirty="0">
                <a:solidFill>
                  <a:srgbClr val="1F4980"/>
                </a:solidFill>
                <a:latin typeface="Verdana"/>
                <a:cs typeface="Verdana"/>
              </a:rPr>
              <a:t>li</a:t>
            </a:r>
            <a:r>
              <a:rPr sz="1200" spc="-120" dirty="0">
                <a:solidFill>
                  <a:srgbClr val="1F4980"/>
                </a:solidFill>
                <a:latin typeface="Verdana"/>
                <a:cs typeface="Verdana"/>
              </a:rPr>
              <a:t>t</a:t>
            </a:r>
            <a:r>
              <a:rPr sz="1200" spc="-50" dirty="0">
                <a:solidFill>
                  <a:srgbClr val="1F4980"/>
                </a:solidFill>
                <a:latin typeface="Verdana"/>
                <a:cs typeface="Verdana"/>
              </a:rPr>
              <a:t>y  </a:t>
            </a:r>
            <a:r>
              <a:rPr sz="1200" spc="45" dirty="0">
                <a:solidFill>
                  <a:srgbClr val="1F4980"/>
                </a:solidFill>
                <a:latin typeface="Verdana"/>
                <a:cs typeface="Verdana"/>
              </a:rPr>
              <a:t>o</a:t>
            </a:r>
            <a:r>
              <a:rPr sz="1200" spc="-50" dirty="0">
                <a:solidFill>
                  <a:srgbClr val="1F4980"/>
                </a:solidFill>
                <a:latin typeface="Verdana"/>
                <a:cs typeface="Verdana"/>
              </a:rPr>
              <a:t>f</a:t>
            </a:r>
            <a:r>
              <a:rPr sz="1200" spc="-80" dirty="0">
                <a:solidFill>
                  <a:srgbClr val="1F4980"/>
                </a:solidFill>
                <a:latin typeface="Verdana"/>
                <a:cs typeface="Verdana"/>
              </a:rPr>
              <a:t> </a:t>
            </a:r>
            <a:r>
              <a:rPr sz="1200" spc="-70" dirty="0">
                <a:solidFill>
                  <a:srgbClr val="1F4980"/>
                </a:solidFill>
                <a:latin typeface="Verdana"/>
                <a:cs typeface="Verdana"/>
              </a:rPr>
              <a:t>l</a:t>
            </a:r>
            <a:r>
              <a:rPr sz="1200" spc="-75" dirty="0">
                <a:solidFill>
                  <a:srgbClr val="1F4980"/>
                </a:solidFill>
                <a:latin typeface="Verdana"/>
                <a:cs typeface="Verdana"/>
              </a:rPr>
              <a:t>if</a:t>
            </a:r>
            <a:r>
              <a:rPr sz="1200" spc="65" dirty="0">
                <a:solidFill>
                  <a:srgbClr val="1F4980"/>
                </a:solidFill>
                <a:latin typeface="Verdana"/>
                <a:cs typeface="Verdana"/>
              </a:rPr>
              <a:t>e</a:t>
            </a:r>
            <a:r>
              <a:rPr sz="1200" spc="-110" dirty="0">
                <a:solidFill>
                  <a:srgbClr val="1F4980"/>
                </a:solidFill>
                <a:latin typeface="Verdana"/>
                <a:cs typeface="Verdana"/>
              </a:rPr>
              <a:t> </a:t>
            </a:r>
            <a:r>
              <a:rPr sz="1200" spc="45" dirty="0">
                <a:solidFill>
                  <a:srgbClr val="1F4980"/>
                </a:solidFill>
                <a:latin typeface="Verdana"/>
                <a:cs typeface="Verdana"/>
              </a:rPr>
              <a:t>o</a:t>
            </a:r>
            <a:r>
              <a:rPr sz="1200" spc="-50" dirty="0">
                <a:solidFill>
                  <a:srgbClr val="1F4980"/>
                </a:solidFill>
                <a:latin typeface="Verdana"/>
                <a:cs typeface="Verdana"/>
              </a:rPr>
              <a:t>f</a:t>
            </a:r>
            <a:r>
              <a:rPr sz="1200" spc="-80" dirty="0">
                <a:solidFill>
                  <a:srgbClr val="1F4980"/>
                </a:solidFill>
                <a:latin typeface="Verdana"/>
                <a:cs typeface="Verdana"/>
              </a:rPr>
              <a:t> </a:t>
            </a:r>
            <a:r>
              <a:rPr sz="1200" spc="-35" dirty="0">
                <a:solidFill>
                  <a:srgbClr val="1F4980"/>
                </a:solidFill>
                <a:latin typeface="Verdana"/>
                <a:cs typeface="Verdana"/>
              </a:rPr>
              <a:t>m</a:t>
            </a:r>
            <a:r>
              <a:rPr sz="1200" spc="5" dirty="0">
                <a:solidFill>
                  <a:srgbClr val="1F4980"/>
                </a:solidFill>
                <a:latin typeface="Verdana"/>
                <a:cs typeface="Verdana"/>
              </a:rPr>
              <a:t>e</a:t>
            </a:r>
            <a:r>
              <a:rPr sz="1200" spc="20" dirty="0">
                <a:solidFill>
                  <a:srgbClr val="1F4980"/>
                </a:solidFill>
                <a:latin typeface="Verdana"/>
                <a:cs typeface="Verdana"/>
              </a:rPr>
              <a:t>m</a:t>
            </a:r>
            <a:r>
              <a:rPr sz="1200" spc="55" dirty="0">
                <a:solidFill>
                  <a:srgbClr val="1F4980"/>
                </a:solidFill>
                <a:latin typeface="Verdana"/>
                <a:cs typeface="Verdana"/>
              </a:rPr>
              <a:t>b</a:t>
            </a:r>
            <a:r>
              <a:rPr sz="1200" spc="-85" dirty="0">
                <a:solidFill>
                  <a:srgbClr val="1F4980"/>
                </a:solidFill>
                <a:latin typeface="Verdana"/>
                <a:cs typeface="Verdana"/>
              </a:rPr>
              <a:t>ers</a:t>
            </a:r>
            <a:r>
              <a:rPr sz="1200" spc="-125" dirty="0">
                <a:solidFill>
                  <a:srgbClr val="1F4980"/>
                </a:solidFill>
                <a:latin typeface="Verdana"/>
                <a:cs typeface="Verdana"/>
              </a:rPr>
              <a:t> </a:t>
            </a:r>
            <a:r>
              <a:rPr sz="1200" spc="20" dirty="0">
                <a:solidFill>
                  <a:srgbClr val="1F4980"/>
                </a:solidFill>
                <a:latin typeface="Verdana"/>
                <a:cs typeface="Verdana"/>
              </a:rPr>
              <a:t>w</a:t>
            </a:r>
            <a:r>
              <a:rPr sz="1200" spc="-70" dirty="0">
                <a:solidFill>
                  <a:srgbClr val="1F4980"/>
                </a:solidFill>
                <a:latin typeface="Verdana"/>
                <a:cs typeface="Verdana"/>
              </a:rPr>
              <a:t>i</a:t>
            </a:r>
            <a:r>
              <a:rPr sz="1200" spc="-120" dirty="0">
                <a:solidFill>
                  <a:srgbClr val="1F4980"/>
                </a:solidFill>
                <a:latin typeface="Verdana"/>
                <a:cs typeface="Verdana"/>
              </a:rPr>
              <a:t>t</a:t>
            </a:r>
            <a:r>
              <a:rPr sz="1200" spc="-30" dirty="0">
                <a:solidFill>
                  <a:srgbClr val="1F4980"/>
                </a:solidFill>
                <a:latin typeface="Verdana"/>
                <a:cs typeface="Verdana"/>
              </a:rPr>
              <a:t>h</a:t>
            </a:r>
            <a:r>
              <a:rPr sz="1200" spc="-65" dirty="0">
                <a:solidFill>
                  <a:srgbClr val="1F4980"/>
                </a:solidFill>
                <a:latin typeface="Verdana"/>
                <a:cs typeface="Verdana"/>
              </a:rPr>
              <a:t> </a:t>
            </a:r>
            <a:r>
              <a:rPr sz="1200" spc="-70" dirty="0">
                <a:solidFill>
                  <a:srgbClr val="1F4980"/>
                </a:solidFill>
                <a:latin typeface="Verdana"/>
                <a:cs typeface="Verdana"/>
              </a:rPr>
              <a:t>l</a:t>
            </a:r>
            <a:r>
              <a:rPr sz="1200" spc="45" dirty="0">
                <a:solidFill>
                  <a:srgbClr val="1F4980"/>
                </a:solidFill>
                <a:latin typeface="Verdana"/>
                <a:cs typeface="Verdana"/>
              </a:rPr>
              <a:t>o</a:t>
            </a:r>
            <a:r>
              <a:rPr sz="1200" spc="90" dirty="0">
                <a:solidFill>
                  <a:srgbClr val="1F4980"/>
                </a:solidFill>
                <a:latin typeface="Verdana"/>
                <a:cs typeface="Verdana"/>
              </a:rPr>
              <a:t>a</a:t>
            </a:r>
            <a:r>
              <a:rPr sz="1200" spc="-80" dirty="0">
                <a:solidFill>
                  <a:srgbClr val="1F4980"/>
                </a:solidFill>
                <a:latin typeface="Verdana"/>
                <a:cs typeface="Verdana"/>
              </a:rPr>
              <a:t>ns  </a:t>
            </a:r>
            <a:r>
              <a:rPr sz="1200" spc="-55" dirty="0">
                <a:solidFill>
                  <a:srgbClr val="1F4980"/>
                </a:solidFill>
                <a:latin typeface="Verdana"/>
                <a:cs typeface="Verdana"/>
              </a:rPr>
              <a:t>f</a:t>
            </a:r>
            <a:r>
              <a:rPr sz="1200" spc="45" dirty="0">
                <a:solidFill>
                  <a:srgbClr val="1F4980"/>
                </a:solidFill>
                <a:latin typeface="Verdana"/>
                <a:cs typeface="Verdana"/>
              </a:rPr>
              <a:t>o</a:t>
            </a:r>
            <a:r>
              <a:rPr sz="1200" spc="-155" dirty="0">
                <a:solidFill>
                  <a:srgbClr val="1F4980"/>
                </a:solidFill>
                <a:latin typeface="Verdana"/>
                <a:cs typeface="Verdana"/>
              </a:rPr>
              <a:t>r</a:t>
            </a:r>
            <a:r>
              <a:rPr sz="1200" spc="-80" dirty="0">
                <a:solidFill>
                  <a:srgbClr val="1F4980"/>
                </a:solidFill>
                <a:latin typeface="Verdana"/>
                <a:cs typeface="Verdana"/>
              </a:rPr>
              <a:t> </a:t>
            </a:r>
            <a:r>
              <a:rPr sz="1200" spc="-50" dirty="0">
                <a:solidFill>
                  <a:srgbClr val="1F4980"/>
                </a:solidFill>
                <a:latin typeface="Verdana"/>
                <a:cs typeface="Verdana"/>
              </a:rPr>
              <a:t>sa</a:t>
            </a:r>
            <a:r>
              <a:rPr sz="1200" spc="-40" dirty="0">
                <a:solidFill>
                  <a:srgbClr val="1F4980"/>
                </a:solidFill>
                <a:latin typeface="Verdana"/>
                <a:cs typeface="Verdana"/>
              </a:rPr>
              <a:t>f</a:t>
            </a:r>
            <a:r>
              <a:rPr sz="1200" spc="65" dirty="0">
                <a:solidFill>
                  <a:srgbClr val="1F4980"/>
                </a:solidFill>
                <a:latin typeface="Verdana"/>
                <a:cs typeface="Verdana"/>
              </a:rPr>
              <a:t>e</a:t>
            </a:r>
            <a:r>
              <a:rPr sz="1200" spc="-90" dirty="0">
                <a:solidFill>
                  <a:srgbClr val="1F4980"/>
                </a:solidFill>
                <a:latin typeface="Verdana"/>
                <a:cs typeface="Verdana"/>
              </a:rPr>
              <a:t> </a:t>
            </a:r>
            <a:r>
              <a:rPr sz="1200" spc="20" dirty="0">
                <a:solidFill>
                  <a:srgbClr val="1F4980"/>
                </a:solidFill>
                <a:latin typeface="Verdana"/>
                <a:cs typeface="Verdana"/>
              </a:rPr>
              <a:t>w</a:t>
            </a:r>
            <a:r>
              <a:rPr sz="1200" spc="90" dirty="0">
                <a:solidFill>
                  <a:srgbClr val="1F4980"/>
                </a:solidFill>
                <a:latin typeface="Verdana"/>
                <a:cs typeface="Verdana"/>
              </a:rPr>
              <a:t>a</a:t>
            </a:r>
            <a:r>
              <a:rPr sz="1200" spc="-95" dirty="0">
                <a:solidFill>
                  <a:srgbClr val="1F4980"/>
                </a:solidFill>
                <a:latin typeface="Verdana"/>
                <a:cs typeface="Verdana"/>
              </a:rPr>
              <a:t>t</a:t>
            </a:r>
            <a:r>
              <a:rPr sz="1200" spc="-45" dirty="0">
                <a:solidFill>
                  <a:srgbClr val="1F4980"/>
                </a:solidFill>
                <a:latin typeface="Verdana"/>
                <a:cs typeface="Verdana"/>
              </a:rPr>
              <a:t>er</a:t>
            </a:r>
            <a:r>
              <a:rPr sz="1200" spc="-55" dirty="0">
                <a:solidFill>
                  <a:srgbClr val="1F4980"/>
                </a:solidFill>
                <a:latin typeface="Verdana"/>
                <a:cs typeface="Verdana"/>
              </a:rPr>
              <a:t> </a:t>
            </a:r>
            <a:r>
              <a:rPr sz="1200" spc="35" dirty="0">
                <a:solidFill>
                  <a:srgbClr val="1F4980"/>
                </a:solidFill>
                <a:latin typeface="Verdana"/>
                <a:cs typeface="Verdana"/>
              </a:rPr>
              <a:t>&amp;</a:t>
            </a:r>
            <a:r>
              <a:rPr sz="1200" spc="-85" dirty="0">
                <a:solidFill>
                  <a:srgbClr val="1F4980"/>
                </a:solidFill>
                <a:latin typeface="Verdana"/>
                <a:cs typeface="Verdana"/>
              </a:rPr>
              <a:t> </a:t>
            </a:r>
            <a:r>
              <a:rPr sz="1200" spc="-60" dirty="0">
                <a:solidFill>
                  <a:srgbClr val="1F4980"/>
                </a:solidFill>
                <a:latin typeface="Verdana"/>
                <a:cs typeface="Verdana"/>
              </a:rPr>
              <a:t>sani</a:t>
            </a:r>
            <a:r>
              <a:rPr sz="1200" spc="-65" dirty="0">
                <a:solidFill>
                  <a:srgbClr val="1F4980"/>
                </a:solidFill>
                <a:latin typeface="Verdana"/>
                <a:cs typeface="Verdana"/>
              </a:rPr>
              <a:t>t</a:t>
            </a:r>
            <a:r>
              <a:rPr sz="1200" spc="100" dirty="0">
                <a:solidFill>
                  <a:srgbClr val="1F4980"/>
                </a:solidFill>
                <a:latin typeface="Verdana"/>
                <a:cs typeface="Verdana"/>
              </a:rPr>
              <a:t>a</a:t>
            </a:r>
            <a:r>
              <a:rPr sz="1200" spc="-95" dirty="0">
                <a:solidFill>
                  <a:srgbClr val="1F4980"/>
                </a:solidFill>
                <a:latin typeface="Verdana"/>
                <a:cs typeface="Verdana"/>
              </a:rPr>
              <a:t>t</a:t>
            </a:r>
            <a:r>
              <a:rPr sz="1200" spc="-15" dirty="0">
                <a:solidFill>
                  <a:srgbClr val="1F4980"/>
                </a:solidFill>
                <a:latin typeface="Verdana"/>
                <a:cs typeface="Verdana"/>
              </a:rPr>
              <a:t>i</a:t>
            </a:r>
            <a:r>
              <a:rPr sz="1200" spc="-25" dirty="0">
                <a:solidFill>
                  <a:srgbClr val="1F4980"/>
                </a:solidFill>
                <a:latin typeface="Verdana"/>
                <a:cs typeface="Verdana"/>
              </a:rPr>
              <a:t>o</a:t>
            </a:r>
            <a:r>
              <a:rPr sz="1200" spc="-20" dirty="0">
                <a:solidFill>
                  <a:srgbClr val="1F4980"/>
                </a:solidFill>
                <a:latin typeface="Verdana"/>
                <a:cs typeface="Verdana"/>
              </a:rPr>
              <a:t>n  </a:t>
            </a:r>
            <a:r>
              <a:rPr sz="1200" spc="-40" dirty="0">
                <a:solidFill>
                  <a:srgbClr val="1F4980"/>
                </a:solidFill>
                <a:latin typeface="Verdana"/>
                <a:cs typeface="Verdana"/>
              </a:rPr>
              <a:t>facilities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315200" y="1743582"/>
            <a:ext cx="4876800" cy="14503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577975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Two</a:t>
            </a:r>
            <a:r>
              <a:rPr sz="14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types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Lending</a:t>
            </a:r>
            <a:endParaRPr sz="1400">
              <a:latin typeface="Calibri"/>
              <a:cs typeface="Calibri"/>
            </a:endParaRPr>
          </a:p>
          <a:p>
            <a:pPr marL="1577975">
              <a:lnSpc>
                <a:spcPct val="100000"/>
              </a:lnSpc>
            </a:pP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Models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450">
              <a:latin typeface="Calibri"/>
              <a:cs typeface="Calibri"/>
            </a:endParaRPr>
          </a:p>
          <a:p>
            <a:pPr marL="1758314" indent="-172720">
              <a:lnSpc>
                <a:spcPct val="100000"/>
              </a:lnSpc>
              <a:buSzPct val="116666"/>
              <a:buFont typeface="Arial MT"/>
              <a:buChar char="•"/>
              <a:tabLst>
                <a:tab pos="1758950" algn="l"/>
              </a:tabLst>
            </a:pPr>
            <a:r>
              <a:rPr sz="1200" spc="5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200" spc="65" dirty="0">
                <a:solidFill>
                  <a:srgbClr val="FFFFFF"/>
                </a:solidFill>
                <a:latin typeface="Verdana"/>
                <a:cs typeface="Verdana"/>
              </a:rPr>
              <a:t>w</a:t>
            </a:r>
            <a:r>
              <a:rPr sz="1200" spc="-3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2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145" dirty="0">
                <a:solidFill>
                  <a:srgbClr val="FFFFFF"/>
                </a:solidFill>
                <a:latin typeface="Verdana"/>
                <a:cs typeface="Verdana"/>
              </a:rPr>
              <a:t>B</a:t>
            </a:r>
            <a:r>
              <a:rPr sz="1200" spc="45" dirty="0">
                <a:solidFill>
                  <a:srgbClr val="FFFFFF"/>
                </a:solidFill>
                <a:latin typeface="Verdana"/>
                <a:cs typeface="Verdana"/>
              </a:rPr>
              <a:t>oo</a:t>
            </a:r>
            <a:r>
              <a:rPr sz="1200" spc="-135" dirty="0">
                <a:solidFill>
                  <a:srgbClr val="FFFFFF"/>
                </a:solidFill>
                <a:latin typeface="Verdana"/>
                <a:cs typeface="Verdana"/>
              </a:rPr>
              <a:t>ks</a:t>
            </a:r>
            <a:r>
              <a:rPr sz="12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165" dirty="0">
                <a:solidFill>
                  <a:srgbClr val="FFFFFF"/>
                </a:solidFill>
                <a:latin typeface="Verdana"/>
                <a:cs typeface="Verdana"/>
              </a:rPr>
              <a:t>–</a:t>
            </a:r>
            <a:r>
              <a:rPr sz="12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195" dirty="0">
                <a:solidFill>
                  <a:srgbClr val="FFFFFF"/>
                </a:solidFill>
                <a:latin typeface="Verdana"/>
                <a:cs typeface="Verdana"/>
              </a:rPr>
              <a:t>46%</a:t>
            </a:r>
            <a:endParaRPr sz="1200">
              <a:latin typeface="Verdana"/>
              <a:cs typeface="Verdana"/>
            </a:endParaRPr>
          </a:p>
          <a:p>
            <a:pPr marL="1758314" marR="890905" indent="-172720">
              <a:lnSpc>
                <a:spcPct val="100000"/>
              </a:lnSpc>
              <a:spcBef>
                <a:spcPts val="300"/>
              </a:spcBef>
              <a:buSzPct val="116666"/>
              <a:buFont typeface="Arial MT"/>
              <a:buChar char="•"/>
              <a:tabLst>
                <a:tab pos="1758950" algn="l"/>
              </a:tabLst>
            </a:pPr>
            <a:r>
              <a:rPr sz="1200" spc="-95" dirty="0">
                <a:solidFill>
                  <a:srgbClr val="FFFFFF"/>
                </a:solidFill>
                <a:latin typeface="Verdana"/>
                <a:cs typeface="Verdana"/>
              </a:rPr>
              <a:t>Business</a:t>
            </a:r>
            <a:r>
              <a:rPr sz="1200" spc="2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Verdana"/>
                <a:cs typeface="Verdana"/>
              </a:rPr>
              <a:t>Correspondence </a:t>
            </a:r>
            <a:r>
              <a:rPr sz="12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130" dirty="0">
                <a:solidFill>
                  <a:srgbClr val="FFFFFF"/>
                </a:solidFill>
                <a:latin typeface="Verdana"/>
                <a:cs typeface="Verdana"/>
              </a:rPr>
              <a:t>(</a:t>
            </a:r>
            <a:r>
              <a:rPr sz="1200" spc="-145" dirty="0">
                <a:solidFill>
                  <a:srgbClr val="FFFFFF"/>
                </a:solidFill>
                <a:latin typeface="Verdana"/>
                <a:cs typeface="Verdana"/>
              </a:rPr>
              <a:t>B</a:t>
            </a:r>
            <a:r>
              <a:rPr sz="1200" spc="130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1200" spc="-105" dirty="0">
                <a:solidFill>
                  <a:srgbClr val="FFFFFF"/>
                </a:solidFill>
                <a:latin typeface="Verdana"/>
                <a:cs typeface="Verdana"/>
              </a:rPr>
              <a:t>)</a:t>
            </a:r>
            <a:r>
              <a:rPr sz="1200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100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1200" spc="4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200" spc="70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1200" spc="-15" dirty="0">
                <a:solidFill>
                  <a:srgbClr val="FFFFFF"/>
                </a:solidFill>
                <a:latin typeface="Verdana"/>
                <a:cs typeface="Verdana"/>
              </a:rPr>
              <a:t>el</a:t>
            </a:r>
            <a:r>
              <a:rPr sz="12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4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200" spc="-8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2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80" dirty="0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sz="1200" spc="7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200" spc="-114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200" spc="-13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200" spc="-50" dirty="0">
                <a:solidFill>
                  <a:srgbClr val="FFFFFF"/>
                </a:solidFill>
                <a:latin typeface="Verdana"/>
                <a:cs typeface="Verdana"/>
              </a:rPr>
              <a:t>nership</a:t>
            </a:r>
            <a:r>
              <a:rPr sz="1200" spc="-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20" dirty="0">
                <a:solidFill>
                  <a:srgbClr val="FFFFFF"/>
                </a:solidFill>
                <a:latin typeface="Verdana"/>
                <a:cs typeface="Verdana"/>
              </a:rPr>
              <a:t>w</a:t>
            </a:r>
            <a:r>
              <a:rPr sz="1200" spc="-7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200" spc="-12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200" spc="-20" dirty="0">
                <a:solidFill>
                  <a:srgbClr val="FFFFFF"/>
                </a:solidFill>
                <a:latin typeface="Verdana"/>
                <a:cs typeface="Verdana"/>
              </a:rPr>
              <a:t>h  </a:t>
            </a:r>
            <a:r>
              <a:rPr sz="1200" spc="-35" dirty="0">
                <a:solidFill>
                  <a:srgbClr val="FFFFFF"/>
                </a:solidFill>
                <a:latin typeface="Verdana"/>
                <a:cs typeface="Verdana"/>
              </a:rPr>
              <a:t>Y</a:t>
            </a:r>
            <a:r>
              <a:rPr sz="1200" spc="-50" dirty="0">
                <a:solidFill>
                  <a:srgbClr val="FFFFFF"/>
                </a:solidFill>
                <a:latin typeface="Verdana"/>
                <a:cs typeface="Verdana"/>
              </a:rPr>
              <a:t>es</a:t>
            </a:r>
            <a:r>
              <a:rPr sz="12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Verdana"/>
                <a:cs typeface="Verdana"/>
              </a:rPr>
              <a:t>Ba</a:t>
            </a:r>
            <a:r>
              <a:rPr sz="1200" spc="-70" dirty="0">
                <a:solidFill>
                  <a:srgbClr val="FFFFFF"/>
                </a:solidFill>
                <a:latin typeface="Verdana"/>
                <a:cs typeface="Verdana"/>
              </a:rPr>
              <a:t>nk</a:t>
            </a:r>
            <a:r>
              <a:rPr sz="12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9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200" spc="25" dirty="0">
                <a:solidFill>
                  <a:srgbClr val="FFFFFF"/>
                </a:solidFill>
                <a:latin typeface="Verdana"/>
                <a:cs typeface="Verdana"/>
              </a:rPr>
              <a:t>nd</a:t>
            </a:r>
            <a:r>
              <a:rPr sz="12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125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1200" spc="-185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1200" spc="-180" dirty="0">
                <a:solidFill>
                  <a:srgbClr val="FFFFFF"/>
                </a:solidFill>
                <a:latin typeface="Verdana"/>
                <a:cs typeface="Verdana"/>
              </a:rPr>
              <a:t>B</a:t>
            </a:r>
            <a:r>
              <a:rPr sz="12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165" dirty="0">
                <a:solidFill>
                  <a:srgbClr val="FFFFFF"/>
                </a:solidFill>
                <a:latin typeface="Verdana"/>
                <a:cs typeface="Verdana"/>
              </a:rPr>
              <a:t>–</a:t>
            </a:r>
            <a:r>
              <a:rPr sz="12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195" dirty="0">
                <a:solidFill>
                  <a:srgbClr val="FFFFFF"/>
                </a:solidFill>
                <a:latin typeface="Verdana"/>
                <a:cs typeface="Verdana"/>
              </a:rPr>
              <a:t>54%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315200" y="4227957"/>
            <a:ext cx="4876800" cy="185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77975" marR="261239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Eligibility  Criteria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450">
              <a:latin typeface="Calibri"/>
              <a:cs typeface="Calibri"/>
            </a:endParaRPr>
          </a:p>
          <a:p>
            <a:pPr marL="1767839" indent="-172720">
              <a:lnSpc>
                <a:spcPct val="100000"/>
              </a:lnSpc>
              <a:buSzPct val="116666"/>
              <a:buFont typeface="Arial MT"/>
              <a:buChar char="•"/>
              <a:tabLst>
                <a:tab pos="1768475" algn="l"/>
              </a:tabLst>
            </a:pPr>
            <a:r>
              <a:rPr sz="1200" spc="5" dirty="0">
                <a:solidFill>
                  <a:srgbClr val="FFFFFF"/>
                </a:solidFill>
                <a:latin typeface="Verdana"/>
                <a:cs typeface="Verdana"/>
              </a:rPr>
              <a:t>An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200" spc="35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1200" spc="3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200" spc="-90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2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15" dirty="0">
                <a:solidFill>
                  <a:srgbClr val="FFFFFF"/>
                </a:solidFill>
                <a:latin typeface="Verdana"/>
                <a:cs typeface="Verdana"/>
              </a:rPr>
              <a:t>h</a:t>
            </a:r>
            <a:r>
              <a:rPr sz="1200" spc="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200" spc="-20" dirty="0">
                <a:solidFill>
                  <a:srgbClr val="FFFFFF"/>
                </a:solidFill>
                <a:latin typeface="Verdana"/>
                <a:cs typeface="Verdana"/>
              </a:rPr>
              <a:t>useh</a:t>
            </a:r>
            <a:r>
              <a:rPr sz="1200" spc="-3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200" spc="-70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200" spc="75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12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21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200" spc="60" dirty="0">
                <a:solidFill>
                  <a:srgbClr val="FFFFFF"/>
                </a:solidFill>
                <a:latin typeface="Verdana"/>
                <a:cs typeface="Verdana"/>
              </a:rPr>
              <a:t>nc</a:t>
            </a:r>
            <a:r>
              <a:rPr sz="1200" spc="5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200" spc="-30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1200" spc="6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200" spc="-1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20" dirty="0">
                <a:solidFill>
                  <a:srgbClr val="FFFFFF"/>
                </a:solidFill>
                <a:latin typeface="Verdana"/>
                <a:cs typeface="Verdana"/>
              </a:rPr>
              <a:t>up</a:t>
            </a:r>
            <a:endParaRPr sz="1200">
              <a:latin typeface="Verdana"/>
              <a:cs typeface="Verdana"/>
            </a:endParaRPr>
          </a:p>
          <a:p>
            <a:pPr marL="1767839">
              <a:lnSpc>
                <a:spcPct val="100000"/>
              </a:lnSpc>
            </a:pPr>
            <a:r>
              <a:rPr sz="1200" spc="-9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200" spc="5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2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100" dirty="0">
                <a:solidFill>
                  <a:srgbClr val="FFFFFF"/>
                </a:solidFill>
                <a:latin typeface="Verdana"/>
                <a:cs typeface="Verdana"/>
              </a:rPr>
              <a:t>3</a:t>
            </a:r>
            <a:r>
              <a:rPr sz="12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65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200" spc="9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200" spc="-100" dirty="0">
                <a:solidFill>
                  <a:srgbClr val="FFFFFF"/>
                </a:solidFill>
                <a:latin typeface="Verdana"/>
                <a:cs typeface="Verdana"/>
              </a:rPr>
              <a:t>khs.</a:t>
            </a:r>
            <a:endParaRPr sz="1200">
              <a:latin typeface="Verdana"/>
              <a:cs typeface="Verdana"/>
            </a:endParaRPr>
          </a:p>
          <a:p>
            <a:pPr marL="1767839" marR="1096645" indent="-172720">
              <a:lnSpc>
                <a:spcPct val="100000"/>
              </a:lnSpc>
              <a:spcBef>
                <a:spcPts val="300"/>
              </a:spcBef>
              <a:buSzPct val="116666"/>
              <a:buFont typeface="Arial MT"/>
              <a:buChar char="•"/>
              <a:tabLst>
                <a:tab pos="1768475" algn="l"/>
              </a:tabLst>
            </a:pPr>
            <a:r>
              <a:rPr sz="1200" spc="100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1200" spc="9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200" spc="-65" dirty="0">
                <a:solidFill>
                  <a:srgbClr val="FFFFFF"/>
                </a:solidFill>
                <a:latin typeface="Verdana"/>
                <a:cs typeface="Verdana"/>
              </a:rPr>
              <a:t>xi</a:t>
            </a:r>
            <a:r>
              <a:rPr sz="1200" spc="-135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1200" spc="-40" dirty="0">
                <a:solidFill>
                  <a:srgbClr val="FFFFFF"/>
                </a:solidFill>
                <a:latin typeface="Verdana"/>
                <a:cs typeface="Verdana"/>
              </a:rPr>
              <a:t>um</a:t>
            </a:r>
            <a:r>
              <a:rPr sz="1200" spc="-1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35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1200" spc="4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200" spc="-6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200" spc="-6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200" spc="-85" dirty="0">
                <a:solidFill>
                  <a:srgbClr val="FFFFFF"/>
                </a:solidFill>
                <a:latin typeface="Verdana"/>
                <a:cs typeface="Verdana"/>
              </a:rPr>
              <a:t>h</a:t>
            </a:r>
            <a:r>
              <a:rPr sz="1200" spc="-20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200" spc="-70" dirty="0">
                <a:solidFill>
                  <a:srgbClr val="FFFFFF"/>
                </a:solidFill>
                <a:latin typeface="Verdana"/>
                <a:cs typeface="Verdana"/>
              </a:rPr>
              <a:t>y</a:t>
            </a:r>
            <a:r>
              <a:rPr sz="12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70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200" spc="4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200" spc="9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200" spc="-20" dirty="0">
                <a:solidFill>
                  <a:srgbClr val="FFFFFF"/>
                </a:solidFill>
                <a:latin typeface="Verdana"/>
                <a:cs typeface="Verdana"/>
              </a:rPr>
              <a:t>n  </a:t>
            </a:r>
            <a:r>
              <a:rPr sz="1200" spc="20" dirty="0">
                <a:solidFill>
                  <a:srgbClr val="FFFFFF"/>
                </a:solidFill>
                <a:latin typeface="Verdana"/>
                <a:cs typeface="Verdana"/>
              </a:rPr>
              <a:t>rep</a:t>
            </a:r>
            <a:r>
              <a:rPr sz="1200" spc="1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200" spc="-80" dirty="0">
                <a:solidFill>
                  <a:srgbClr val="FFFFFF"/>
                </a:solidFill>
                <a:latin typeface="Verdana"/>
                <a:cs typeface="Verdana"/>
              </a:rPr>
              <a:t>y</a:t>
            </a:r>
            <a:r>
              <a:rPr sz="1200" spc="-35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ent</a:t>
            </a:r>
            <a:r>
              <a:rPr sz="12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4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200" spc="-20" dirty="0">
                <a:solidFill>
                  <a:srgbClr val="FFFFFF"/>
                </a:solidFill>
                <a:latin typeface="Verdana"/>
                <a:cs typeface="Verdana"/>
              </a:rPr>
              <a:t>b</a:t>
            </a:r>
            <a:r>
              <a:rPr sz="1200" spc="10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200" spc="15" dirty="0">
                <a:solidFill>
                  <a:srgbClr val="FFFFFF"/>
                </a:solidFill>
                <a:latin typeface="Verdana"/>
                <a:cs typeface="Verdana"/>
              </a:rPr>
              <a:t>iga</a:t>
            </a:r>
            <a:r>
              <a:rPr sz="1200" spc="-9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200" spc="-1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200" spc="-3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200" spc="-3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200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130" dirty="0">
                <a:solidFill>
                  <a:srgbClr val="FFFFFF"/>
                </a:solidFill>
                <a:latin typeface="Verdana"/>
                <a:cs typeface="Verdana"/>
              </a:rPr>
              <a:t>(</a:t>
            </a:r>
            <a:r>
              <a:rPr sz="1200" spc="5" dirty="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sz="1200" spc="10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1200" spc="-70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200" spc="-105" dirty="0">
                <a:solidFill>
                  <a:srgbClr val="FFFFFF"/>
                </a:solidFill>
                <a:latin typeface="Verdana"/>
                <a:cs typeface="Verdana"/>
              </a:rPr>
              <a:t>.  </a:t>
            </a:r>
            <a:r>
              <a:rPr sz="1200" spc="9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200" spc="65" dirty="0">
                <a:solidFill>
                  <a:srgbClr val="FFFFFF"/>
                </a:solidFill>
                <a:latin typeface="Verdana"/>
                <a:cs typeface="Verdana"/>
              </a:rPr>
              <a:t>pp</a:t>
            </a:r>
            <a:r>
              <a:rPr sz="1200" spc="-70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200" spc="5" dirty="0">
                <a:solidFill>
                  <a:srgbClr val="FFFFFF"/>
                </a:solidFill>
                <a:latin typeface="Verdana"/>
                <a:cs typeface="Verdana"/>
              </a:rPr>
              <a:t>ie</a:t>
            </a:r>
            <a:r>
              <a:rPr sz="1200" spc="20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1200" spc="-1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70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200" spc="4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200" spc="9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200" spc="-65" dirty="0">
                <a:solidFill>
                  <a:srgbClr val="FFFFFF"/>
                </a:solidFill>
                <a:latin typeface="Verdana"/>
                <a:cs typeface="Verdana"/>
              </a:rPr>
              <a:t>n)</a:t>
            </a:r>
            <a:r>
              <a:rPr sz="1200" spc="-10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250" dirty="0">
                <a:solidFill>
                  <a:srgbClr val="FFFFFF"/>
                </a:solidFill>
                <a:latin typeface="Verdana"/>
                <a:cs typeface="Verdana"/>
              </a:rPr>
              <a:t>&lt;</a:t>
            </a:r>
            <a:r>
              <a:rPr sz="1200" spc="-254" dirty="0">
                <a:solidFill>
                  <a:srgbClr val="FFFFFF"/>
                </a:solidFill>
                <a:latin typeface="Verdana"/>
                <a:cs typeface="Verdana"/>
              </a:rPr>
              <a:t>=</a:t>
            </a:r>
            <a:r>
              <a:rPr sz="12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11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200" spc="-165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1200" spc="-12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200" spc="-105" dirty="0">
                <a:solidFill>
                  <a:srgbClr val="FFFFFF"/>
                </a:solidFill>
                <a:latin typeface="Verdana"/>
                <a:cs typeface="Verdana"/>
              </a:rPr>
              <a:t>1250</a:t>
            </a:r>
            <a:r>
              <a:rPr sz="1200" spc="-100" dirty="0">
                <a:solidFill>
                  <a:srgbClr val="FFFFFF"/>
                </a:solidFill>
                <a:latin typeface="Verdana"/>
                <a:cs typeface="Verdana"/>
              </a:rPr>
              <a:t>0</a:t>
            </a:r>
            <a:endParaRPr sz="1200">
              <a:latin typeface="Verdana"/>
              <a:cs typeface="Verdana"/>
            </a:endParaRPr>
          </a:p>
          <a:p>
            <a:pPr marL="1767839" indent="-172720">
              <a:lnSpc>
                <a:spcPct val="100000"/>
              </a:lnSpc>
              <a:spcBef>
                <a:spcPts val="300"/>
              </a:spcBef>
              <a:buSzPct val="116666"/>
              <a:buFont typeface="Arial MT"/>
              <a:buChar char="•"/>
              <a:tabLst>
                <a:tab pos="1768475" algn="l"/>
              </a:tabLst>
            </a:pPr>
            <a:r>
              <a:rPr sz="1200" spc="-120" dirty="0">
                <a:solidFill>
                  <a:srgbClr val="FFFFFF"/>
                </a:solidFill>
                <a:latin typeface="Verdana"/>
                <a:cs typeface="Verdana"/>
              </a:rPr>
              <a:t>F</a:t>
            </a:r>
            <a:r>
              <a:rPr sz="1200" spc="4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200" spc="150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1200" spc="-95" dirty="0">
                <a:solidFill>
                  <a:srgbClr val="FFFFFF"/>
                </a:solidFill>
                <a:latin typeface="Verdana"/>
                <a:cs typeface="Verdana"/>
              </a:rPr>
              <a:t>us</a:t>
            </a:r>
            <a:r>
              <a:rPr sz="12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Verdana"/>
                <a:cs typeface="Verdana"/>
              </a:rPr>
              <a:t>on</a:t>
            </a:r>
            <a:r>
              <a:rPr sz="12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60" dirty="0">
                <a:solidFill>
                  <a:srgbClr val="FFFFFF"/>
                </a:solidFill>
                <a:latin typeface="Verdana"/>
                <a:cs typeface="Verdana"/>
              </a:rPr>
              <a:t>W</a:t>
            </a:r>
            <a:r>
              <a:rPr sz="1200" spc="4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200" spc="-35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1200" spc="15" dirty="0">
                <a:solidFill>
                  <a:srgbClr val="FFFFFF"/>
                </a:solidFill>
                <a:latin typeface="Verdana"/>
                <a:cs typeface="Verdana"/>
              </a:rPr>
              <a:t>en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7315200" y="3745991"/>
            <a:ext cx="4876800" cy="0"/>
          </a:xfrm>
          <a:custGeom>
            <a:avLst/>
            <a:gdLst/>
            <a:ahLst/>
            <a:cxnLst/>
            <a:rect l="l" t="t" r="r" b="b"/>
            <a:pathLst>
              <a:path w="4876800">
                <a:moveTo>
                  <a:pt x="0" y="0"/>
                </a:moveTo>
                <a:lnTo>
                  <a:pt x="4876800" y="0"/>
                </a:lnTo>
              </a:path>
            </a:pathLst>
          </a:custGeom>
          <a:ln w="6350">
            <a:solidFill>
              <a:srgbClr val="FFFFFF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58228" y="0"/>
            <a:ext cx="5034280" cy="6858000"/>
          </a:xfrm>
          <a:custGeom>
            <a:avLst/>
            <a:gdLst/>
            <a:ahLst/>
            <a:cxnLst/>
            <a:rect l="l" t="t" r="r" b="b"/>
            <a:pathLst>
              <a:path w="5034280" h="6858000">
                <a:moveTo>
                  <a:pt x="5033772" y="0"/>
                </a:moveTo>
                <a:lnTo>
                  <a:pt x="0" y="0"/>
                </a:lnTo>
                <a:lnTo>
                  <a:pt x="0" y="6858000"/>
                </a:lnTo>
                <a:lnTo>
                  <a:pt x="5033772" y="6858000"/>
                </a:lnTo>
                <a:lnTo>
                  <a:pt x="5033772" y="0"/>
                </a:lnTo>
                <a:close/>
              </a:path>
            </a:pathLst>
          </a:custGeom>
          <a:solidFill>
            <a:srgbClr val="1F49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16939" y="498475"/>
            <a:ext cx="2636520" cy="7607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3429"/>
              </a:lnSpc>
              <a:spcBef>
                <a:spcPts val="105"/>
              </a:spcBef>
            </a:pPr>
            <a:r>
              <a:rPr sz="2900" b="1" dirty="0">
                <a:solidFill>
                  <a:srgbClr val="1F4980"/>
                </a:solidFill>
                <a:latin typeface="Calibri"/>
                <a:cs typeface="Calibri"/>
              </a:rPr>
              <a:t>Enhanced</a:t>
            </a:r>
            <a:r>
              <a:rPr sz="2900" b="1" spc="-80" dirty="0">
                <a:solidFill>
                  <a:srgbClr val="1F4980"/>
                </a:solidFill>
                <a:latin typeface="Calibri"/>
                <a:cs typeface="Calibri"/>
              </a:rPr>
              <a:t> </a:t>
            </a:r>
            <a:r>
              <a:rPr sz="2900" b="1" spc="-10" dirty="0">
                <a:solidFill>
                  <a:srgbClr val="1F4980"/>
                </a:solidFill>
                <a:latin typeface="Calibri"/>
                <a:cs typeface="Calibri"/>
              </a:rPr>
              <a:t>Joint</a:t>
            </a:r>
            <a:endParaRPr sz="2900">
              <a:latin typeface="Calibri"/>
              <a:cs typeface="Calibri"/>
            </a:endParaRPr>
          </a:p>
          <a:p>
            <a:pPr marL="12700">
              <a:lnSpc>
                <a:spcPts val="2350"/>
              </a:lnSpc>
            </a:pPr>
            <a:r>
              <a:rPr sz="2000" spc="-225" dirty="0">
                <a:latin typeface="Verdana"/>
                <a:cs typeface="Verdana"/>
              </a:rPr>
              <a:t>L</a:t>
            </a:r>
            <a:r>
              <a:rPr sz="2000" spc="-125" dirty="0">
                <a:latin typeface="Verdana"/>
                <a:cs typeface="Verdana"/>
              </a:rPr>
              <a:t>i</a:t>
            </a:r>
            <a:r>
              <a:rPr sz="2000" spc="-50" dirty="0">
                <a:latin typeface="Verdana"/>
                <a:cs typeface="Verdana"/>
              </a:rPr>
              <a:t>abili</a:t>
            </a:r>
            <a:r>
              <a:rPr sz="2000" spc="-35" dirty="0">
                <a:latin typeface="Verdana"/>
                <a:cs typeface="Verdana"/>
              </a:rPr>
              <a:t>t</a:t>
            </a:r>
            <a:r>
              <a:rPr sz="2000" spc="-110" dirty="0">
                <a:latin typeface="Verdana"/>
                <a:cs typeface="Verdana"/>
              </a:rPr>
              <a:t>y</a:t>
            </a:r>
            <a:r>
              <a:rPr sz="2000" spc="-185" dirty="0">
                <a:latin typeface="Verdana"/>
                <a:cs typeface="Verdana"/>
              </a:rPr>
              <a:t> </a:t>
            </a:r>
            <a:r>
              <a:rPr sz="2000" spc="195" dirty="0">
                <a:latin typeface="Verdana"/>
                <a:cs typeface="Verdana"/>
              </a:rPr>
              <a:t>G</a:t>
            </a:r>
            <a:r>
              <a:rPr sz="2000" spc="-65" dirty="0">
                <a:latin typeface="Verdana"/>
                <a:cs typeface="Verdana"/>
              </a:rPr>
              <a:t>r</a:t>
            </a:r>
            <a:r>
              <a:rPr sz="2000" spc="-100" dirty="0">
                <a:latin typeface="Verdana"/>
                <a:cs typeface="Verdana"/>
              </a:rPr>
              <a:t>o</a:t>
            </a:r>
            <a:r>
              <a:rPr sz="2000" spc="35" dirty="0">
                <a:latin typeface="Verdana"/>
                <a:cs typeface="Verdana"/>
              </a:rPr>
              <a:t>up</a:t>
            </a:r>
            <a:r>
              <a:rPr sz="2000" spc="-160" dirty="0">
                <a:latin typeface="Verdana"/>
                <a:cs typeface="Verdana"/>
              </a:rPr>
              <a:t> </a:t>
            </a:r>
            <a:r>
              <a:rPr sz="2000" spc="145" dirty="0">
                <a:latin typeface="Verdana"/>
                <a:cs typeface="Verdana"/>
              </a:rPr>
              <a:t>M</a:t>
            </a:r>
            <a:r>
              <a:rPr sz="2000" spc="95" dirty="0">
                <a:latin typeface="Verdana"/>
                <a:cs typeface="Verdana"/>
              </a:rPr>
              <a:t>o</a:t>
            </a:r>
            <a:r>
              <a:rPr sz="2000" spc="25" dirty="0">
                <a:latin typeface="Verdana"/>
                <a:cs typeface="Verdana"/>
              </a:rPr>
              <a:t>del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42406" y="2144245"/>
            <a:ext cx="4561840" cy="3671570"/>
            <a:chOff x="1042406" y="2144245"/>
            <a:chExt cx="4561840" cy="367157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2406" y="2144245"/>
              <a:ext cx="4561347" cy="367136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151125" y="2824733"/>
              <a:ext cx="1336675" cy="1156970"/>
            </a:xfrm>
            <a:custGeom>
              <a:avLst/>
              <a:gdLst/>
              <a:ahLst/>
              <a:cxnLst/>
              <a:rect l="l" t="t" r="r" b="b"/>
              <a:pathLst>
                <a:path w="1336675" h="1156970">
                  <a:moveTo>
                    <a:pt x="1002284" y="0"/>
                  </a:moveTo>
                  <a:lnTo>
                    <a:pt x="334263" y="0"/>
                  </a:lnTo>
                  <a:lnTo>
                    <a:pt x="0" y="578485"/>
                  </a:lnTo>
                  <a:lnTo>
                    <a:pt x="334263" y="1156715"/>
                  </a:lnTo>
                  <a:lnTo>
                    <a:pt x="1002284" y="1156715"/>
                  </a:lnTo>
                  <a:lnTo>
                    <a:pt x="1336548" y="578485"/>
                  </a:lnTo>
                  <a:lnTo>
                    <a:pt x="1002284" y="0"/>
                  </a:lnTo>
                  <a:close/>
                </a:path>
              </a:pathLst>
            </a:custGeom>
            <a:solidFill>
              <a:srgbClr val="1F49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151125" y="2824733"/>
              <a:ext cx="1336675" cy="1156970"/>
            </a:xfrm>
            <a:custGeom>
              <a:avLst/>
              <a:gdLst/>
              <a:ahLst/>
              <a:cxnLst/>
              <a:rect l="l" t="t" r="r" b="b"/>
              <a:pathLst>
                <a:path w="1336675" h="1156970">
                  <a:moveTo>
                    <a:pt x="334263" y="1156715"/>
                  </a:moveTo>
                  <a:lnTo>
                    <a:pt x="0" y="578485"/>
                  </a:lnTo>
                  <a:lnTo>
                    <a:pt x="334263" y="0"/>
                  </a:lnTo>
                  <a:lnTo>
                    <a:pt x="1002284" y="0"/>
                  </a:lnTo>
                  <a:lnTo>
                    <a:pt x="1336548" y="578485"/>
                  </a:lnTo>
                  <a:lnTo>
                    <a:pt x="1002284" y="1156715"/>
                  </a:lnTo>
                  <a:lnTo>
                    <a:pt x="334263" y="1156715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327148" y="2245613"/>
              <a:ext cx="2163445" cy="1581150"/>
            </a:xfrm>
            <a:custGeom>
              <a:avLst/>
              <a:gdLst/>
              <a:ahLst/>
              <a:cxnLst/>
              <a:rect l="l" t="t" r="r" b="b"/>
              <a:pathLst>
                <a:path w="2163445" h="1581150">
                  <a:moveTo>
                    <a:pt x="981443" y="1156081"/>
                  </a:moveTo>
                  <a:lnTo>
                    <a:pt x="736092" y="730758"/>
                  </a:lnTo>
                  <a:lnTo>
                    <a:pt x="245364" y="730758"/>
                  </a:lnTo>
                  <a:lnTo>
                    <a:pt x="0" y="1156081"/>
                  </a:lnTo>
                  <a:lnTo>
                    <a:pt x="245364" y="1581150"/>
                  </a:lnTo>
                  <a:lnTo>
                    <a:pt x="736092" y="1581150"/>
                  </a:lnTo>
                  <a:lnTo>
                    <a:pt x="981443" y="1156081"/>
                  </a:lnTo>
                  <a:close/>
                </a:path>
                <a:path w="2163445" h="1581150">
                  <a:moveTo>
                    <a:pt x="2163318" y="578358"/>
                  </a:moveTo>
                  <a:lnTo>
                    <a:pt x="1829689" y="0"/>
                  </a:lnTo>
                  <a:lnTo>
                    <a:pt x="1162177" y="0"/>
                  </a:lnTo>
                  <a:lnTo>
                    <a:pt x="828294" y="578358"/>
                  </a:lnTo>
                  <a:lnTo>
                    <a:pt x="1162177" y="1156716"/>
                  </a:lnTo>
                  <a:lnTo>
                    <a:pt x="1829689" y="1156716"/>
                  </a:lnTo>
                  <a:lnTo>
                    <a:pt x="2163318" y="578358"/>
                  </a:lnTo>
                  <a:close/>
                </a:path>
              </a:pathLst>
            </a:custGeom>
            <a:solidFill>
              <a:srgbClr val="1F49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155441" y="2245613"/>
              <a:ext cx="1335405" cy="1156970"/>
            </a:xfrm>
            <a:custGeom>
              <a:avLst/>
              <a:gdLst/>
              <a:ahLst/>
              <a:cxnLst/>
              <a:rect l="l" t="t" r="r" b="b"/>
              <a:pathLst>
                <a:path w="1335404" h="1156970">
                  <a:moveTo>
                    <a:pt x="333882" y="1156715"/>
                  </a:moveTo>
                  <a:lnTo>
                    <a:pt x="0" y="578358"/>
                  </a:lnTo>
                  <a:lnTo>
                    <a:pt x="333882" y="0"/>
                  </a:lnTo>
                  <a:lnTo>
                    <a:pt x="1001394" y="0"/>
                  </a:lnTo>
                  <a:lnTo>
                    <a:pt x="1335023" y="578358"/>
                  </a:lnTo>
                  <a:lnTo>
                    <a:pt x="1001394" y="1156715"/>
                  </a:lnTo>
                  <a:lnTo>
                    <a:pt x="333882" y="1156715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156710" y="2824733"/>
              <a:ext cx="1336675" cy="1156970"/>
            </a:xfrm>
            <a:custGeom>
              <a:avLst/>
              <a:gdLst/>
              <a:ahLst/>
              <a:cxnLst/>
              <a:rect l="l" t="t" r="r" b="b"/>
              <a:pathLst>
                <a:path w="1336675" h="1156970">
                  <a:moveTo>
                    <a:pt x="1002284" y="0"/>
                  </a:moveTo>
                  <a:lnTo>
                    <a:pt x="334010" y="0"/>
                  </a:lnTo>
                  <a:lnTo>
                    <a:pt x="0" y="578230"/>
                  </a:lnTo>
                  <a:lnTo>
                    <a:pt x="334010" y="1156715"/>
                  </a:lnTo>
                  <a:lnTo>
                    <a:pt x="1002284" y="1156715"/>
                  </a:lnTo>
                  <a:lnTo>
                    <a:pt x="1336548" y="578230"/>
                  </a:lnTo>
                  <a:lnTo>
                    <a:pt x="1002284" y="0"/>
                  </a:lnTo>
                  <a:close/>
                </a:path>
              </a:pathLst>
            </a:custGeom>
            <a:solidFill>
              <a:srgbClr val="1F49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156710" y="2824733"/>
              <a:ext cx="1336675" cy="1156970"/>
            </a:xfrm>
            <a:custGeom>
              <a:avLst/>
              <a:gdLst/>
              <a:ahLst/>
              <a:cxnLst/>
              <a:rect l="l" t="t" r="r" b="b"/>
              <a:pathLst>
                <a:path w="1336675" h="1156970">
                  <a:moveTo>
                    <a:pt x="334010" y="1156715"/>
                  </a:moveTo>
                  <a:lnTo>
                    <a:pt x="0" y="578230"/>
                  </a:lnTo>
                  <a:lnTo>
                    <a:pt x="334010" y="0"/>
                  </a:lnTo>
                  <a:lnTo>
                    <a:pt x="1002284" y="0"/>
                  </a:lnTo>
                  <a:lnTo>
                    <a:pt x="1336548" y="578230"/>
                  </a:lnTo>
                  <a:lnTo>
                    <a:pt x="1002284" y="1156715"/>
                  </a:lnTo>
                  <a:lnTo>
                    <a:pt x="334010" y="1156715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158234" y="2977895"/>
              <a:ext cx="1336675" cy="2162175"/>
            </a:xfrm>
            <a:custGeom>
              <a:avLst/>
              <a:gdLst/>
              <a:ahLst/>
              <a:cxnLst/>
              <a:rect l="l" t="t" r="r" b="b"/>
              <a:pathLst>
                <a:path w="1336675" h="2162175">
                  <a:moveTo>
                    <a:pt x="1155954" y="424307"/>
                  </a:moveTo>
                  <a:lnTo>
                    <a:pt x="910463" y="0"/>
                  </a:lnTo>
                  <a:lnTo>
                    <a:pt x="419989" y="0"/>
                  </a:lnTo>
                  <a:lnTo>
                    <a:pt x="174498" y="424307"/>
                  </a:lnTo>
                  <a:lnTo>
                    <a:pt x="419989" y="848868"/>
                  </a:lnTo>
                  <a:lnTo>
                    <a:pt x="910463" y="848868"/>
                  </a:lnTo>
                  <a:lnTo>
                    <a:pt x="1155954" y="424307"/>
                  </a:lnTo>
                  <a:close/>
                </a:path>
                <a:path w="1336675" h="2162175">
                  <a:moveTo>
                    <a:pt x="1336548" y="1582674"/>
                  </a:moveTo>
                  <a:lnTo>
                    <a:pt x="1002284" y="1003554"/>
                  </a:lnTo>
                  <a:lnTo>
                    <a:pt x="334010" y="1003554"/>
                  </a:lnTo>
                  <a:lnTo>
                    <a:pt x="0" y="1582674"/>
                  </a:lnTo>
                  <a:lnTo>
                    <a:pt x="334010" y="2161794"/>
                  </a:lnTo>
                  <a:lnTo>
                    <a:pt x="1002284" y="2161794"/>
                  </a:lnTo>
                  <a:lnTo>
                    <a:pt x="1336548" y="1582674"/>
                  </a:lnTo>
                  <a:close/>
                </a:path>
              </a:pathLst>
            </a:custGeom>
            <a:solidFill>
              <a:srgbClr val="1F49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158233" y="3981450"/>
              <a:ext cx="1336675" cy="1158240"/>
            </a:xfrm>
            <a:custGeom>
              <a:avLst/>
              <a:gdLst/>
              <a:ahLst/>
              <a:cxnLst/>
              <a:rect l="l" t="t" r="r" b="b"/>
              <a:pathLst>
                <a:path w="1336675" h="1158239">
                  <a:moveTo>
                    <a:pt x="334010" y="1158239"/>
                  </a:moveTo>
                  <a:lnTo>
                    <a:pt x="0" y="579119"/>
                  </a:lnTo>
                  <a:lnTo>
                    <a:pt x="334010" y="0"/>
                  </a:lnTo>
                  <a:lnTo>
                    <a:pt x="1002283" y="0"/>
                  </a:lnTo>
                  <a:lnTo>
                    <a:pt x="1336548" y="579119"/>
                  </a:lnTo>
                  <a:lnTo>
                    <a:pt x="1002283" y="1158239"/>
                  </a:lnTo>
                  <a:lnTo>
                    <a:pt x="334010" y="1158239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146810" y="2245613"/>
              <a:ext cx="4169410" cy="2739390"/>
            </a:xfrm>
            <a:custGeom>
              <a:avLst/>
              <a:gdLst/>
              <a:ahLst/>
              <a:cxnLst/>
              <a:rect l="l" t="t" r="r" b="b"/>
              <a:pathLst>
                <a:path w="4169410" h="2739390">
                  <a:moveTo>
                    <a:pt x="1335024" y="579120"/>
                  </a:moveTo>
                  <a:lnTo>
                    <a:pt x="1001395" y="0"/>
                  </a:lnTo>
                  <a:lnTo>
                    <a:pt x="333883" y="0"/>
                  </a:lnTo>
                  <a:lnTo>
                    <a:pt x="0" y="579120"/>
                  </a:lnTo>
                  <a:lnTo>
                    <a:pt x="333883" y="1158240"/>
                  </a:lnTo>
                  <a:lnTo>
                    <a:pt x="1001395" y="1158240"/>
                  </a:lnTo>
                  <a:lnTo>
                    <a:pt x="1335024" y="579120"/>
                  </a:lnTo>
                  <a:close/>
                </a:path>
                <a:path w="4169410" h="2739390">
                  <a:moveTo>
                    <a:pt x="4168902" y="2314067"/>
                  </a:moveTo>
                  <a:lnTo>
                    <a:pt x="3923411" y="1888998"/>
                  </a:lnTo>
                  <a:lnTo>
                    <a:pt x="3432556" y="1888998"/>
                  </a:lnTo>
                  <a:lnTo>
                    <a:pt x="3187446" y="2314067"/>
                  </a:lnTo>
                  <a:lnTo>
                    <a:pt x="3432556" y="2739390"/>
                  </a:lnTo>
                  <a:lnTo>
                    <a:pt x="3923411" y="2739390"/>
                  </a:lnTo>
                  <a:lnTo>
                    <a:pt x="4168902" y="2314067"/>
                  </a:lnTo>
                  <a:close/>
                </a:path>
              </a:pathLst>
            </a:custGeom>
            <a:solidFill>
              <a:srgbClr val="1F49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146809" y="2245613"/>
              <a:ext cx="1335405" cy="1158240"/>
            </a:xfrm>
            <a:custGeom>
              <a:avLst/>
              <a:gdLst/>
              <a:ahLst/>
              <a:cxnLst/>
              <a:rect l="l" t="t" r="r" b="b"/>
              <a:pathLst>
                <a:path w="1335405" h="1158239">
                  <a:moveTo>
                    <a:pt x="333883" y="1158239"/>
                  </a:moveTo>
                  <a:lnTo>
                    <a:pt x="0" y="579120"/>
                  </a:lnTo>
                  <a:lnTo>
                    <a:pt x="333883" y="0"/>
                  </a:lnTo>
                  <a:lnTo>
                    <a:pt x="1001395" y="0"/>
                  </a:lnTo>
                  <a:lnTo>
                    <a:pt x="1335023" y="579120"/>
                  </a:lnTo>
                  <a:lnTo>
                    <a:pt x="1001395" y="1158239"/>
                  </a:lnTo>
                  <a:lnTo>
                    <a:pt x="333883" y="1158239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322832" y="2398775"/>
              <a:ext cx="3169285" cy="3320415"/>
            </a:xfrm>
            <a:custGeom>
              <a:avLst/>
              <a:gdLst/>
              <a:ahLst/>
              <a:cxnLst/>
              <a:rect l="l" t="t" r="r" b="b"/>
              <a:pathLst>
                <a:path w="3169285" h="3320415">
                  <a:moveTo>
                    <a:pt x="981456" y="425323"/>
                  </a:moveTo>
                  <a:lnTo>
                    <a:pt x="736346" y="0"/>
                  </a:lnTo>
                  <a:lnTo>
                    <a:pt x="245491" y="0"/>
                  </a:lnTo>
                  <a:lnTo>
                    <a:pt x="0" y="425323"/>
                  </a:lnTo>
                  <a:lnTo>
                    <a:pt x="245491" y="850392"/>
                  </a:lnTo>
                  <a:lnTo>
                    <a:pt x="736346" y="850392"/>
                  </a:lnTo>
                  <a:lnTo>
                    <a:pt x="981456" y="425323"/>
                  </a:lnTo>
                  <a:close/>
                </a:path>
                <a:path w="3169285" h="3320415">
                  <a:moveTo>
                    <a:pt x="3169158" y="2740914"/>
                  </a:moveTo>
                  <a:lnTo>
                    <a:pt x="2835275" y="2161794"/>
                  </a:lnTo>
                  <a:lnTo>
                    <a:pt x="2167763" y="2161794"/>
                  </a:lnTo>
                  <a:lnTo>
                    <a:pt x="1834134" y="2740914"/>
                  </a:lnTo>
                  <a:lnTo>
                    <a:pt x="2167763" y="3320034"/>
                  </a:lnTo>
                  <a:lnTo>
                    <a:pt x="2835275" y="3320034"/>
                  </a:lnTo>
                  <a:lnTo>
                    <a:pt x="3169158" y="2740914"/>
                  </a:lnTo>
                  <a:close/>
                </a:path>
              </a:pathLst>
            </a:custGeom>
            <a:solidFill>
              <a:srgbClr val="1F49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156966" y="4560570"/>
              <a:ext cx="1335405" cy="1158240"/>
            </a:xfrm>
            <a:custGeom>
              <a:avLst/>
              <a:gdLst/>
              <a:ahLst/>
              <a:cxnLst/>
              <a:rect l="l" t="t" r="r" b="b"/>
              <a:pathLst>
                <a:path w="1335404" h="1158239">
                  <a:moveTo>
                    <a:pt x="333629" y="1158239"/>
                  </a:moveTo>
                  <a:lnTo>
                    <a:pt x="0" y="579119"/>
                  </a:lnTo>
                  <a:lnTo>
                    <a:pt x="333629" y="0"/>
                  </a:lnTo>
                  <a:lnTo>
                    <a:pt x="1001141" y="0"/>
                  </a:lnTo>
                  <a:lnTo>
                    <a:pt x="1335023" y="579119"/>
                  </a:lnTo>
                  <a:lnTo>
                    <a:pt x="1001141" y="1158239"/>
                  </a:lnTo>
                  <a:lnTo>
                    <a:pt x="333629" y="1158239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331463" y="4713732"/>
              <a:ext cx="981710" cy="850900"/>
            </a:xfrm>
            <a:custGeom>
              <a:avLst/>
              <a:gdLst/>
              <a:ahLst/>
              <a:cxnLst/>
              <a:rect l="l" t="t" r="r" b="b"/>
              <a:pathLst>
                <a:path w="981710" h="850900">
                  <a:moveTo>
                    <a:pt x="736091" y="0"/>
                  </a:moveTo>
                  <a:lnTo>
                    <a:pt x="245363" y="0"/>
                  </a:lnTo>
                  <a:lnTo>
                    <a:pt x="0" y="425323"/>
                  </a:lnTo>
                  <a:lnTo>
                    <a:pt x="245363" y="850392"/>
                  </a:lnTo>
                  <a:lnTo>
                    <a:pt x="736091" y="850392"/>
                  </a:lnTo>
                  <a:lnTo>
                    <a:pt x="981456" y="425323"/>
                  </a:lnTo>
                  <a:lnTo>
                    <a:pt x="736091" y="0"/>
                  </a:lnTo>
                  <a:close/>
                </a:path>
              </a:pathLst>
            </a:custGeom>
            <a:solidFill>
              <a:srgbClr val="1F49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596897" y="2559176"/>
            <a:ext cx="40449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20" dirty="0">
                <a:solidFill>
                  <a:srgbClr val="FFFFFF"/>
                </a:solidFill>
                <a:latin typeface="Impact"/>
                <a:cs typeface="Impact"/>
              </a:rPr>
              <a:t>01</a:t>
            </a:r>
            <a:endParaRPr sz="3200">
              <a:latin typeface="Impact"/>
              <a:cs typeface="Impac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582670" y="2555239"/>
            <a:ext cx="46545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20" dirty="0">
                <a:solidFill>
                  <a:srgbClr val="FFFFFF"/>
                </a:solidFill>
                <a:latin typeface="Impact"/>
                <a:cs typeface="Impact"/>
              </a:rPr>
              <a:t>03</a:t>
            </a:r>
            <a:endParaRPr sz="3200">
              <a:latin typeface="Impact"/>
              <a:cs typeface="Impac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596129" y="3147136"/>
            <a:ext cx="45339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20" dirty="0">
                <a:solidFill>
                  <a:srgbClr val="FFFFFF"/>
                </a:solidFill>
                <a:latin typeface="Impact"/>
                <a:cs typeface="Impact"/>
              </a:rPr>
              <a:t>04</a:t>
            </a:r>
            <a:endParaRPr sz="3200">
              <a:latin typeface="Impact"/>
              <a:cs typeface="Impac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573015" y="4322445"/>
            <a:ext cx="46799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20" dirty="0">
                <a:solidFill>
                  <a:srgbClr val="FFFFFF"/>
                </a:solidFill>
                <a:latin typeface="Impact"/>
                <a:cs typeface="Impact"/>
              </a:rPr>
              <a:t>05</a:t>
            </a:r>
            <a:endParaRPr sz="3200">
              <a:latin typeface="Impact"/>
              <a:cs typeface="Impac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614165" y="4874133"/>
            <a:ext cx="46990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20" dirty="0">
                <a:solidFill>
                  <a:srgbClr val="FFFFFF"/>
                </a:solidFill>
                <a:latin typeface="Impact"/>
                <a:cs typeface="Impact"/>
              </a:rPr>
              <a:t>06</a:t>
            </a:r>
            <a:endParaRPr sz="3200">
              <a:latin typeface="Impact"/>
              <a:cs typeface="Impac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512314" y="3149854"/>
            <a:ext cx="1392555" cy="13347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88265">
              <a:lnSpc>
                <a:spcPct val="100000"/>
              </a:lnSpc>
              <a:spcBef>
                <a:spcPts val="105"/>
              </a:spcBef>
            </a:pPr>
            <a:r>
              <a:rPr sz="3200" spc="20" dirty="0">
                <a:solidFill>
                  <a:srgbClr val="FFFFFF"/>
                </a:solidFill>
                <a:latin typeface="Impact"/>
                <a:cs typeface="Impact"/>
              </a:rPr>
              <a:t>02</a:t>
            </a:r>
            <a:endParaRPr sz="3200">
              <a:latin typeface="Impact"/>
              <a:cs typeface="Impact"/>
            </a:endParaRPr>
          </a:p>
          <a:p>
            <a:pPr marL="12700" marR="5080">
              <a:lnSpc>
                <a:spcPct val="100000"/>
              </a:lnSpc>
              <a:spcBef>
                <a:spcPts val="3100"/>
              </a:spcBef>
            </a:pPr>
            <a:r>
              <a:rPr sz="1400" spc="70" dirty="0">
                <a:latin typeface="Verdana"/>
                <a:cs typeface="Verdana"/>
              </a:rPr>
              <a:t>Do</a:t>
            </a:r>
            <a:r>
              <a:rPr sz="1400" spc="60" dirty="0">
                <a:latin typeface="Verdana"/>
                <a:cs typeface="Verdana"/>
              </a:rPr>
              <a:t>c</a:t>
            </a:r>
            <a:r>
              <a:rPr sz="1400" spc="-25" dirty="0">
                <a:latin typeface="Verdana"/>
                <a:cs typeface="Verdana"/>
              </a:rPr>
              <a:t>umen</a:t>
            </a:r>
            <a:r>
              <a:rPr sz="1400" spc="-30" dirty="0">
                <a:latin typeface="Verdana"/>
                <a:cs typeface="Verdana"/>
              </a:rPr>
              <a:t>t</a:t>
            </a:r>
            <a:r>
              <a:rPr sz="1400" spc="20" dirty="0">
                <a:latin typeface="Verdana"/>
                <a:cs typeface="Verdana"/>
              </a:rPr>
              <a:t>a</a:t>
            </a:r>
            <a:r>
              <a:rPr sz="1400" spc="5" dirty="0">
                <a:latin typeface="Verdana"/>
                <a:cs typeface="Verdana"/>
              </a:rPr>
              <a:t>t</a:t>
            </a:r>
            <a:r>
              <a:rPr sz="1400" spc="-100" dirty="0">
                <a:latin typeface="Verdana"/>
                <a:cs typeface="Verdana"/>
              </a:rPr>
              <a:t>i</a:t>
            </a:r>
            <a:r>
              <a:rPr sz="1400" spc="55" dirty="0">
                <a:latin typeface="Verdana"/>
                <a:cs typeface="Verdana"/>
              </a:rPr>
              <a:t>o</a:t>
            </a:r>
            <a:r>
              <a:rPr sz="1400" spc="-25" dirty="0">
                <a:latin typeface="Verdana"/>
                <a:cs typeface="Verdana"/>
              </a:rPr>
              <a:t>n  </a:t>
            </a:r>
            <a:r>
              <a:rPr sz="1400" spc="50" dirty="0">
                <a:latin typeface="Verdana"/>
                <a:cs typeface="Verdana"/>
              </a:rPr>
              <a:t>an</a:t>
            </a:r>
            <a:r>
              <a:rPr sz="1400" spc="55" dirty="0">
                <a:latin typeface="Verdana"/>
                <a:cs typeface="Verdana"/>
              </a:rPr>
              <a:t>d</a:t>
            </a:r>
            <a:r>
              <a:rPr sz="1400" spc="-105" dirty="0">
                <a:latin typeface="Verdana"/>
                <a:cs typeface="Verdana"/>
              </a:rPr>
              <a:t> </a:t>
            </a:r>
            <a:r>
              <a:rPr sz="1400" spc="90" dirty="0">
                <a:latin typeface="Verdana"/>
                <a:cs typeface="Verdana"/>
              </a:rPr>
              <a:t>pa</a:t>
            </a:r>
            <a:r>
              <a:rPr sz="1400" spc="95" dirty="0">
                <a:latin typeface="Verdana"/>
                <a:cs typeface="Verdana"/>
              </a:rPr>
              <a:t>p</a:t>
            </a:r>
            <a:r>
              <a:rPr sz="1400" spc="-30" dirty="0">
                <a:latin typeface="Verdana"/>
                <a:cs typeface="Verdana"/>
              </a:rPr>
              <a:t>erw</a:t>
            </a:r>
            <a:r>
              <a:rPr sz="1400" spc="55" dirty="0">
                <a:latin typeface="Verdana"/>
                <a:cs typeface="Verdana"/>
              </a:rPr>
              <a:t>o</a:t>
            </a:r>
            <a:r>
              <a:rPr sz="1400" spc="-150" dirty="0">
                <a:latin typeface="Verdana"/>
                <a:cs typeface="Verdana"/>
              </a:rPr>
              <a:t>rk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463166" y="1654810"/>
            <a:ext cx="111125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spc="-30" dirty="0">
                <a:latin typeface="Verdana"/>
                <a:cs typeface="Verdana"/>
              </a:rPr>
              <a:t>F</a:t>
            </a:r>
            <a:r>
              <a:rPr sz="1400" spc="-25" dirty="0">
                <a:latin typeface="Verdana"/>
                <a:cs typeface="Verdana"/>
              </a:rPr>
              <a:t>o</a:t>
            </a:r>
            <a:r>
              <a:rPr sz="1400" spc="-50" dirty="0">
                <a:latin typeface="Verdana"/>
                <a:cs typeface="Verdana"/>
              </a:rPr>
              <a:t>rma</a:t>
            </a:r>
            <a:r>
              <a:rPr sz="1400" spc="-40" dirty="0">
                <a:latin typeface="Verdana"/>
                <a:cs typeface="Verdana"/>
              </a:rPr>
              <a:t>t</a:t>
            </a:r>
            <a:r>
              <a:rPr sz="1400" spc="-90" dirty="0">
                <a:latin typeface="Verdana"/>
                <a:cs typeface="Verdana"/>
              </a:rPr>
              <a:t>i</a:t>
            </a:r>
            <a:r>
              <a:rPr sz="1400" spc="55" dirty="0">
                <a:latin typeface="Verdana"/>
                <a:cs typeface="Verdana"/>
              </a:rPr>
              <a:t>o</a:t>
            </a:r>
            <a:r>
              <a:rPr sz="1400" spc="-30" dirty="0">
                <a:latin typeface="Verdana"/>
                <a:cs typeface="Verdana"/>
              </a:rPr>
              <a:t>n</a:t>
            </a:r>
            <a:r>
              <a:rPr sz="1400" spc="-150" dirty="0">
                <a:latin typeface="Verdana"/>
                <a:cs typeface="Verdana"/>
              </a:rPr>
              <a:t> </a:t>
            </a:r>
            <a:r>
              <a:rPr sz="1400" spc="65" dirty="0">
                <a:latin typeface="Verdana"/>
                <a:cs typeface="Verdana"/>
              </a:rPr>
              <a:t>o</a:t>
            </a:r>
            <a:r>
              <a:rPr sz="1400" spc="-55" dirty="0">
                <a:latin typeface="Verdana"/>
                <a:cs typeface="Verdana"/>
              </a:rPr>
              <a:t>f  </a:t>
            </a:r>
            <a:r>
              <a:rPr sz="1400" spc="-25" dirty="0">
                <a:latin typeface="Verdana"/>
                <a:cs typeface="Verdana"/>
              </a:rPr>
              <a:t>Groups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595876" y="2246122"/>
            <a:ext cx="90868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spc="-125" dirty="0">
                <a:latin typeface="Verdana"/>
                <a:cs typeface="Verdana"/>
              </a:rPr>
              <a:t>Tra</a:t>
            </a:r>
            <a:r>
              <a:rPr sz="1400" spc="-50" dirty="0">
                <a:latin typeface="Verdana"/>
                <a:cs typeface="Verdana"/>
              </a:rPr>
              <a:t>i</a:t>
            </a:r>
            <a:r>
              <a:rPr sz="1400" spc="-35" dirty="0">
                <a:latin typeface="Verdana"/>
                <a:cs typeface="Verdana"/>
              </a:rPr>
              <a:t>n</a:t>
            </a:r>
            <a:r>
              <a:rPr sz="1400" spc="-100" dirty="0">
                <a:latin typeface="Verdana"/>
                <a:cs typeface="Verdana"/>
              </a:rPr>
              <a:t>i</a:t>
            </a:r>
            <a:r>
              <a:rPr sz="1400" spc="-35" dirty="0">
                <a:latin typeface="Verdana"/>
                <a:cs typeface="Verdana"/>
              </a:rPr>
              <a:t>n</a:t>
            </a:r>
            <a:r>
              <a:rPr sz="1400" spc="70" dirty="0">
                <a:latin typeface="Verdana"/>
                <a:cs typeface="Verdana"/>
              </a:rPr>
              <a:t>g</a:t>
            </a:r>
            <a:r>
              <a:rPr sz="1400" spc="-120" dirty="0">
                <a:latin typeface="Verdana"/>
                <a:cs typeface="Verdana"/>
              </a:rPr>
              <a:t> </a:t>
            </a:r>
            <a:r>
              <a:rPr sz="1400" spc="65" dirty="0">
                <a:latin typeface="Verdana"/>
                <a:cs typeface="Verdana"/>
              </a:rPr>
              <a:t>o</a:t>
            </a:r>
            <a:r>
              <a:rPr sz="1400" spc="-55" dirty="0">
                <a:latin typeface="Verdana"/>
                <a:cs typeface="Verdana"/>
              </a:rPr>
              <a:t>f  </a:t>
            </a:r>
            <a:r>
              <a:rPr sz="1400" spc="-25" dirty="0">
                <a:latin typeface="Verdana"/>
                <a:cs typeface="Verdana"/>
              </a:rPr>
              <a:t>Groups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678804" y="3175254"/>
            <a:ext cx="76263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spc="5" dirty="0">
                <a:latin typeface="Verdana"/>
                <a:cs typeface="Verdana"/>
              </a:rPr>
              <a:t>Loan </a:t>
            </a:r>
            <a:r>
              <a:rPr sz="1400" spc="10" dirty="0">
                <a:latin typeface="Verdana"/>
                <a:cs typeface="Verdana"/>
              </a:rPr>
              <a:t> </a:t>
            </a:r>
            <a:r>
              <a:rPr sz="1400" spc="-190" dirty="0">
                <a:latin typeface="Verdana"/>
                <a:cs typeface="Verdana"/>
              </a:rPr>
              <a:t>s</a:t>
            </a:r>
            <a:r>
              <a:rPr sz="1400" spc="45" dirty="0">
                <a:latin typeface="Verdana"/>
                <a:cs typeface="Verdana"/>
              </a:rPr>
              <a:t>anc</a:t>
            </a:r>
            <a:r>
              <a:rPr sz="1400" spc="25" dirty="0">
                <a:latin typeface="Verdana"/>
                <a:cs typeface="Verdana"/>
              </a:rPr>
              <a:t>t</a:t>
            </a:r>
            <a:r>
              <a:rPr sz="1400" spc="-90" dirty="0">
                <a:latin typeface="Verdana"/>
                <a:cs typeface="Verdana"/>
              </a:rPr>
              <a:t>i</a:t>
            </a:r>
            <a:r>
              <a:rPr sz="1400" spc="55" dirty="0">
                <a:latin typeface="Verdana"/>
                <a:cs typeface="Verdana"/>
              </a:rPr>
              <a:t>o</a:t>
            </a:r>
            <a:r>
              <a:rPr sz="1400" spc="-30" dirty="0">
                <a:latin typeface="Verdana"/>
                <a:cs typeface="Verdana"/>
              </a:rPr>
              <a:t>n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678804" y="4116704"/>
            <a:ext cx="1148080" cy="879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Verdana"/>
                <a:cs typeface="Verdana"/>
              </a:rPr>
              <a:t>Centre </a:t>
            </a:r>
            <a:r>
              <a:rPr sz="1400" spc="5" dirty="0">
                <a:latin typeface="Verdana"/>
                <a:cs typeface="Verdana"/>
              </a:rPr>
              <a:t> </a:t>
            </a:r>
            <a:r>
              <a:rPr sz="1400" spc="10" dirty="0">
                <a:latin typeface="Verdana"/>
                <a:cs typeface="Verdana"/>
              </a:rPr>
              <a:t>mee</a:t>
            </a:r>
            <a:r>
              <a:rPr sz="1400" spc="-5" dirty="0">
                <a:latin typeface="Verdana"/>
                <a:cs typeface="Verdana"/>
              </a:rPr>
              <a:t>t</a:t>
            </a:r>
            <a:r>
              <a:rPr sz="1400" spc="-90" dirty="0">
                <a:latin typeface="Verdana"/>
                <a:cs typeface="Verdana"/>
              </a:rPr>
              <a:t>i</a:t>
            </a:r>
            <a:r>
              <a:rPr sz="1400" spc="-35" dirty="0">
                <a:latin typeface="Verdana"/>
                <a:cs typeface="Verdana"/>
              </a:rPr>
              <a:t>n</a:t>
            </a:r>
            <a:r>
              <a:rPr sz="1400" spc="70" dirty="0">
                <a:latin typeface="Verdana"/>
                <a:cs typeface="Verdana"/>
              </a:rPr>
              <a:t>g</a:t>
            </a:r>
            <a:r>
              <a:rPr sz="1400" spc="-145" dirty="0">
                <a:latin typeface="Verdana"/>
                <a:cs typeface="Verdana"/>
              </a:rPr>
              <a:t> </a:t>
            </a:r>
            <a:r>
              <a:rPr sz="1400" spc="40" dirty="0">
                <a:latin typeface="Verdana"/>
                <a:cs typeface="Verdana"/>
              </a:rPr>
              <a:t>and  </a:t>
            </a:r>
            <a:r>
              <a:rPr sz="1400" spc="10" dirty="0">
                <a:latin typeface="Verdana"/>
                <a:cs typeface="Verdana"/>
              </a:rPr>
              <a:t>collection </a:t>
            </a:r>
            <a:r>
              <a:rPr sz="1400" spc="15" dirty="0">
                <a:latin typeface="Verdana"/>
                <a:cs typeface="Verdana"/>
              </a:rPr>
              <a:t> </a:t>
            </a:r>
            <a:r>
              <a:rPr sz="1400" spc="-25" dirty="0">
                <a:latin typeface="Verdana"/>
                <a:cs typeface="Verdana"/>
              </a:rPr>
              <a:t>process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597655" y="5819038"/>
            <a:ext cx="84518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spc="-30" dirty="0">
                <a:latin typeface="Verdana"/>
                <a:cs typeface="Verdana"/>
              </a:rPr>
              <a:t>F</a:t>
            </a:r>
            <a:r>
              <a:rPr sz="1400" spc="-25" dirty="0">
                <a:latin typeface="Verdana"/>
                <a:cs typeface="Verdana"/>
              </a:rPr>
              <a:t>o</a:t>
            </a:r>
            <a:r>
              <a:rPr sz="1400" spc="-100" dirty="0">
                <a:latin typeface="Verdana"/>
                <a:cs typeface="Verdana"/>
              </a:rPr>
              <a:t>l</a:t>
            </a:r>
            <a:r>
              <a:rPr sz="1400" spc="-110" dirty="0">
                <a:latin typeface="Verdana"/>
                <a:cs typeface="Verdana"/>
              </a:rPr>
              <a:t>l</a:t>
            </a:r>
            <a:r>
              <a:rPr sz="1400" spc="55" dirty="0">
                <a:latin typeface="Verdana"/>
                <a:cs typeface="Verdana"/>
              </a:rPr>
              <a:t>o</a:t>
            </a:r>
            <a:r>
              <a:rPr sz="1400" spc="20" dirty="0">
                <a:latin typeface="Verdana"/>
                <a:cs typeface="Verdana"/>
              </a:rPr>
              <a:t>w</a:t>
            </a:r>
            <a:r>
              <a:rPr sz="1400" spc="-150" dirty="0">
                <a:latin typeface="Verdana"/>
                <a:cs typeface="Verdana"/>
              </a:rPr>
              <a:t> </a:t>
            </a:r>
            <a:r>
              <a:rPr sz="1400" spc="-130" dirty="0">
                <a:latin typeface="Verdana"/>
                <a:cs typeface="Verdana"/>
              </a:rPr>
              <a:t>U</a:t>
            </a:r>
            <a:r>
              <a:rPr sz="1400" spc="60" dirty="0">
                <a:latin typeface="Verdana"/>
                <a:cs typeface="Verdana"/>
              </a:rPr>
              <a:t>p  </a:t>
            </a:r>
            <a:r>
              <a:rPr sz="1400" spc="65" dirty="0">
                <a:latin typeface="Verdana"/>
                <a:cs typeface="Verdana"/>
              </a:rPr>
              <a:t>o</a:t>
            </a:r>
            <a:r>
              <a:rPr sz="1400" spc="-30" dirty="0">
                <a:latin typeface="Verdana"/>
                <a:cs typeface="Verdana"/>
              </a:rPr>
              <a:t>n</a:t>
            </a:r>
            <a:r>
              <a:rPr sz="1400" spc="-125" dirty="0">
                <a:latin typeface="Verdana"/>
                <a:cs typeface="Verdana"/>
              </a:rPr>
              <a:t> </a:t>
            </a:r>
            <a:r>
              <a:rPr sz="1400" spc="15" dirty="0">
                <a:latin typeface="Verdana"/>
                <a:cs typeface="Verdana"/>
              </a:rPr>
              <a:t>Loa</a:t>
            </a:r>
            <a:r>
              <a:rPr sz="1400" spc="-35" dirty="0">
                <a:latin typeface="Verdana"/>
                <a:cs typeface="Verdana"/>
              </a:rPr>
              <a:t>n</a:t>
            </a:r>
            <a:r>
              <a:rPr sz="1400" spc="-185" dirty="0">
                <a:latin typeface="Verdana"/>
                <a:cs typeface="Verdana"/>
              </a:rPr>
              <a:t>s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663700" y="4735195"/>
            <a:ext cx="130429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1F4980"/>
                </a:solidFill>
                <a:latin typeface="Calibri"/>
                <a:cs typeface="Calibri"/>
              </a:rPr>
              <a:t>JOINT</a:t>
            </a:r>
            <a:r>
              <a:rPr sz="1600" spc="-60" dirty="0">
                <a:solidFill>
                  <a:srgbClr val="1F498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1F4980"/>
                </a:solidFill>
                <a:latin typeface="Calibri"/>
                <a:cs typeface="Calibri"/>
              </a:rPr>
              <a:t>LIABILITY</a:t>
            </a:r>
            <a:endParaRPr sz="1600">
              <a:latin typeface="Calibri"/>
              <a:cs typeface="Calibri"/>
            </a:endParaRPr>
          </a:p>
          <a:p>
            <a:pPr marL="19685">
              <a:lnSpc>
                <a:spcPct val="100000"/>
              </a:lnSpc>
            </a:pPr>
            <a:r>
              <a:rPr sz="1600" spc="-10" dirty="0">
                <a:solidFill>
                  <a:srgbClr val="1F4980"/>
                </a:solidFill>
                <a:latin typeface="Calibri"/>
                <a:cs typeface="Calibri"/>
              </a:rPr>
              <a:t>GROUP</a:t>
            </a:r>
            <a:r>
              <a:rPr sz="1600" spc="-50" dirty="0">
                <a:solidFill>
                  <a:srgbClr val="1F498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1F4980"/>
                </a:solidFill>
                <a:latin typeface="Calibri"/>
                <a:cs typeface="Calibri"/>
              </a:rPr>
              <a:t>MODEL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767064" y="1680413"/>
            <a:ext cx="1003935" cy="392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25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1200" spc="-60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1200" spc="-6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200" spc="-9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200" spc="-25" dirty="0">
                <a:solidFill>
                  <a:srgbClr val="FFFFFF"/>
                </a:solidFill>
                <a:latin typeface="Verdana"/>
                <a:cs typeface="Verdana"/>
              </a:rPr>
              <a:t>ing</a:t>
            </a:r>
            <a:r>
              <a:rPr sz="12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200" spc="-15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1200" spc="55" dirty="0">
                <a:solidFill>
                  <a:srgbClr val="FFFFFF"/>
                </a:solidFill>
                <a:latin typeface="Verdana"/>
                <a:cs typeface="Verdana"/>
              </a:rPr>
              <a:t>g</a:t>
            </a:r>
            <a:r>
              <a:rPr sz="1200" spc="6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endParaRPr sz="1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Technology</a:t>
            </a:r>
            <a:endParaRPr sz="1200">
              <a:latin typeface="Verdana"/>
              <a:cs typeface="Verdana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7714488" y="1566672"/>
            <a:ext cx="1903730" cy="4287520"/>
            <a:chOff x="7714488" y="1566672"/>
            <a:chExt cx="1903730" cy="4287520"/>
          </a:xfrm>
        </p:grpSpPr>
        <p:sp>
          <p:nvSpPr>
            <p:cNvPr id="33" name="object 33"/>
            <p:cNvSpPr/>
            <p:nvPr/>
          </p:nvSpPr>
          <p:spPr>
            <a:xfrm>
              <a:off x="7714488" y="1566671"/>
              <a:ext cx="1903730" cy="4287520"/>
            </a:xfrm>
            <a:custGeom>
              <a:avLst/>
              <a:gdLst/>
              <a:ahLst/>
              <a:cxnLst/>
              <a:rect l="l" t="t" r="r" b="b"/>
              <a:pathLst>
                <a:path w="1903729" h="4287520">
                  <a:moveTo>
                    <a:pt x="859536" y="3789172"/>
                  </a:moveTo>
                  <a:lnTo>
                    <a:pt x="851700" y="3750424"/>
                  </a:lnTo>
                  <a:lnTo>
                    <a:pt x="830364" y="3718776"/>
                  </a:lnTo>
                  <a:lnTo>
                    <a:pt x="798715" y="3697440"/>
                  </a:lnTo>
                  <a:lnTo>
                    <a:pt x="759968" y="3689604"/>
                  </a:lnTo>
                  <a:lnTo>
                    <a:pt x="99568" y="3689604"/>
                  </a:lnTo>
                  <a:lnTo>
                    <a:pt x="60807" y="3697440"/>
                  </a:lnTo>
                  <a:lnTo>
                    <a:pt x="29159" y="3718776"/>
                  </a:lnTo>
                  <a:lnTo>
                    <a:pt x="7823" y="3750424"/>
                  </a:lnTo>
                  <a:lnTo>
                    <a:pt x="0" y="3789172"/>
                  </a:lnTo>
                  <a:lnTo>
                    <a:pt x="0" y="4187444"/>
                  </a:lnTo>
                  <a:lnTo>
                    <a:pt x="7823" y="4226204"/>
                  </a:lnTo>
                  <a:lnTo>
                    <a:pt x="29159" y="4257853"/>
                  </a:lnTo>
                  <a:lnTo>
                    <a:pt x="60807" y="4279189"/>
                  </a:lnTo>
                  <a:lnTo>
                    <a:pt x="99568" y="4287012"/>
                  </a:lnTo>
                  <a:lnTo>
                    <a:pt x="759968" y="4287012"/>
                  </a:lnTo>
                  <a:lnTo>
                    <a:pt x="798715" y="4279189"/>
                  </a:lnTo>
                  <a:lnTo>
                    <a:pt x="830364" y="4257853"/>
                  </a:lnTo>
                  <a:lnTo>
                    <a:pt x="851700" y="4226204"/>
                  </a:lnTo>
                  <a:lnTo>
                    <a:pt x="859536" y="4187444"/>
                  </a:lnTo>
                  <a:lnTo>
                    <a:pt x="859536" y="3789172"/>
                  </a:lnTo>
                  <a:close/>
                </a:path>
                <a:path w="1903729" h="4287520">
                  <a:moveTo>
                    <a:pt x="859536" y="99568"/>
                  </a:moveTo>
                  <a:lnTo>
                    <a:pt x="851700" y="60820"/>
                  </a:lnTo>
                  <a:lnTo>
                    <a:pt x="830364" y="29171"/>
                  </a:lnTo>
                  <a:lnTo>
                    <a:pt x="798715" y="7835"/>
                  </a:lnTo>
                  <a:lnTo>
                    <a:pt x="759968" y="0"/>
                  </a:lnTo>
                  <a:lnTo>
                    <a:pt x="99568" y="0"/>
                  </a:lnTo>
                  <a:lnTo>
                    <a:pt x="60807" y="7835"/>
                  </a:lnTo>
                  <a:lnTo>
                    <a:pt x="29159" y="29171"/>
                  </a:lnTo>
                  <a:lnTo>
                    <a:pt x="7823" y="60820"/>
                  </a:lnTo>
                  <a:lnTo>
                    <a:pt x="0" y="99568"/>
                  </a:lnTo>
                  <a:lnTo>
                    <a:pt x="0" y="497840"/>
                  </a:lnTo>
                  <a:lnTo>
                    <a:pt x="7823" y="536600"/>
                  </a:lnTo>
                  <a:lnTo>
                    <a:pt x="29159" y="568248"/>
                  </a:lnTo>
                  <a:lnTo>
                    <a:pt x="60807" y="589584"/>
                  </a:lnTo>
                  <a:lnTo>
                    <a:pt x="99568" y="597408"/>
                  </a:lnTo>
                  <a:lnTo>
                    <a:pt x="759968" y="597408"/>
                  </a:lnTo>
                  <a:lnTo>
                    <a:pt x="798715" y="589584"/>
                  </a:lnTo>
                  <a:lnTo>
                    <a:pt x="830364" y="568248"/>
                  </a:lnTo>
                  <a:lnTo>
                    <a:pt x="851700" y="536600"/>
                  </a:lnTo>
                  <a:lnTo>
                    <a:pt x="859536" y="497840"/>
                  </a:lnTo>
                  <a:lnTo>
                    <a:pt x="859536" y="99568"/>
                  </a:lnTo>
                  <a:close/>
                </a:path>
                <a:path w="1903729" h="4287520">
                  <a:moveTo>
                    <a:pt x="1903476" y="1954276"/>
                  </a:moveTo>
                  <a:lnTo>
                    <a:pt x="1895640" y="1915528"/>
                  </a:lnTo>
                  <a:lnTo>
                    <a:pt x="1874304" y="1883879"/>
                  </a:lnTo>
                  <a:lnTo>
                    <a:pt x="1842655" y="1862543"/>
                  </a:lnTo>
                  <a:lnTo>
                    <a:pt x="1803908" y="1854708"/>
                  </a:lnTo>
                  <a:lnTo>
                    <a:pt x="1143508" y="1854708"/>
                  </a:lnTo>
                  <a:lnTo>
                    <a:pt x="1104747" y="1862543"/>
                  </a:lnTo>
                  <a:lnTo>
                    <a:pt x="1073099" y="1883879"/>
                  </a:lnTo>
                  <a:lnTo>
                    <a:pt x="1051763" y="1915528"/>
                  </a:lnTo>
                  <a:lnTo>
                    <a:pt x="1043940" y="1954276"/>
                  </a:lnTo>
                  <a:lnTo>
                    <a:pt x="1043940" y="2352548"/>
                  </a:lnTo>
                  <a:lnTo>
                    <a:pt x="1051763" y="2391308"/>
                  </a:lnTo>
                  <a:lnTo>
                    <a:pt x="1073099" y="2422956"/>
                  </a:lnTo>
                  <a:lnTo>
                    <a:pt x="1104747" y="2444292"/>
                  </a:lnTo>
                  <a:lnTo>
                    <a:pt x="1143508" y="2452116"/>
                  </a:lnTo>
                  <a:lnTo>
                    <a:pt x="1803908" y="2452116"/>
                  </a:lnTo>
                  <a:lnTo>
                    <a:pt x="1842655" y="2444292"/>
                  </a:lnTo>
                  <a:lnTo>
                    <a:pt x="1874304" y="2422956"/>
                  </a:lnTo>
                  <a:lnTo>
                    <a:pt x="1895640" y="2391308"/>
                  </a:lnTo>
                  <a:lnTo>
                    <a:pt x="1903476" y="2352548"/>
                  </a:lnTo>
                  <a:lnTo>
                    <a:pt x="1903476" y="195427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8144256" y="2164080"/>
              <a:ext cx="1044575" cy="3092450"/>
            </a:xfrm>
            <a:custGeom>
              <a:avLst/>
              <a:gdLst/>
              <a:ahLst/>
              <a:cxnLst/>
              <a:rect l="l" t="t" r="r" b="b"/>
              <a:pathLst>
                <a:path w="1044575" h="3092450">
                  <a:moveTo>
                    <a:pt x="0" y="0"/>
                  </a:moveTo>
                  <a:lnTo>
                    <a:pt x="0" y="677672"/>
                  </a:lnTo>
                  <a:lnTo>
                    <a:pt x="1044321" y="677672"/>
                  </a:lnTo>
                  <a:lnTo>
                    <a:pt x="1044321" y="1355344"/>
                  </a:lnTo>
                </a:path>
                <a:path w="1044575" h="3092450">
                  <a:moveTo>
                    <a:pt x="1044321" y="1854708"/>
                  </a:moveTo>
                  <a:lnTo>
                    <a:pt x="1044321" y="2473325"/>
                  </a:lnTo>
                  <a:lnTo>
                    <a:pt x="0" y="2473325"/>
                  </a:lnTo>
                  <a:lnTo>
                    <a:pt x="0" y="3091942"/>
                  </a:lnTo>
                </a:path>
              </a:pathLst>
            </a:custGeom>
            <a:ln w="6350">
              <a:solidFill>
                <a:srgbClr val="FFFFF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8003285" y="1684147"/>
            <a:ext cx="28448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1F4980"/>
                </a:solidFill>
                <a:latin typeface="Calibri"/>
                <a:cs typeface="Calibri"/>
              </a:rPr>
              <a:t>01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002016" y="5373725"/>
            <a:ext cx="28448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1F4980"/>
                </a:solidFill>
                <a:latin typeface="Calibri"/>
                <a:cs typeface="Calibri"/>
              </a:rPr>
              <a:t>03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047480" y="3538473"/>
            <a:ext cx="28448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1F4980"/>
                </a:solidFill>
                <a:latin typeface="Calibri"/>
                <a:cs typeface="Calibri"/>
              </a:rPr>
              <a:t>02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9794240" y="3522979"/>
            <a:ext cx="6616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spc="100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1200" spc="9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200" spc="-9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ured  </a:t>
            </a:r>
            <a:r>
              <a:rPr sz="1200" spc="-35" dirty="0">
                <a:solidFill>
                  <a:srgbClr val="FFFFFF"/>
                </a:solidFill>
                <a:latin typeface="Verdana"/>
                <a:cs typeface="Verdana"/>
              </a:rPr>
              <a:t>Process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767064" y="5282565"/>
            <a:ext cx="263144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spc="-65" dirty="0">
                <a:solidFill>
                  <a:srgbClr val="FFFFFF"/>
                </a:solidFill>
                <a:latin typeface="Tahoma"/>
                <a:cs typeface="Tahoma"/>
              </a:rPr>
              <a:t>In-Depth</a:t>
            </a:r>
            <a:r>
              <a:rPr sz="1200" b="1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b="1" spc="-40" dirty="0">
                <a:solidFill>
                  <a:srgbClr val="FFFFFF"/>
                </a:solidFill>
                <a:latin typeface="Tahoma"/>
                <a:cs typeface="Tahoma"/>
              </a:rPr>
              <a:t>Training-Financial</a:t>
            </a:r>
            <a:r>
              <a:rPr sz="12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35" dirty="0">
                <a:solidFill>
                  <a:srgbClr val="FFFFFF"/>
                </a:solidFill>
                <a:latin typeface="Verdana"/>
                <a:cs typeface="Verdana"/>
              </a:rPr>
              <a:t>literacy, </a:t>
            </a:r>
            <a:r>
              <a:rPr sz="1200" spc="-409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40" dirty="0">
                <a:solidFill>
                  <a:srgbClr val="FFFFFF"/>
                </a:solidFill>
                <a:latin typeface="Verdana"/>
                <a:cs typeface="Verdana"/>
              </a:rPr>
              <a:t>entrepreneurship, </a:t>
            </a:r>
            <a:r>
              <a:rPr sz="1200" spc="-110" dirty="0">
                <a:solidFill>
                  <a:srgbClr val="FFFFFF"/>
                </a:solidFill>
                <a:latin typeface="Verdana"/>
                <a:cs typeface="Verdana"/>
              </a:rPr>
              <a:t>skill </a:t>
            </a:r>
            <a:r>
              <a:rPr sz="1200" spc="-30" dirty="0">
                <a:solidFill>
                  <a:srgbClr val="FFFFFF"/>
                </a:solidFill>
                <a:latin typeface="Verdana"/>
                <a:cs typeface="Verdana"/>
              </a:rPr>
              <a:t>building, </a:t>
            </a:r>
            <a:r>
              <a:rPr sz="12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35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1200" spc="9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200" spc="-65" dirty="0">
                <a:solidFill>
                  <a:srgbClr val="FFFFFF"/>
                </a:solidFill>
                <a:latin typeface="Verdana"/>
                <a:cs typeface="Verdana"/>
              </a:rPr>
              <a:t>rket</a:t>
            </a:r>
            <a:r>
              <a:rPr sz="12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70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200" spc="-35" dirty="0">
                <a:solidFill>
                  <a:srgbClr val="FFFFFF"/>
                </a:solidFill>
                <a:latin typeface="Verdana"/>
                <a:cs typeface="Verdana"/>
              </a:rPr>
              <a:t>ink</a:t>
            </a:r>
            <a:r>
              <a:rPr sz="1200" spc="-5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200" spc="60" dirty="0">
                <a:solidFill>
                  <a:srgbClr val="FFFFFF"/>
                </a:solidFill>
                <a:latin typeface="Verdana"/>
                <a:cs typeface="Verdana"/>
              </a:rPr>
              <a:t>ge</a:t>
            </a:r>
            <a:endParaRPr sz="1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27519" y="0"/>
            <a:ext cx="5364480" cy="6858000"/>
            <a:chOff x="6827519" y="0"/>
            <a:chExt cx="5364480" cy="6858000"/>
          </a:xfrm>
        </p:grpSpPr>
        <p:sp>
          <p:nvSpPr>
            <p:cNvPr id="3" name="object 3"/>
            <p:cNvSpPr/>
            <p:nvPr/>
          </p:nvSpPr>
          <p:spPr>
            <a:xfrm>
              <a:off x="6827519" y="0"/>
              <a:ext cx="5364480" cy="6858000"/>
            </a:xfrm>
            <a:custGeom>
              <a:avLst/>
              <a:gdLst/>
              <a:ahLst/>
              <a:cxnLst/>
              <a:rect l="l" t="t" r="r" b="b"/>
              <a:pathLst>
                <a:path w="5364480" h="6858000">
                  <a:moveTo>
                    <a:pt x="536448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5364480" y="6858000"/>
                  </a:lnTo>
                  <a:lnTo>
                    <a:pt x="5364480" y="0"/>
                  </a:lnTo>
                  <a:close/>
                </a:path>
              </a:pathLst>
            </a:custGeom>
            <a:solidFill>
              <a:srgbClr val="1F49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78851" y="934211"/>
              <a:ext cx="1805940" cy="99364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578852" y="934211"/>
              <a:ext cx="3862070" cy="5120640"/>
            </a:xfrm>
            <a:custGeom>
              <a:avLst/>
              <a:gdLst/>
              <a:ahLst/>
              <a:cxnLst/>
              <a:rect l="l" t="t" r="r" b="b"/>
              <a:pathLst>
                <a:path w="3862070" h="5120640">
                  <a:moveTo>
                    <a:pt x="1805940" y="4491228"/>
                  </a:moveTo>
                  <a:lnTo>
                    <a:pt x="0" y="4491228"/>
                  </a:lnTo>
                  <a:lnTo>
                    <a:pt x="0" y="5120640"/>
                  </a:lnTo>
                  <a:lnTo>
                    <a:pt x="1805940" y="5120640"/>
                  </a:lnTo>
                  <a:lnTo>
                    <a:pt x="1805940" y="4491228"/>
                  </a:lnTo>
                  <a:close/>
                </a:path>
                <a:path w="3862070" h="5120640">
                  <a:moveTo>
                    <a:pt x="3861803" y="1126236"/>
                  </a:moveTo>
                  <a:lnTo>
                    <a:pt x="2055876" y="1126236"/>
                  </a:lnTo>
                  <a:lnTo>
                    <a:pt x="2055876" y="1751076"/>
                  </a:lnTo>
                  <a:lnTo>
                    <a:pt x="3861803" y="1751076"/>
                  </a:lnTo>
                  <a:lnTo>
                    <a:pt x="3861803" y="1126236"/>
                  </a:lnTo>
                  <a:close/>
                </a:path>
                <a:path w="3862070" h="5120640">
                  <a:moveTo>
                    <a:pt x="3861803" y="0"/>
                  </a:moveTo>
                  <a:lnTo>
                    <a:pt x="2055876" y="0"/>
                  </a:lnTo>
                  <a:lnTo>
                    <a:pt x="2055876" y="629412"/>
                  </a:lnTo>
                  <a:lnTo>
                    <a:pt x="3861803" y="629412"/>
                  </a:lnTo>
                  <a:lnTo>
                    <a:pt x="38618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16939" y="492378"/>
            <a:ext cx="4538345" cy="8083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3800"/>
              </a:lnSpc>
              <a:spcBef>
                <a:spcPts val="105"/>
              </a:spcBef>
            </a:pPr>
            <a:r>
              <a:rPr dirty="0"/>
              <a:t>1.</a:t>
            </a:r>
            <a:r>
              <a:rPr spc="-20" dirty="0"/>
              <a:t> </a:t>
            </a:r>
            <a:r>
              <a:rPr spc="-10" dirty="0"/>
              <a:t>Cutting-edge</a:t>
            </a:r>
            <a:r>
              <a:rPr spc="-50" dirty="0"/>
              <a:t> </a:t>
            </a:r>
            <a:r>
              <a:rPr spc="-5" dirty="0"/>
              <a:t>Digital</a:t>
            </a:r>
          </a:p>
          <a:p>
            <a:pPr marL="12700">
              <a:lnSpc>
                <a:spcPts val="2360"/>
              </a:lnSpc>
            </a:pPr>
            <a:r>
              <a:rPr sz="2000" b="0" spc="-95" dirty="0">
                <a:solidFill>
                  <a:srgbClr val="0D0D0D"/>
                </a:solidFill>
                <a:latin typeface="Verdana"/>
                <a:cs typeface="Verdana"/>
              </a:rPr>
              <a:t>Structure</a:t>
            </a:r>
            <a:r>
              <a:rPr sz="2000" b="0" spc="-200" dirty="0">
                <a:solidFill>
                  <a:srgbClr val="0D0D0D"/>
                </a:solidFill>
                <a:latin typeface="Verdana"/>
                <a:cs typeface="Verdana"/>
              </a:rPr>
              <a:t> </a:t>
            </a:r>
            <a:r>
              <a:rPr sz="2000" b="0" spc="-114" dirty="0">
                <a:solidFill>
                  <a:srgbClr val="0D0D0D"/>
                </a:solidFill>
                <a:latin typeface="Verdana"/>
                <a:cs typeface="Verdana"/>
              </a:rPr>
              <a:t>For</a:t>
            </a:r>
            <a:r>
              <a:rPr sz="2000" b="0" spc="-150" dirty="0">
                <a:solidFill>
                  <a:srgbClr val="0D0D0D"/>
                </a:solidFill>
                <a:latin typeface="Verdana"/>
                <a:cs typeface="Verdana"/>
              </a:rPr>
              <a:t> </a:t>
            </a:r>
            <a:r>
              <a:rPr sz="2000" b="0" spc="-35" dirty="0">
                <a:solidFill>
                  <a:srgbClr val="0D0D0D"/>
                </a:solidFill>
                <a:latin typeface="Verdana"/>
                <a:cs typeface="Verdana"/>
              </a:rPr>
              <a:t>Scaling</a:t>
            </a:r>
            <a:r>
              <a:rPr sz="2000" b="0" spc="-160" dirty="0">
                <a:solidFill>
                  <a:srgbClr val="0D0D0D"/>
                </a:solidFill>
                <a:latin typeface="Verdana"/>
                <a:cs typeface="Verdana"/>
              </a:rPr>
              <a:t> </a:t>
            </a:r>
            <a:r>
              <a:rPr sz="2000" b="0" spc="60" dirty="0">
                <a:solidFill>
                  <a:srgbClr val="0D0D0D"/>
                </a:solidFill>
                <a:latin typeface="Verdana"/>
                <a:cs typeface="Verdana"/>
              </a:rPr>
              <a:t>And</a:t>
            </a:r>
            <a:r>
              <a:rPr sz="2000" b="0" spc="-150" dirty="0">
                <a:solidFill>
                  <a:srgbClr val="0D0D0D"/>
                </a:solidFill>
                <a:latin typeface="Verdana"/>
                <a:cs typeface="Verdana"/>
              </a:rPr>
              <a:t> </a:t>
            </a:r>
            <a:r>
              <a:rPr sz="2000" b="0" spc="-95" dirty="0">
                <a:solidFill>
                  <a:srgbClr val="0D0D0D"/>
                </a:solidFill>
                <a:latin typeface="Verdana"/>
                <a:cs typeface="Verdana"/>
              </a:rPr>
              <a:t>Diversifying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23161" y="2042137"/>
            <a:ext cx="3168650" cy="3772535"/>
            <a:chOff x="1123161" y="2042137"/>
            <a:chExt cx="3168650" cy="377253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23161" y="2042137"/>
              <a:ext cx="3168448" cy="377193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376172" y="4328159"/>
              <a:ext cx="1434465" cy="1240790"/>
            </a:xfrm>
            <a:custGeom>
              <a:avLst/>
              <a:gdLst/>
              <a:ahLst/>
              <a:cxnLst/>
              <a:rect l="l" t="t" r="r" b="b"/>
              <a:pathLst>
                <a:path w="1434464" h="1240789">
                  <a:moveTo>
                    <a:pt x="1075690" y="0"/>
                  </a:moveTo>
                  <a:lnTo>
                    <a:pt x="358647" y="0"/>
                  </a:lnTo>
                  <a:lnTo>
                    <a:pt x="0" y="620267"/>
                  </a:lnTo>
                  <a:lnTo>
                    <a:pt x="358647" y="1240536"/>
                  </a:lnTo>
                  <a:lnTo>
                    <a:pt x="1075690" y="1240536"/>
                  </a:lnTo>
                  <a:lnTo>
                    <a:pt x="1434084" y="620267"/>
                  </a:lnTo>
                  <a:lnTo>
                    <a:pt x="1075690" y="0"/>
                  </a:lnTo>
                  <a:close/>
                </a:path>
              </a:pathLst>
            </a:custGeom>
            <a:solidFill>
              <a:srgbClr val="1F49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70733" y="3295268"/>
              <a:ext cx="1487931" cy="128854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57630" y="2269616"/>
              <a:ext cx="1487932" cy="128854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200492" y="2125979"/>
              <a:ext cx="3018790" cy="3599815"/>
            </a:xfrm>
            <a:custGeom>
              <a:avLst/>
              <a:gdLst/>
              <a:ahLst/>
              <a:cxnLst/>
              <a:rect l="l" t="t" r="r" b="b"/>
              <a:pathLst>
                <a:path w="3018790" h="3599815">
                  <a:moveTo>
                    <a:pt x="1357033" y="2028444"/>
                  </a:moveTo>
                  <a:lnTo>
                    <a:pt x="454444" y="2028444"/>
                  </a:lnTo>
                  <a:lnTo>
                    <a:pt x="451269" y="2030095"/>
                  </a:lnTo>
                  <a:lnTo>
                    <a:pt x="449618" y="2033016"/>
                  </a:lnTo>
                  <a:lnTo>
                    <a:pt x="0" y="2812288"/>
                  </a:lnTo>
                  <a:lnTo>
                    <a:pt x="0" y="2815844"/>
                  </a:lnTo>
                  <a:lnTo>
                    <a:pt x="449618" y="3595052"/>
                  </a:lnTo>
                  <a:lnTo>
                    <a:pt x="451269" y="3597833"/>
                  </a:lnTo>
                  <a:lnTo>
                    <a:pt x="454444" y="3599688"/>
                  </a:lnTo>
                  <a:lnTo>
                    <a:pt x="1357033" y="3599688"/>
                  </a:lnTo>
                  <a:lnTo>
                    <a:pt x="1360208" y="3597833"/>
                  </a:lnTo>
                  <a:lnTo>
                    <a:pt x="1361732" y="3594900"/>
                  </a:lnTo>
                  <a:lnTo>
                    <a:pt x="1369861" y="3580815"/>
                  </a:lnTo>
                  <a:lnTo>
                    <a:pt x="463207" y="3580815"/>
                  </a:lnTo>
                  <a:lnTo>
                    <a:pt x="20700" y="2813939"/>
                  </a:lnTo>
                  <a:lnTo>
                    <a:pt x="463207" y="2047113"/>
                  </a:lnTo>
                  <a:lnTo>
                    <a:pt x="1369993" y="2047113"/>
                  </a:lnTo>
                  <a:lnTo>
                    <a:pt x="1361859" y="2033016"/>
                  </a:lnTo>
                  <a:lnTo>
                    <a:pt x="1360208" y="2030222"/>
                  </a:lnTo>
                  <a:lnTo>
                    <a:pt x="1357033" y="2028444"/>
                  </a:lnTo>
                  <a:close/>
                </a:path>
                <a:path w="3018790" h="3599815">
                  <a:moveTo>
                    <a:pt x="1656753" y="3054604"/>
                  </a:moveTo>
                  <a:lnTo>
                    <a:pt x="1651038" y="3056128"/>
                  </a:lnTo>
                  <a:lnTo>
                    <a:pt x="1648498" y="3060573"/>
                  </a:lnTo>
                  <a:lnTo>
                    <a:pt x="1348270" y="3580815"/>
                  </a:lnTo>
                  <a:lnTo>
                    <a:pt x="1369861" y="3580815"/>
                  </a:lnTo>
                  <a:lnTo>
                    <a:pt x="1664627" y="3070098"/>
                  </a:lnTo>
                  <a:lnTo>
                    <a:pt x="1667294" y="3065526"/>
                  </a:lnTo>
                  <a:lnTo>
                    <a:pt x="1665770" y="3059811"/>
                  </a:lnTo>
                  <a:lnTo>
                    <a:pt x="1661325" y="3057271"/>
                  </a:lnTo>
                  <a:lnTo>
                    <a:pt x="1656753" y="3054604"/>
                  </a:lnTo>
                  <a:close/>
                </a:path>
                <a:path w="3018790" h="3599815">
                  <a:moveTo>
                    <a:pt x="1369993" y="2047113"/>
                  </a:moveTo>
                  <a:lnTo>
                    <a:pt x="1348270" y="2047113"/>
                  </a:lnTo>
                  <a:lnTo>
                    <a:pt x="1655229" y="2579116"/>
                  </a:lnTo>
                  <a:lnTo>
                    <a:pt x="1655356" y="2580132"/>
                  </a:lnTo>
                  <a:lnTo>
                    <a:pt x="1655610" y="2580640"/>
                  </a:lnTo>
                  <a:lnTo>
                    <a:pt x="1656626" y="2584577"/>
                  </a:lnTo>
                  <a:lnTo>
                    <a:pt x="1660309" y="2587625"/>
                  </a:lnTo>
                  <a:lnTo>
                    <a:pt x="2563914" y="2587625"/>
                  </a:lnTo>
                  <a:lnTo>
                    <a:pt x="2567089" y="2585847"/>
                  </a:lnTo>
                  <a:lnTo>
                    <a:pt x="2568740" y="2582926"/>
                  </a:lnTo>
                  <a:lnTo>
                    <a:pt x="2576948" y="2568702"/>
                  </a:lnTo>
                  <a:lnTo>
                    <a:pt x="1670977" y="2568702"/>
                  </a:lnTo>
                  <a:lnTo>
                    <a:pt x="1369993" y="2047113"/>
                  </a:lnTo>
                  <a:close/>
                </a:path>
                <a:path w="3018790" h="3599815">
                  <a:moveTo>
                    <a:pt x="2576581" y="1034542"/>
                  </a:moveTo>
                  <a:lnTo>
                    <a:pt x="1669326" y="1034542"/>
                  </a:lnTo>
                  <a:lnTo>
                    <a:pt x="2555151" y="1035050"/>
                  </a:lnTo>
                  <a:lnTo>
                    <a:pt x="2997619" y="1801876"/>
                  </a:lnTo>
                  <a:lnTo>
                    <a:pt x="2555151" y="2568702"/>
                  </a:lnTo>
                  <a:lnTo>
                    <a:pt x="2576948" y="2568702"/>
                  </a:lnTo>
                  <a:lnTo>
                    <a:pt x="3016669" y="1806702"/>
                  </a:lnTo>
                  <a:lnTo>
                    <a:pt x="3018320" y="1803654"/>
                  </a:lnTo>
                  <a:lnTo>
                    <a:pt x="3018320" y="1800098"/>
                  </a:lnTo>
                  <a:lnTo>
                    <a:pt x="3016669" y="1797177"/>
                  </a:lnTo>
                  <a:lnTo>
                    <a:pt x="2576581" y="1034542"/>
                  </a:lnTo>
                  <a:close/>
                </a:path>
                <a:path w="3018790" h="3599815">
                  <a:moveTo>
                    <a:pt x="1357033" y="0"/>
                  </a:moveTo>
                  <a:lnTo>
                    <a:pt x="454444" y="0"/>
                  </a:lnTo>
                  <a:lnTo>
                    <a:pt x="451269" y="1905"/>
                  </a:lnTo>
                  <a:lnTo>
                    <a:pt x="449618" y="4699"/>
                  </a:lnTo>
                  <a:lnTo>
                    <a:pt x="0" y="783844"/>
                  </a:lnTo>
                  <a:lnTo>
                    <a:pt x="0" y="787400"/>
                  </a:lnTo>
                  <a:lnTo>
                    <a:pt x="449618" y="1566672"/>
                  </a:lnTo>
                  <a:lnTo>
                    <a:pt x="451269" y="1569466"/>
                  </a:lnTo>
                  <a:lnTo>
                    <a:pt x="454444" y="1571244"/>
                  </a:lnTo>
                  <a:lnTo>
                    <a:pt x="1357033" y="1571244"/>
                  </a:lnTo>
                  <a:lnTo>
                    <a:pt x="1360208" y="1569593"/>
                  </a:lnTo>
                  <a:lnTo>
                    <a:pt x="1361859" y="1566672"/>
                  </a:lnTo>
                  <a:lnTo>
                    <a:pt x="1370004" y="1552575"/>
                  </a:lnTo>
                  <a:lnTo>
                    <a:pt x="463207" y="1552575"/>
                  </a:lnTo>
                  <a:lnTo>
                    <a:pt x="20700" y="785749"/>
                  </a:lnTo>
                  <a:lnTo>
                    <a:pt x="463207" y="18669"/>
                  </a:lnTo>
                  <a:lnTo>
                    <a:pt x="1369920" y="18669"/>
                  </a:lnTo>
                  <a:lnTo>
                    <a:pt x="1361859" y="4699"/>
                  </a:lnTo>
                  <a:lnTo>
                    <a:pt x="1360208" y="1905"/>
                  </a:lnTo>
                  <a:lnTo>
                    <a:pt x="1357033" y="0"/>
                  </a:lnTo>
                  <a:close/>
                </a:path>
                <a:path w="3018790" h="3599815">
                  <a:moveTo>
                    <a:pt x="1660563" y="1015873"/>
                  </a:moveTo>
                  <a:lnTo>
                    <a:pt x="1657388" y="1017524"/>
                  </a:lnTo>
                  <a:lnTo>
                    <a:pt x="1655737" y="1020445"/>
                  </a:lnTo>
                  <a:lnTo>
                    <a:pt x="1348270" y="1552575"/>
                  </a:lnTo>
                  <a:lnTo>
                    <a:pt x="1370004" y="1552575"/>
                  </a:lnTo>
                  <a:lnTo>
                    <a:pt x="1669326" y="1034542"/>
                  </a:lnTo>
                  <a:lnTo>
                    <a:pt x="2576581" y="1034542"/>
                  </a:lnTo>
                  <a:lnTo>
                    <a:pt x="2568740" y="1020953"/>
                  </a:lnTo>
                  <a:lnTo>
                    <a:pt x="2567089" y="1018159"/>
                  </a:lnTo>
                  <a:lnTo>
                    <a:pt x="2563914" y="1016254"/>
                  </a:lnTo>
                  <a:lnTo>
                    <a:pt x="1660563" y="1015873"/>
                  </a:lnTo>
                  <a:close/>
                </a:path>
                <a:path w="3018790" h="3599815">
                  <a:moveTo>
                    <a:pt x="1369920" y="18669"/>
                  </a:moveTo>
                  <a:lnTo>
                    <a:pt x="1348270" y="18669"/>
                  </a:lnTo>
                  <a:lnTo>
                    <a:pt x="1663484" y="564769"/>
                  </a:lnTo>
                  <a:lnTo>
                    <a:pt x="1666024" y="569214"/>
                  </a:lnTo>
                  <a:lnTo>
                    <a:pt x="1671739" y="570738"/>
                  </a:lnTo>
                  <a:lnTo>
                    <a:pt x="1676311" y="568198"/>
                  </a:lnTo>
                  <a:lnTo>
                    <a:pt x="1680756" y="565531"/>
                  </a:lnTo>
                  <a:lnTo>
                    <a:pt x="1682280" y="559816"/>
                  </a:lnTo>
                  <a:lnTo>
                    <a:pt x="1679613" y="555371"/>
                  </a:lnTo>
                  <a:lnTo>
                    <a:pt x="1369920" y="18669"/>
                  </a:lnTo>
                  <a:close/>
                </a:path>
              </a:pathLst>
            </a:custGeom>
            <a:solidFill>
              <a:srgbClr val="1F49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833332" y="2647350"/>
              <a:ext cx="74243" cy="7429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819610" y="5155902"/>
              <a:ext cx="72731" cy="72731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769364" y="2702051"/>
              <a:ext cx="1828800" cy="2428240"/>
            </a:xfrm>
            <a:custGeom>
              <a:avLst/>
              <a:gdLst/>
              <a:ahLst/>
              <a:cxnLst/>
              <a:rect l="l" t="t" r="r" b="b"/>
              <a:pathLst>
                <a:path w="1828800" h="2428240">
                  <a:moveTo>
                    <a:pt x="272796" y="2239264"/>
                  </a:moveTo>
                  <a:lnTo>
                    <a:pt x="269532" y="2191207"/>
                  </a:lnTo>
                  <a:lnTo>
                    <a:pt x="259384" y="2147328"/>
                  </a:lnTo>
                  <a:lnTo>
                    <a:pt x="245757" y="2118233"/>
                  </a:lnTo>
                  <a:lnTo>
                    <a:pt x="241744" y="2109660"/>
                  </a:lnTo>
                  <a:lnTo>
                    <a:pt x="216001" y="2080260"/>
                  </a:lnTo>
                  <a:lnTo>
                    <a:pt x="188023" y="2064727"/>
                  </a:lnTo>
                  <a:lnTo>
                    <a:pt x="188023" y="2241550"/>
                  </a:lnTo>
                  <a:lnTo>
                    <a:pt x="184785" y="2294521"/>
                  </a:lnTo>
                  <a:lnTo>
                    <a:pt x="175094" y="2333053"/>
                  </a:lnTo>
                  <a:lnTo>
                    <a:pt x="159258" y="2356167"/>
                  </a:lnTo>
                  <a:lnTo>
                    <a:pt x="137541" y="2363851"/>
                  </a:lnTo>
                  <a:lnTo>
                    <a:pt x="115404" y="2356370"/>
                  </a:lnTo>
                  <a:lnTo>
                    <a:pt x="98844" y="2333714"/>
                  </a:lnTo>
                  <a:lnTo>
                    <a:pt x="88544" y="2295550"/>
                  </a:lnTo>
                  <a:lnTo>
                    <a:pt x="85217" y="2241550"/>
                  </a:lnTo>
                  <a:lnTo>
                    <a:pt x="88709" y="2186851"/>
                  </a:lnTo>
                  <a:lnTo>
                    <a:pt x="99250" y="2148370"/>
                  </a:lnTo>
                  <a:lnTo>
                    <a:pt x="115684" y="2125649"/>
                  </a:lnTo>
                  <a:lnTo>
                    <a:pt x="136906" y="2118233"/>
                  </a:lnTo>
                  <a:lnTo>
                    <a:pt x="159207" y="2126094"/>
                  </a:lnTo>
                  <a:lnTo>
                    <a:pt x="175209" y="2149386"/>
                  </a:lnTo>
                  <a:lnTo>
                    <a:pt x="184848" y="2187676"/>
                  </a:lnTo>
                  <a:lnTo>
                    <a:pt x="187998" y="2239264"/>
                  </a:lnTo>
                  <a:lnTo>
                    <a:pt x="188023" y="2241550"/>
                  </a:lnTo>
                  <a:lnTo>
                    <a:pt x="188023" y="2064727"/>
                  </a:lnTo>
                  <a:lnTo>
                    <a:pt x="181597" y="2061146"/>
                  </a:lnTo>
                  <a:lnTo>
                    <a:pt x="137922" y="2054352"/>
                  </a:lnTo>
                  <a:lnTo>
                    <a:pt x="95288" y="2060968"/>
                  </a:lnTo>
                  <a:lnTo>
                    <a:pt x="60667" y="2079663"/>
                  </a:lnTo>
                  <a:lnTo>
                    <a:pt x="33947" y="2108758"/>
                  </a:lnTo>
                  <a:lnTo>
                    <a:pt x="15011" y="2146566"/>
                  </a:lnTo>
                  <a:lnTo>
                    <a:pt x="3733" y="2191397"/>
                  </a:lnTo>
                  <a:lnTo>
                    <a:pt x="0" y="2241550"/>
                  </a:lnTo>
                  <a:lnTo>
                    <a:pt x="3746" y="2290851"/>
                  </a:lnTo>
                  <a:lnTo>
                    <a:pt x="14566" y="2335263"/>
                  </a:lnTo>
                  <a:lnTo>
                    <a:pt x="32804" y="2372982"/>
                  </a:lnTo>
                  <a:lnTo>
                    <a:pt x="58775" y="2402192"/>
                  </a:lnTo>
                  <a:lnTo>
                    <a:pt x="92824" y="2421051"/>
                  </a:lnTo>
                  <a:lnTo>
                    <a:pt x="135255" y="2427732"/>
                  </a:lnTo>
                  <a:lnTo>
                    <a:pt x="177533" y="2421534"/>
                  </a:lnTo>
                  <a:lnTo>
                    <a:pt x="212001" y="2403716"/>
                  </a:lnTo>
                  <a:lnTo>
                    <a:pt x="238683" y="2375408"/>
                  </a:lnTo>
                  <a:lnTo>
                    <a:pt x="257670" y="2337803"/>
                  </a:lnTo>
                  <a:lnTo>
                    <a:pt x="269024" y="2292032"/>
                  </a:lnTo>
                  <a:lnTo>
                    <a:pt x="272796" y="2239264"/>
                  </a:lnTo>
                  <a:close/>
                </a:path>
                <a:path w="1828800" h="2428240">
                  <a:moveTo>
                    <a:pt x="339852" y="185674"/>
                  </a:moveTo>
                  <a:lnTo>
                    <a:pt x="336588" y="137439"/>
                  </a:lnTo>
                  <a:lnTo>
                    <a:pt x="326440" y="93370"/>
                  </a:lnTo>
                  <a:lnTo>
                    <a:pt x="312737" y="64008"/>
                  </a:lnTo>
                  <a:lnTo>
                    <a:pt x="308800" y="55549"/>
                  </a:lnTo>
                  <a:lnTo>
                    <a:pt x="283057" y="26022"/>
                  </a:lnTo>
                  <a:lnTo>
                    <a:pt x="255066" y="10401"/>
                  </a:lnTo>
                  <a:lnTo>
                    <a:pt x="255066" y="185674"/>
                  </a:lnTo>
                  <a:lnTo>
                    <a:pt x="255066" y="187960"/>
                  </a:lnTo>
                  <a:lnTo>
                    <a:pt x="251841" y="240995"/>
                  </a:lnTo>
                  <a:lnTo>
                    <a:pt x="242150" y="279692"/>
                  </a:lnTo>
                  <a:lnTo>
                    <a:pt x="226314" y="302907"/>
                  </a:lnTo>
                  <a:lnTo>
                    <a:pt x="204597" y="310642"/>
                  </a:lnTo>
                  <a:lnTo>
                    <a:pt x="182460" y="303136"/>
                  </a:lnTo>
                  <a:lnTo>
                    <a:pt x="165900" y="280390"/>
                  </a:lnTo>
                  <a:lnTo>
                    <a:pt x="155600" y="242062"/>
                  </a:lnTo>
                  <a:lnTo>
                    <a:pt x="152273" y="187960"/>
                  </a:lnTo>
                  <a:lnTo>
                    <a:pt x="152400" y="185674"/>
                  </a:lnTo>
                  <a:lnTo>
                    <a:pt x="155765" y="133019"/>
                  </a:lnTo>
                  <a:lnTo>
                    <a:pt x="166306" y="94399"/>
                  </a:lnTo>
                  <a:lnTo>
                    <a:pt x="182740" y="71539"/>
                  </a:lnTo>
                  <a:lnTo>
                    <a:pt x="203962" y="64008"/>
                  </a:lnTo>
                  <a:lnTo>
                    <a:pt x="226263" y="71894"/>
                  </a:lnTo>
                  <a:lnTo>
                    <a:pt x="242265" y="95275"/>
                  </a:lnTo>
                  <a:lnTo>
                    <a:pt x="251904" y="133718"/>
                  </a:lnTo>
                  <a:lnTo>
                    <a:pt x="255066" y="185674"/>
                  </a:lnTo>
                  <a:lnTo>
                    <a:pt x="255066" y="10401"/>
                  </a:lnTo>
                  <a:lnTo>
                    <a:pt x="248653" y="6819"/>
                  </a:lnTo>
                  <a:lnTo>
                    <a:pt x="204978" y="0"/>
                  </a:lnTo>
                  <a:lnTo>
                    <a:pt x="162344" y="6642"/>
                  </a:lnTo>
                  <a:lnTo>
                    <a:pt x="127723" y="25425"/>
                  </a:lnTo>
                  <a:lnTo>
                    <a:pt x="101003" y="54648"/>
                  </a:lnTo>
                  <a:lnTo>
                    <a:pt x="82067" y="92608"/>
                  </a:lnTo>
                  <a:lnTo>
                    <a:pt x="70789" y="137617"/>
                  </a:lnTo>
                  <a:lnTo>
                    <a:pt x="67056" y="187960"/>
                  </a:lnTo>
                  <a:lnTo>
                    <a:pt x="70802" y="237490"/>
                  </a:lnTo>
                  <a:lnTo>
                    <a:pt x="81622" y="282092"/>
                  </a:lnTo>
                  <a:lnTo>
                    <a:pt x="99860" y="319963"/>
                  </a:lnTo>
                  <a:lnTo>
                    <a:pt x="125831" y="349275"/>
                  </a:lnTo>
                  <a:lnTo>
                    <a:pt x="159880" y="368198"/>
                  </a:lnTo>
                  <a:lnTo>
                    <a:pt x="202311" y="374904"/>
                  </a:lnTo>
                  <a:lnTo>
                    <a:pt x="244589" y="368693"/>
                  </a:lnTo>
                  <a:lnTo>
                    <a:pt x="279057" y="350799"/>
                  </a:lnTo>
                  <a:lnTo>
                    <a:pt x="305739" y="322389"/>
                  </a:lnTo>
                  <a:lnTo>
                    <a:pt x="324739" y="284632"/>
                  </a:lnTo>
                  <a:lnTo>
                    <a:pt x="336080" y="238683"/>
                  </a:lnTo>
                  <a:lnTo>
                    <a:pt x="339852" y="185674"/>
                  </a:lnTo>
                  <a:close/>
                </a:path>
                <a:path w="1828800" h="2428240">
                  <a:moveTo>
                    <a:pt x="571500" y="2351659"/>
                  </a:moveTo>
                  <a:lnTo>
                    <a:pt x="435356" y="2351659"/>
                  </a:lnTo>
                  <a:lnTo>
                    <a:pt x="435356" y="2350516"/>
                  </a:lnTo>
                  <a:lnTo>
                    <a:pt x="468757" y="2322703"/>
                  </a:lnTo>
                  <a:lnTo>
                    <a:pt x="505790" y="2287105"/>
                  </a:lnTo>
                  <a:lnTo>
                    <a:pt x="536397" y="2249906"/>
                  </a:lnTo>
                  <a:lnTo>
                    <a:pt x="557212" y="2210092"/>
                  </a:lnTo>
                  <a:lnTo>
                    <a:pt x="564896" y="2166620"/>
                  </a:lnTo>
                  <a:lnTo>
                    <a:pt x="556590" y="2121090"/>
                  </a:lnTo>
                  <a:lnTo>
                    <a:pt x="532206" y="2085060"/>
                  </a:lnTo>
                  <a:lnTo>
                    <a:pt x="492506" y="2061362"/>
                  </a:lnTo>
                  <a:lnTo>
                    <a:pt x="438277" y="2052828"/>
                  </a:lnTo>
                  <a:lnTo>
                    <a:pt x="402971" y="2055774"/>
                  </a:lnTo>
                  <a:lnTo>
                    <a:pt x="370928" y="2063800"/>
                  </a:lnTo>
                  <a:lnTo>
                    <a:pt x="342938" y="2075713"/>
                  </a:lnTo>
                  <a:lnTo>
                    <a:pt x="319786" y="2090293"/>
                  </a:lnTo>
                  <a:lnTo>
                    <a:pt x="343789" y="2151126"/>
                  </a:lnTo>
                  <a:lnTo>
                    <a:pt x="359460" y="2140267"/>
                  </a:lnTo>
                  <a:lnTo>
                    <a:pt x="377837" y="2130602"/>
                  </a:lnTo>
                  <a:lnTo>
                    <a:pt x="398526" y="2123681"/>
                  </a:lnTo>
                  <a:lnTo>
                    <a:pt x="421132" y="2121027"/>
                  </a:lnTo>
                  <a:lnTo>
                    <a:pt x="447967" y="2125141"/>
                  </a:lnTo>
                  <a:lnTo>
                    <a:pt x="466407" y="2136419"/>
                  </a:lnTo>
                  <a:lnTo>
                    <a:pt x="477024" y="2153234"/>
                  </a:lnTo>
                  <a:lnTo>
                    <a:pt x="480441" y="2173986"/>
                  </a:lnTo>
                  <a:lnTo>
                    <a:pt x="472617" y="2205990"/>
                  </a:lnTo>
                  <a:lnTo>
                    <a:pt x="450494" y="2240330"/>
                  </a:lnTo>
                  <a:lnTo>
                    <a:pt x="413753" y="2279993"/>
                  </a:lnTo>
                  <a:lnTo>
                    <a:pt x="362077" y="2327910"/>
                  </a:lnTo>
                  <a:lnTo>
                    <a:pt x="315468" y="2370328"/>
                  </a:lnTo>
                  <a:lnTo>
                    <a:pt x="315468" y="2421382"/>
                  </a:lnTo>
                  <a:lnTo>
                    <a:pt x="571500" y="2421382"/>
                  </a:lnTo>
                  <a:lnTo>
                    <a:pt x="571500" y="2351659"/>
                  </a:lnTo>
                  <a:close/>
                </a:path>
                <a:path w="1828800" h="2428240">
                  <a:moveTo>
                    <a:pt x="571500" y="6096"/>
                  </a:moveTo>
                  <a:lnTo>
                    <a:pt x="501269" y="6096"/>
                  </a:lnTo>
                  <a:lnTo>
                    <a:pt x="405384" y="50673"/>
                  </a:lnTo>
                  <a:lnTo>
                    <a:pt x="419227" y="114300"/>
                  </a:lnTo>
                  <a:lnTo>
                    <a:pt x="488442" y="81280"/>
                  </a:lnTo>
                  <a:lnTo>
                    <a:pt x="489458" y="81280"/>
                  </a:lnTo>
                  <a:lnTo>
                    <a:pt x="489458" y="368808"/>
                  </a:lnTo>
                  <a:lnTo>
                    <a:pt x="571500" y="368808"/>
                  </a:lnTo>
                  <a:lnTo>
                    <a:pt x="571500" y="6096"/>
                  </a:lnTo>
                  <a:close/>
                </a:path>
                <a:path w="1828800" h="2428240">
                  <a:moveTo>
                    <a:pt x="1533144" y="1293876"/>
                  </a:moveTo>
                  <a:lnTo>
                    <a:pt x="1529867" y="1245565"/>
                  </a:lnTo>
                  <a:lnTo>
                    <a:pt x="1519732" y="1201572"/>
                  </a:lnTo>
                  <a:lnTo>
                    <a:pt x="1506042" y="1172210"/>
                  </a:lnTo>
                  <a:lnTo>
                    <a:pt x="1502092" y="1163726"/>
                  </a:lnTo>
                  <a:lnTo>
                    <a:pt x="1476349" y="1134148"/>
                  </a:lnTo>
                  <a:lnTo>
                    <a:pt x="1448371" y="1118476"/>
                  </a:lnTo>
                  <a:lnTo>
                    <a:pt x="1448371" y="1296035"/>
                  </a:lnTo>
                  <a:lnTo>
                    <a:pt x="1445133" y="1349197"/>
                  </a:lnTo>
                  <a:lnTo>
                    <a:pt x="1435442" y="1387894"/>
                  </a:lnTo>
                  <a:lnTo>
                    <a:pt x="1419606" y="1411109"/>
                  </a:lnTo>
                  <a:lnTo>
                    <a:pt x="1397889" y="1418844"/>
                  </a:lnTo>
                  <a:lnTo>
                    <a:pt x="1375752" y="1411338"/>
                  </a:lnTo>
                  <a:lnTo>
                    <a:pt x="1359192" y="1388592"/>
                  </a:lnTo>
                  <a:lnTo>
                    <a:pt x="1348892" y="1350264"/>
                  </a:lnTo>
                  <a:lnTo>
                    <a:pt x="1345565" y="1296035"/>
                  </a:lnTo>
                  <a:lnTo>
                    <a:pt x="1349121" y="1241171"/>
                  </a:lnTo>
                  <a:lnTo>
                    <a:pt x="1359636" y="1202550"/>
                  </a:lnTo>
                  <a:lnTo>
                    <a:pt x="1376045" y="1179728"/>
                  </a:lnTo>
                  <a:lnTo>
                    <a:pt x="1397254" y="1172210"/>
                  </a:lnTo>
                  <a:lnTo>
                    <a:pt x="1419606" y="1180122"/>
                  </a:lnTo>
                  <a:lnTo>
                    <a:pt x="1435608" y="1203515"/>
                  </a:lnTo>
                  <a:lnTo>
                    <a:pt x="1445221" y="1241971"/>
                  </a:lnTo>
                  <a:lnTo>
                    <a:pt x="1448358" y="1293876"/>
                  </a:lnTo>
                  <a:lnTo>
                    <a:pt x="1448371" y="1296035"/>
                  </a:lnTo>
                  <a:lnTo>
                    <a:pt x="1448371" y="1118476"/>
                  </a:lnTo>
                  <a:lnTo>
                    <a:pt x="1441945" y="1114869"/>
                  </a:lnTo>
                  <a:lnTo>
                    <a:pt x="1398270" y="1107948"/>
                  </a:lnTo>
                  <a:lnTo>
                    <a:pt x="1355636" y="1114590"/>
                  </a:lnTo>
                  <a:lnTo>
                    <a:pt x="1321015" y="1133373"/>
                  </a:lnTo>
                  <a:lnTo>
                    <a:pt x="1294295" y="1162596"/>
                  </a:lnTo>
                  <a:lnTo>
                    <a:pt x="1275359" y="1200556"/>
                  </a:lnTo>
                  <a:lnTo>
                    <a:pt x="1264069" y="1245628"/>
                  </a:lnTo>
                  <a:lnTo>
                    <a:pt x="1260411" y="1295019"/>
                  </a:lnTo>
                  <a:lnTo>
                    <a:pt x="1260348" y="1296035"/>
                  </a:lnTo>
                  <a:lnTo>
                    <a:pt x="1264094" y="1345438"/>
                  </a:lnTo>
                  <a:lnTo>
                    <a:pt x="1274914" y="1390040"/>
                  </a:lnTo>
                  <a:lnTo>
                    <a:pt x="1293152" y="1427911"/>
                  </a:lnTo>
                  <a:lnTo>
                    <a:pt x="1319123" y="1457223"/>
                  </a:lnTo>
                  <a:lnTo>
                    <a:pt x="1353172" y="1476146"/>
                  </a:lnTo>
                  <a:lnTo>
                    <a:pt x="1395603" y="1482852"/>
                  </a:lnTo>
                  <a:lnTo>
                    <a:pt x="1437894" y="1476641"/>
                  </a:lnTo>
                  <a:lnTo>
                    <a:pt x="1472349" y="1458785"/>
                  </a:lnTo>
                  <a:lnTo>
                    <a:pt x="1499044" y="1430426"/>
                  </a:lnTo>
                  <a:lnTo>
                    <a:pt x="1504861" y="1418844"/>
                  </a:lnTo>
                  <a:lnTo>
                    <a:pt x="1518031" y="1392720"/>
                  </a:lnTo>
                  <a:lnTo>
                    <a:pt x="1529372" y="1346822"/>
                  </a:lnTo>
                  <a:lnTo>
                    <a:pt x="1533144" y="1293876"/>
                  </a:lnTo>
                  <a:close/>
                </a:path>
                <a:path w="1828800" h="2428240">
                  <a:moveTo>
                    <a:pt x="1828800" y="1371854"/>
                  </a:moveTo>
                  <a:lnTo>
                    <a:pt x="1822615" y="1339215"/>
                  </a:lnTo>
                  <a:lnTo>
                    <a:pt x="1805774" y="1312976"/>
                  </a:lnTo>
                  <a:lnTo>
                    <a:pt x="1780794" y="1294155"/>
                  </a:lnTo>
                  <a:lnTo>
                    <a:pt x="1750187" y="1283716"/>
                  </a:lnTo>
                  <a:lnTo>
                    <a:pt x="1750187" y="1282700"/>
                  </a:lnTo>
                  <a:lnTo>
                    <a:pt x="1779422" y="1268298"/>
                  </a:lnTo>
                  <a:lnTo>
                    <a:pt x="1800161" y="1249070"/>
                  </a:lnTo>
                  <a:lnTo>
                    <a:pt x="1812505" y="1225575"/>
                  </a:lnTo>
                  <a:lnTo>
                    <a:pt x="1816608" y="1198372"/>
                  </a:lnTo>
                  <a:lnTo>
                    <a:pt x="1808683" y="1163294"/>
                  </a:lnTo>
                  <a:lnTo>
                    <a:pt x="1785442" y="1134541"/>
                  </a:lnTo>
                  <a:lnTo>
                    <a:pt x="1747647" y="1115098"/>
                  </a:lnTo>
                  <a:lnTo>
                    <a:pt x="1696085" y="1107948"/>
                  </a:lnTo>
                  <a:lnTo>
                    <a:pt x="1661909" y="1110272"/>
                  </a:lnTo>
                  <a:lnTo>
                    <a:pt x="1630692" y="1116418"/>
                  </a:lnTo>
                  <a:lnTo>
                    <a:pt x="1604162" y="1125156"/>
                  </a:lnTo>
                  <a:lnTo>
                    <a:pt x="1584071" y="1135253"/>
                  </a:lnTo>
                  <a:lnTo>
                    <a:pt x="1601343" y="1196594"/>
                  </a:lnTo>
                  <a:lnTo>
                    <a:pt x="1615274" y="1189456"/>
                  </a:lnTo>
                  <a:lnTo>
                    <a:pt x="1633664" y="1182408"/>
                  </a:lnTo>
                  <a:lnTo>
                    <a:pt x="1654810" y="1177023"/>
                  </a:lnTo>
                  <a:lnTo>
                    <a:pt x="1677035" y="1174877"/>
                  </a:lnTo>
                  <a:lnTo>
                    <a:pt x="1700517" y="1177747"/>
                  </a:lnTo>
                  <a:lnTo>
                    <a:pt x="1717255" y="1185659"/>
                  </a:lnTo>
                  <a:lnTo>
                    <a:pt x="1727288" y="1197648"/>
                  </a:lnTo>
                  <a:lnTo>
                    <a:pt x="1730629" y="1212723"/>
                  </a:lnTo>
                  <a:lnTo>
                    <a:pt x="1724507" y="1232103"/>
                  </a:lnTo>
                  <a:lnTo>
                    <a:pt x="1708912" y="1244904"/>
                  </a:lnTo>
                  <a:lnTo>
                    <a:pt x="1687969" y="1252067"/>
                  </a:lnTo>
                  <a:lnTo>
                    <a:pt x="1665859" y="1254506"/>
                  </a:lnTo>
                  <a:lnTo>
                    <a:pt x="1632966" y="1254506"/>
                  </a:lnTo>
                  <a:lnTo>
                    <a:pt x="1632966" y="1315466"/>
                  </a:lnTo>
                  <a:lnTo>
                    <a:pt x="1667510" y="1315466"/>
                  </a:lnTo>
                  <a:lnTo>
                    <a:pt x="1694738" y="1318564"/>
                  </a:lnTo>
                  <a:lnTo>
                    <a:pt x="1718132" y="1328064"/>
                  </a:lnTo>
                  <a:lnTo>
                    <a:pt x="1734489" y="1344244"/>
                  </a:lnTo>
                  <a:lnTo>
                    <a:pt x="1740662" y="1367409"/>
                  </a:lnTo>
                  <a:lnTo>
                    <a:pt x="1736471" y="1386497"/>
                  </a:lnTo>
                  <a:lnTo>
                    <a:pt x="1723974" y="1401851"/>
                  </a:lnTo>
                  <a:lnTo>
                    <a:pt x="1703209" y="1412087"/>
                  </a:lnTo>
                  <a:lnTo>
                    <a:pt x="1674241" y="1415796"/>
                  </a:lnTo>
                  <a:lnTo>
                    <a:pt x="1648612" y="1413421"/>
                  </a:lnTo>
                  <a:lnTo>
                    <a:pt x="1624799" y="1407579"/>
                  </a:lnTo>
                  <a:lnTo>
                    <a:pt x="1604657" y="1400263"/>
                  </a:lnTo>
                  <a:lnTo>
                    <a:pt x="1590040" y="1393444"/>
                  </a:lnTo>
                  <a:lnTo>
                    <a:pt x="1572768" y="1457198"/>
                  </a:lnTo>
                  <a:lnTo>
                    <a:pt x="1591894" y="1466888"/>
                  </a:lnTo>
                  <a:lnTo>
                    <a:pt x="1616938" y="1475079"/>
                  </a:lnTo>
                  <a:lnTo>
                    <a:pt x="1646821" y="1480743"/>
                  </a:lnTo>
                  <a:lnTo>
                    <a:pt x="1680464" y="1482852"/>
                  </a:lnTo>
                  <a:lnTo>
                    <a:pt x="1731238" y="1477467"/>
                  </a:lnTo>
                  <a:lnTo>
                    <a:pt x="1772450" y="1462252"/>
                  </a:lnTo>
                  <a:lnTo>
                    <a:pt x="1803095" y="1438643"/>
                  </a:lnTo>
                  <a:lnTo>
                    <a:pt x="1822208" y="1408036"/>
                  </a:lnTo>
                  <a:lnTo>
                    <a:pt x="1828800" y="13718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40866" y="4305680"/>
              <a:ext cx="1487931" cy="1287068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799844" y="4820411"/>
              <a:ext cx="568960" cy="375285"/>
            </a:xfrm>
            <a:custGeom>
              <a:avLst/>
              <a:gdLst/>
              <a:ahLst/>
              <a:cxnLst/>
              <a:rect l="l" t="t" r="r" b="b"/>
              <a:pathLst>
                <a:path w="568960" h="375285">
                  <a:moveTo>
                    <a:pt x="272796" y="185166"/>
                  </a:moveTo>
                  <a:lnTo>
                    <a:pt x="269532" y="137160"/>
                  </a:lnTo>
                  <a:lnTo>
                    <a:pt x="259384" y="93281"/>
                  </a:lnTo>
                  <a:lnTo>
                    <a:pt x="245681" y="64008"/>
                  </a:lnTo>
                  <a:lnTo>
                    <a:pt x="241744" y="55587"/>
                  </a:lnTo>
                  <a:lnTo>
                    <a:pt x="216001" y="26111"/>
                  </a:lnTo>
                  <a:lnTo>
                    <a:pt x="188023" y="10502"/>
                  </a:lnTo>
                  <a:lnTo>
                    <a:pt x="188023" y="187325"/>
                  </a:lnTo>
                  <a:lnTo>
                    <a:pt x="184785" y="240296"/>
                  </a:lnTo>
                  <a:lnTo>
                    <a:pt x="175094" y="278828"/>
                  </a:lnTo>
                  <a:lnTo>
                    <a:pt x="159258" y="301942"/>
                  </a:lnTo>
                  <a:lnTo>
                    <a:pt x="137541" y="309626"/>
                  </a:lnTo>
                  <a:lnTo>
                    <a:pt x="115404" y="302171"/>
                  </a:lnTo>
                  <a:lnTo>
                    <a:pt x="98844" y="279527"/>
                  </a:lnTo>
                  <a:lnTo>
                    <a:pt x="88544" y="241376"/>
                  </a:lnTo>
                  <a:lnTo>
                    <a:pt x="85217" y="187325"/>
                  </a:lnTo>
                  <a:lnTo>
                    <a:pt x="88773" y="132702"/>
                  </a:lnTo>
                  <a:lnTo>
                    <a:pt x="99288" y="94246"/>
                  </a:lnTo>
                  <a:lnTo>
                    <a:pt x="115697" y="71501"/>
                  </a:lnTo>
                  <a:lnTo>
                    <a:pt x="136906" y="64008"/>
                  </a:lnTo>
                  <a:lnTo>
                    <a:pt x="159258" y="71869"/>
                  </a:lnTo>
                  <a:lnTo>
                    <a:pt x="175260" y="95161"/>
                  </a:lnTo>
                  <a:lnTo>
                    <a:pt x="184873" y="133451"/>
                  </a:lnTo>
                  <a:lnTo>
                    <a:pt x="188010" y="185166"/>
                  </a:lnTo>
                  <a:lnTo>
                    <a:pt x="188023" y="187325"/>
                  </a:lnTo>
                  <a:lnTo>
                    <a:pt x="188023" y="10502"/>
                  </a:lnTo>
                  <a:lnTo>
                    <a:pt x="181597" y="6908"/>
                  </a:lnTo>
                  <a:lnTo>
                    <a:pt x="137922" y="0"/>
                  </a:lnTo>
                  <a:lnTo>
                    <a:pt x="95288" y="6616"/>
                  </a:lnTo>
                  <a:lnTo>
                    <a:pt x="60667" y="25311"/>
                  </a:lnTo>
                  <a:lnTo>
                    <a:pt x="33947" y="54406"/>
                  </a:lnTo>
                  <a:lnTo>
                    <a:pt x="15011" y="92214"/>
                  </a:lnTo>
                  <a:lnTo>
                    <a:pt x="3733" y="137045"/>
                  </a:lnTo>
                  <a:lnTo>
                    <a:pt x="63" y="186309"/>
                  </a:lnTo>
                  <a:lnTo>
                    <a:pt x="0" y="187325"/>
                  </a:lnTo>
                  <a:lnTo>
                    <a:pt x="3746" y="236499"/>
                  </a:lnTo>
                  <a:lnTo>
                    <a:pt x="14566" y="280911"/>
                  </a:lnTo>
                  <a:lnTo>
                    <a:pt x="32804" y="318630"/>
                  </a:lnTo>
                  <a:lnTo>
                    <a:pt x="58775" y="347840"/>
                  </a:lnTo>
                  <a:lnTo>
                    <a:pt x="92824" y="366699"/>
                  </a:lnTo>
                  <a:lnTo>
                    <a:pt x="135255" y="373392"/>
                  </a:lnTo>
                  <a:lnTo>
                    <a:pt x="177546" y="367195"/>
                  </a:lnTo>
                  <a:lnTo>
                    <a:pt x="212001" y="349402"/>
                  </a:lnTo>
                  <a:lnTo>
                    <a:pt x="238696" y="321144"/>
                  </a:lnTo>
                  <a:lnTo>
                    <a:pt x="244513" y="309626"/>
                  </a:lnTo>
                  <a:lnTo>
                    <a:pt x="257683" y="283578"/>
                  </a:lnTo>
                  <a:lnTo>
                    <a:pt x="269024" y="237871"/>
                  </a:lnTo>
                  <a:lnTo>
                    <a:pt x="272796" y="185166"/>
                  </a:lnTo>
                  <a:close/>
                </a:path>
                <a:path w="568960" h="375285">
                  <a:moveTo>
                    <a:pt x="568452" y="263906"/>
                  </a:moveTo>
                  <a:lnTo>
                    <a:pt x="562317" y="231267"/>
                  </a:lnTo>
                  <a:lnTo>
                    <a:pt x="545566" y="205028"/>
                  </a:lnTo>
                  <a:lnTo>
                    <a:pt x="520712" y="186207"/>
                  </a:lnTo>
                  <a:lnTo>
                    <a:pt x="490220" y="175768"/>
                  </a:lnTo>
                  <a:lnTo>
                    <a:pt x="490220" y="174752"/>
                  </a:lnTo>
                  <a:lnTo>
                    <a:pt x="519290" y="160350"/>
                  </a:lnTo>
                  <a:lnTo>
                    <a:pt x="539902" y="141122"/>
                  </a:lnTo>
                  <a:lnTo>
                    <a:pt x="552183" y="117627"/>
                  </a:lnTo>
                  <a:lnTo>
                    <a:pt x="556260" y="90424"/>
                  </a:lnTo>
                  <a:lnTo>
                    <a:pt x="548398" y="55346"/>
                  </a:lnTo>
                  <a:lnTo>
                    <a:pt x="525322" y="26593"/>
                  </a:lnTo>
                  <a:lnTo>
                    <a:pt x="487781" y="7150"/>
                  </a:lnTo>
                  <a:lnTo>
                    <a:pt x="436499" y="0"/>
                  </a:lnTo>
                  <a:lnTo>
                    <a:pt x="402539" y="2324"/>
                  </a:lnTo>
                  <a:lnTo>
                    <a:pt x="371538" y="8470"/>
                  </a:lnTo>
                  <a:lnTo>
                    <a:pt x="345198" y="17208"/>
                  </a:lnTo>
                  <a:lnTo>
                    <a:pt x="325247" y="27305"/>
                  </a:lnTo>
                  <a:lnTo>
                    <a:pt x="342265" y="88646"/>
                  </a:lnTo>
                  <a:lnTo>
                    <a:pt x="356171" y="81508"/>
                  </a:lnTo>
                  <a:lnTo>
                    <a:pt x="374484" y="74460"/>
                  </a:lnTo>
                  <a:lnTo>
                    <a:pt x="395516" y="69075"/>
                  </a:lnTo>
                  <a:lnTo>
                    <a:pt x="417576" y="66929"/>
                  </a:lnTo>
                  <a:lnTo>
                    <a:pt x="440956" y="69799"/>
                  </a:lnTo>
                  <a:lnTo>
                    <a:pt x="457619" y="77711"/>
                  </a:lnTo>
                  <a:lnTo>
                    <a:pt x="467588" y="89700"/>
                  </a:lnTo>
                  <a:lnTo>
                    <a:pt x="470916" y="104775"/>
                  </a:lnTo>
                  <a:lnTo>
                    <a:pt x="464820" y="124155"/>
                  </a:lnTo>
                  <a:lnTo>
                    <a:pt x="449287" y="136956"/>
                  </a:lnTo>
                  <a:lnTo>
                    <a:pt x="428472" y="144119"/>
                  </a:lnTo>
                  <a:lnTo>
                    <a:pt x="406527" y="146558"/>
                  </a:lnTo>
                  <a:lnTo>
                    <a:pt x="373761" y="146558"/>
                  </a:lnTo>
                  <a:lnTo>
                    <a:pt x="373761" y="207518"/>
                  </a:lnTo>
                  <a:lnTo>
                    <a:pt x="408178" y="207518"/>
                  </a:lnTo>
                  <a:lnTo>
                    <a:pt x="435216" y="210616"/>
                  </a:lnTo>
                  <a:lnTo>
                    <a:pt x="458444" y="220116"/>
                  </a:lnTo>
                  <a:lnTo>
                    <a:pt x="474700" y="236296"/>
                  </a:lnTo>
                  <a:lnTo>
                    <a:pt x="480822" y="259461"/>
                  </a:lnTo>
                  <a:lnTo>
                    <a:pt x="476656" y="278549"/>
                  </a:lnTo>
                  <a:lnTo>
                    <a:pt x="464223" y="293903"/>
                  </a:lnTo>
                  <a:lnTo>
                    <a:pt x="443572" y="304139"/>
                  </a:lnTo>
                  <a:lnTo>
                    <a:pt x="414782" y="307848"/>
                  </a:lnTo>
                  <a:lnTo>
                    <a:pt x="389280" y="305473"/>
                  </a:lnTo>
                  <a:lnTo>
                    <a:pt x="365645" y="299631"/>
                  </a:lnTo>
                  <a:lnTo>
                    <a:pt x="345643" y="292315"/>
                  </a:lnTo>
                  <a:lnTo>
                    <a:pt x="331089" y="285496"/>
                  </a:lnTo>
                  <a:lnTo>
                    <a:pt x="313944" y="349250"/>
                  </a:lnTo>
                  <a:lnTo>
                    <a:pt x="332955" y="358940"/>
                  </a:lnTo>
                  <a:lnTo>
                    <a:pt x="357835" y="367131"/>
                  </a:lnTo>
                  <a:lnTo>
                    <a:pt x="387502" y="372795"/>
                  </a:lnTo>
                  <a:lnTo>
                    <a:pt x="420878" y="374916"/>
                  </a:lnTo>
                  <a:lnTo>
                    <a:pt x="471385" y="369519"/>
                  </a:lnTo>
                  <a:lnTo>
                    <a:pt x="512368" y="354304"/>
                  </a:lnTo>
                  <a:lnTo>
                    <a:pt x="542874" y="330695"/>
                  </a:lnTo>
                  <a:lnTo>
                    <a:pt x="561886" y="300088"/>
                  </a:lnTo>
                  <a:lnTo>
                    <a:pt x="568452" y="26390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650236" y="3363467"/>
              <a:ext cx="1327785" cy="1149350"/>
            </a:xfrm>
            <a:custGeom>
              <a:avLst/>
              <a:gdLst/>
              <a:ahLst/>
              <a:cxnLst/>
              <a:rect l="l" t="t" r="r" b="b"/>
              <a:pathLst>
                <a:path w="1327785" h="1149350">
                  <a:moveTo>
                    <a:pt x="995679" y="0"/>
                  </a:moveTo>
                  <a:lnTo>
                    <a:pt x="331977" y="0"/>
                  </a:lnTo>
                  <a:lnTo>
                    <a:pt x="0" y="574548"/>
                  </a:lnTo>
                  <a:lnTo>
                    <a:pt x="331977" y="1149096"/>
                  </a:lnTo>
                  <a:lnTo>
                    <a:pt x="995679" y="1149096"/>
                  </a:lnTo>
                  <a:lnTo>
                    <a:pt x="1327403" y="574548"/>
                  </a:lnTo>
                  <a:lnTo>
                    <a:pt x="995679" y="0"/>
                  </a:lnTo>
                  <a:close/>
                </a:path>
              </a:pathLst>
            </a:custGeom>
            <a:solidFill>
              <a:srgbClr val="1F49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990088" y="3803903"/>
              <a:ext cx="571500" cy="375285"/>
            </a:xfrm>
            <a:custGeom>
              <a:avLst/>
              <a:gdLst/>
              <a:ahLst/>
              <a:cxnLst/>
              <a:rect l="l" t="t" r="r" b="b"/>
              <a:pathLst>
                <a:path w="571500" h="375285">
                  <a:moveTo>
                    <a:pt x="272796" y="185674"/>
                  </a:moveTo>
                  <a:lnTo>
                    <a:pt x="269532" y="137439"/>
                  </a:lnTo>
                  <a:lnTo>
                    <a:pt x="259384" y="93370"/>
                  </a:lnTo>
                  <a:lnTo>
                    <a:pt x="245745" y="64135"/>
                  </a:lnTo>
                  <a:lnTo>
                    <a:pt x="241744" y="55549"/>
                  </a:lnTo>
                  <a:lnTo>
                    <a:pt x="216001" y="26022"/>
                  </a:lnTo>
                  <a:lnTo>
                    <a:pt x="188023" y="10414"/>
                  </a:lnTo>
                  <a:lnTo>
                    <a:pt x="188023" y="187960"/>
                  </a:lnTo>
                  <a:lnTo>
                    <a:pt x="184785" y="241122"/>
                  </a:lnTo>
                  <a:lnTo>
                    <a:pt x="175094" y="279819"/>
                  </a:lnTo>
                  <a:lnTo>
                    <a:pt x="159258" y="303034"/>
                  </a:lnTo>
                  <a:lnTo>
                    <a:pt x="137541" y="310769"/>
                  </a:lnTo>
                  <a:lnTo>
                    <a:pt x="115404" y="303263"/>
                  </a:lnTo>
                  <a:lnTo>
                    <a:pt x="98844" y="280517"/>
                  </a:lnTo>
                  <a:lnTo>
                    <a:pt x="88544" y="242189"/>
                  </a:lnTo>
                  <a:lnTo>
                    <a:pt x="85217" y="187960"/>
                  </a:lnTo>
                  <a:lnTo>
                    <a:pt x="88709" y="133083"/>
                  </a:lnTo>
                  <a:lnTo>
                    <a:pt x="99250" y="94424"/>
                  </a:lnTo>
                  <a:lnTo>
                    <a:pt x="115684" y="71589"/>
                  </a:lnTo>
                  <a:lnTo>
                    <a:pt x="136906" y="64135"/>
                  </a:lnTo>
                  <a:lnTo>
                    <a:pt x="159207" y="72021"/>
                  </a:lnTo>
                  <a:lnTo>
                    <a:pt x="175209" y="95402"/>
                  </a:lnTo>
                  <a:lnTo>
                    <a:pt x="184848" y="133845"/>
                  </a:lnTo>
                  <a:lnTo>
                    <a:pt x="187998" y="185674"/>
                  </a:lnTo>
                  <a:lnTo>
                    <a:pt x="188023" y="187960"/>
                  </a:lnTo>
                  <a:lnTo>
                    <a:pt x="188023" y="10414"/>
                  </a:lnTo>
                  <a:lnTo>
                    <a:pt x="181597" y="6819"/>
                  </a:lnTo>
                  <a:lnTo>
                    <a:pt x="137922" y="0"/>
                  </a:lnTo>
                  <a:lnTo>
                    <a:pt x="95288" y="6642"/>
                  </a:lnTo>
                  <a:lnTo>
                    <a:pt x="60667" y="25425"/>
                  </a:lnTo>
                  <a:lnTo>
                    <a:pt x="33947" y="54648"/>
                  </a:lnTo>
                  <a:lnTo>
                    <a:pt x="15011" y="92608"/>
                  </a:lnTo>
                  <a:lnTo>
                    <a:pt x="3733" y="137617"/>
                  </a:lnTo>
                  <a:lnTo>
                    <a:pt x="0" y="187960"/>
                  </a:lnTo>
                  <a:lnTo>
                    <a:pt x="3746" y="237490"/>
                  </a:lnTo>
                  <a:lnTo>
                    <a:pt x="14566" y="282092"/>
                  </a:lnTo>
                  <a:lnTo>
                    <a:pt x="32804" y="319963"/>
                  </a:lnTo>
                  <a:lnTo>
                    <a:pt x="58775" y="349275"/>
                  </a:lnTo>
                  <a:lnTo>
                    <a:pt x="92824" y="368198"/>
                  </a:lnTo>
                  <a:lnTo>
                    <a:pt x="135255" y="374904"/>
                  </a:lnTo>
                  <a:lnTo>
                    <a:pt x="177546" y="368693"/>
                  </a:lnTo>
                  <a:lnTo>
                    <a:pt x="212001" y="350799"/>
                  </a:lnTo>
                  <a:lnTo>
                    <a:pt x="238683" y="322389"/>
                  </a:lnTo>
                  <a:lnTo>
                    <a:pt x="257683" y="284632"/>
                  </a:lnTo>
                  <a:lnTo>
                    <a:pt x="269024" y="238683"/>
                  </a:lnTo>
                  <a:lnTo>
                    <a:pt x="272796" y="185674"/>
                  </a:lnTo>
                  <a:close/>
                </a:path>
                <a:path w="571500" h="375285">
                  <a:moveTo>
                    <a:pt x="571500" y="298831"/>
                  </a:moveTo>
                  <a:lnTo>
                    <a:pt x="434594" y="298831"/>
                  </a:lnTo>
                  <a:lnTo>
                    <a:pt x="434594" y="297688"/>
                  </a:lnTo>
                  <a:lnTo>
                    <a:pt x="468122" y="269875"/>
                  </a:lnTo>
                  <a:lnTo>
                    <a:pt x="505421" y="234276"/>
                  </a:lnTo>
                  <a:lnTo>
                    <a:pt x="536219" y="197078"/>
                  </a:lnTo>
                  <a:lnTo>
                    <a:pt x="557161" y="157264"/>
                  </a:lnTo>
                  <a:lnTo>
                    <a:pt x="564896" y="113792"/>
                  </a:lnTo>
                  <a:lnTo>
                    <a:pt x="556526" y="68262"/>
                  </a:lnTo>
                  <a:lnTo>
                    <a:pt x="531952" y="32232"/>
                  </a:lnTo>
                  <a:lnTo>
                    <a:pt x="491972" y="8534"/>
                  </a:lnTo>
                  <a:lnTo>
                    <a:pt x="437388" y="0"/>
                  </a:lnTo>
                  <a:lnTo>
                    <a:pt x="401891" y="2946"/>
                  </a:lnTo>
                  <a:lnTo>
                    <a:pt x="369697" y="10972"/>
                  </a:lnTo>
                  <a:lnTo>
                    <a:pt x="341579" y="22885"/>
                  </a:lnTo>
                  <a:lnTo>
                    <a:pt x="318389" y="37465"/>
                  </a:lnTo>
                  <a:lnTo>
                    <a:pt x="342392" y="98298"/>
                  </a:lnTo>
                  <a:lnTo>
                    <a:pt x="358178" y="87439"/>
                  </a:lnTo>
                  <a:lnTo>
                    <a:pt x="376682" y="77774"/>
                  </a:lnTo>
                  <a:lnTo>
                    <a:pt x="397459" y="70853"/>
                  </a:lnTo>
                  <a:lnTo>
                    <a:pt x="420116" y="68199"/>
                  </a:lnTo>
                  <a:lnTo>
                    <a:pt x="447192" y="72313"/>
                  </a:lnTo>
                  <a:lnTo>
                    <a:pt x="465785" y="83591"/>
                  </a:lnTo>
                  <a:lnTo>
                    <a:pt x="476491" y="100406"/>
                  </a:lnTo>
                  <a:lnTo>
                    <a:pt x="479933" y="121158"/>
                  </a:lnTo>
                  <a:lnTo>
                    <a:pt x="472059" y="153162"/>
                  </a:lnTo>
                  <a:lnTo>
                    <a:pt x="449795" y="187502"/>
                  </a:lnTo>
                  <a:lnTo>
                    <a:pt x="412813" y="227164"/>
                  </a:lnTo>
                  <a:lnTo>
                    <a:pt x="360807" y="275082"/>
                  </a:lnTo>
                  <a:lnTo>
                    <a:pt x="313944" y="317500"/>
                  </a:lnTo>
                  <a:lnTo>
                    <a:pt x="313944" y="368554"/>
                  </a:lnTo>
                  <a:lnTo>
                    <a:pt x="571500" y="368554"/>
                  </a:lnTo>
                  <a:lnTo>
                    <a:pt x="571500" y="2988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3069082" y="2093468"/>
            <a:ext cx="2569845" cy="8801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Verdana"/>
                <a:cs typeface="Verdana"/>
              </a:rPr>
              <a:t>Real</a:t>
            </a:r>
            <a:r>
              <a:rPr sz="1400" spc="-114" dirty="0">
                <a:latin typeface="Verdana"/>
                <a:cs typeface="Verdana"/>
              </a:rPr>
              <a:t> </a:t>
            </a:r>
            <a:r>
              <a:rPr sz="1400" spc="-90" dirty="0">
                <a:latin typeface="Verdana"/>
                <a:cs typeface="Verdana"/>
              </a:rPr>
              <a:t>ti</a:t>
            </a:r>
            <a:r>
              <a:rPr sz="1400" spc="-30" dirty="0">
                <a:latin typeface="Verdana"/>
                <a:cs typeface="Verdana"/>
              </a:rPr>
              <a:t>me,</a:t>
            </a:r>
            <a:r>
              <a:rPr sz="1400" spc="-125" dirty="0">
                <a:latin typeface="Verdana"/>
                <a:cs typeface="Verdana"/>
              </a:rPr>
              <a:t> </a:t>
            </a:r>
            <a:r>
              <a:rPr sz="1400" spc="65" dirty="0">
                <a:latin typeface="Verdana"/>
                <a:cs typeface="Verdana"/>
              </a:rPr>
              <a:t>o</a:t>
            </a:r>
            <a:r>
              <a:rPr sz="1400" spc="-35" dirty="0">
                <a:latin typeface="Verdana"/>
                <a:cs typeface="Verdana"/>
              </a:rPr>
              <a:t>n</a:t>
            </a:r>
            <a:r>
              <a:rPr sz="1400" spc="-170" dirty="0">
                <a:latin typeface="Verdana"/>
                <a:cs typeface="Verdana"/>
              </a:rPr>
              <a:t>-</a:t>
            </a:r>
            <a:r>
              <a:rPr sz="1400" spc="-100" dirty="0">
                <a:latin typeface="Verdana"/>
                <a:cs typeface="Verdana"/>
              </a:rPr>
              <a:t>l</a:t>
            </a:r>
            <a:r>
              <a:rPr sz="1400" spc="-110" dirty="0">
                <a:latin typeface="Verdana"/>
                <a:cs typeface="Verdana"/>
              </a:rPr>
              <a:t>i</a:t>
            </a:r>
            <a:r>
              <a:rPr sz="1400" spc="-35" dirty="0">
                <a:latin typeface="Verdana"/>
                <a:cs typeface="Verdana"/>
              </a:rPr>
              <a:t>n</a:t>
            </a:r>
            <a:r>
              <a:rPr sz="1400" spc="75" dirty="0">
                <a:latin typeface="Verdana"/>
                <a:cs typeface="Verdana"/>
              </a:rPr>
              <a:t>e</a:t>
            </a:r>
            <a:r>
              <a:rPr sz="1400" spc="-150" dirty="0">
                <a:latin typeface="Verdana"/>
                <a:cs typeface="Verdana"/>
              </a:rPr>
              <a:t> </a:t>
            </a:r>
            <a:r>
              <a:rPr sz="1400" spc="-25" dirty="0">
                <a:latin typeface="Verdana"/>
                <a:cs typeface="Verdana"/>
              </a:rPr>
              <a:t>/</a:t>
            </a:r>
            <a:r>
              <a:rPr sz="1400" spc="-100" dirty="0">
                <a:latin typeface="Verdana"/>
                <a:cs typeface="Verdana"/>
              </a:rPr>
              <a:t> </a:t>
            </a:r>
            <a:r>
              <a:rPr sz="1400" spc="65" dirty="0">
                <a:latin typeface="Verdana"/>
                <a:cs typeface="Verdana"/>
              </a:rPr>
              <a:t>o</a:t>
            </a:r>
            <a:r>
              <a:rPr sz="1400" spc="-55" dirty="0">
                <a:latin typeface="Verdana"/>
                <a:cs typeface="Verdana"/>
              </a:rPr>
              <a:t>f</a:t>
            </a:r>
            <a:r>
              <a:rPr sz="1400" spc="-45" dirty="0">
                <a:latin typeface="Verdana"/>
                <a:cs typeface="Verdana"/>
              </a:rPr>
              <a:t>f</a:t>
            </a:r>
            <a:r>
              <a:rPr sz="1400" spc="-185" dirty="0">
                <a:latin typeface="Verdana"/>
                <a:cs typeface="Verdana"/>
              </a:rPr>
              <a:t>-</a:t>
            </a:r>
            <a:r>
              <a:rPr sz="1400" spc="-100" dirty="0">
                <a:latin typeface="Verdana"/>
                <a:cs typeface="Verdana"/>
              </a:rPr>
              <a:t>l</a:t>
            </a:r>
            <a:r>
              <a:rPr sz="1400" spc="-110" dirty="0">
                <a:latin typeface="Verdana"/>
                <a:cs typeface="Verdana"/>
              </a:rPr>
              <a:t>i</a:t>
            </a:r>
            <a:r>
              <a:rPr sz="1400" spc="20" dirty="0">
                <a:latin typeface="Verdana"/>
                <a:cs typeface="Verdana"/>
              </a:rPr>
              <a:t>ne</a:t>
            </a:r>
            <a:r>
              <a:rPr sz="1400" spc="-145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CB  </a:t>
            </a:r>
            <a:r>
              <a:rPr sz="1400" spc="-40" dirty="0">
                <a:latin typeface="Verdana"/>
                <a:cs typeface="Verdana"/>
              </a:rPr>
              <a:t>r</a:t>
            </a:r>
            <a:r>
              <a:rPr sz="1400" spc="-65" dirty="0">
                <a:latin typeface="Verdana"/>
                <a:cs typeface="Verdana"/>
              </a:rPr>
              <a:t>e</a:t>
            </a:r>
            <a:r>
              <a:rPr sz="1400" spc="-30" dirty="0">
                <a:latin typeface="Verdana"/>
                <a:cs typeface="Verdana"/>
              </a:rPr>
              <a:t>port</a:t>
            </a:r>
            <a:r>
              <a:rPr sz="1400" spc="-120" dirty="0">
                <a:latin typeface="Verdana"/>
                <a:cs typeface="Verdana"/>
              </a:rPr>
              <a:t>,</a:t>
            </a:r>
            <a:r>
              <a:rPr sz="1400" spc="-114" dirty="0">
                <a:latin typeface="Verdana"/>
                <a:cs typeface="Verdana"/>
              </a:rPr>
              <a:t> </a:t>
            </a:r>
            <a:r>
              <a:rPr sz="1400" spc="105" dirty="0">
                <a:latin typeface="Verdana"/>
                <a:cs typeface="Verdana"/>
              </a:rPr>
              <a:t>Ge</a:t>
            </a:r>
            <a:r>
              <a:rPr sz="1400" spc="70" dirty="0">
                <a:latin typeface="Verdana"/>
                <a:cs typeface="Verdana"/>
              </a:rPr>
              <a:t>o</a:t>
            </a:r>
            <a:r>
              <a:rPr sz="1400" spc="-170" dirty="0">
                <a:latin typeface="Verdana"/>
                <a:cs typeface="Verdana"/>
              </a:rPr>
              <a:t>-</a:t>
            </a:r>
            <a:r>
              <a:rPr sz="1400" spc="-90" dirty="0">
                <a:latin typeface="Verdana"/>
                <a:cs typeface="Verdana"/>
              </a:rPr>
              <a:t>t</a:t>
            </a:r>
            <a:r>
              <a:rPr sz="1400" spc="-5" dirty="0">
                <a:latin typeface="Verdana"/>
                <a:cs typeface="Verdana"/>
              </a:rPr>
              <a:t>ags</a:t>
            </a:r>
            <a:r>
              <a:rPr sz="1400" spc="-120" dirty="0">
                <a:latin typeface="Verdana"/>
                <a:cs typeface="Verdana"/>
              </a:rPr>
              <a:t>,</a:t>
            </a:r>
            <a:r>
              <a:rPr sz="1400" spc="-125" dirty="0">
                <a:latin typeface="Verdana"/>
                <a:cs typeface="Verdana"/>
              </a:rPr>
              <a:t> </a:t>
            </a:r>
            <a:r>
              <a:rPr sz="1400" spc="-190" dirty="0">
                <a:latin typeface="Verdana"/>
                <a:cs typeface="Verdana"/>
              </a:rPr>
              <a:t>B</a:t>
            </a:r>
            <a:r>
              <a:rPr sz="1400" spc="-65" dirty="0">
                <a:latin typeface="Verdana"/>
                <a:cs typeface="Verdana"/>
              </a:rPr>
              <a:t>i</a:t>
            </a:r>
            <a:r>
              <a:rPr sz="1400" spc="70" dirty="0">
                <a:latin typeface="Verdana"/>
                <a:cs typeface="Verdana"/>
              </a:rPr>
              <a:t>o</a:t>
            </a:r>
            <a:r>
              <a:rPr sz="1400" spc="-185" dirty="0">
                <a:latin typeface="Verdana"/>
                <a:cs typeface="Verdana"/>
              </a:rPr>
              <a:t>-</a:t>
            </a:r>
            <a:r>
              <a:rPr sz="1400" spc="-15" dirty="0">
                <a:latin typeface="Verdana"/>
                <a:cs typeface="Verdana"/>
              </a:rPr>
              <a:t>me</a:t>
            </a:r>
            <a:r>
              <a:rPr sz="1400" spc="-20" dirty="0">
                <a:latin typeface="Verdana"/>
                <a:cs typeface="Verdana"/>
              </a:rPr>
              <a:t>t</a:t>
            </a:r>
            <a:r>
              <a:rPr sz="1400" spc="-35" dirty="0">
                <a:latin typeface="Verdana"/>
                <a:cs typeface="Verdana"/>
              </a:rPr>
              <a:t>ric  </a:t>
            </a:r>
            <a:r>
              <a:rPr sz="1400" spc="20" dirty="0">
                <a:latin typeface="Verdana"/>
                <a:cs typeface="Verdana"/>
              </a:rPr>
              <a:t>e</a:t>
            </a:r>
            <a:r>
              <a:rPr sz="1400" spc="15" dirty="0">
                <a:latin typeface="Verdana"/>
                <a:cs typeface="Verdana"/>
              </a:rPr>
              <a:t>n</a:t>
            </a:r>
            <a:r>
              <a:rPr sz="1400" spc="35" dirty="0">
                <a:latin typeface="Verdana"/>
                <a:cs typeface="Verdana"/>
              </a:rPr>
              <a:t>abl</a:t>
            </a:r>
            <a:r>
              <a:rPr sz="1400" spc="80" dirty="0">
                <a:latin typeface="Verdana"/>
                <a:cs typeface="Verdana"/>
              </a:rPr>
              <a:t>ed</a:t>
            </a:r>
            <a:r>
              <a:rPr sz="1400" spc="-135" dirty="0">
                <a:latin typeface="Verdana"/>
                <a:cs typeface="Verdana"/>
              </a:rPr>
              <a:t> </a:t>
            </a:r>
            <a:r>
              <a:rPr sz="1400" spc="-90" dirty="0">
                <a:latin typeface="Verdana"/>
                <a:cs typeface="Verdana"/>
              </a:rPr>
              <a:t>t</a:t>
            </a:r>
            <a:r>
              <a:rPr sz="1400" spc="-30" dirty="0">
                <a:latin typeface="Verdana"/>
                <a:cs typeface="Verdana"/>
              </a:rPr>
              <a:t>ra</a:t>
            </a:r>
            <a:r>
              <a:rPr sz="1400" spc="-45" dirty="0">
                <a:latin typeface="Verdana"/>
                <a:cs typeface="Verdana"/>
              </a:rPr>
              <a:t>n</a:t>
            </a:r>
            <a:r>
              <a:rPr sz="1400" spc="-190" dirty="0">
                <a:latin typeface="Verdana"/>
                <a:cs typeface="Verdana"/>
              </a:rPr>
              <a:t>s</a:t>
            </a:r>
            <a:r>
              <a:rPr sz="1400" spc="150" dirty="0">
                <a:latin typeface="Verdana"/>
                <a:cs typeface="Verdana"/>
              </a:rPr>
              <a:t>a</a:t>
            </a:r>
            <a:r>
              <a:rPr sz="1400" spc="135" dirty="0">
                <a:latin typeface="Verdana"/>
                <a:cs typeface="Verdana"/>
              </a:rPr>
              <a:t>c</a:t>
            </a:r>
            <a:r>
              <a:rPr sz="1400" spc="-90" dirty="0">
                <a:latin typeface="Verdana"/>
                <a:cs typeface="Verdana"/>
              </a:rPr>
              <a:t>ti</a:t>
            </a:r>
            <a:r>
              <a:rPr sz="1400" spc="65" dirty="0">
                <a:latin typeface="Verdana"/>
                <a:cs typeface="Verdana"/>
              </a:rPr>
              <a:t>o</a:t>
            </a:r>
            <a:r>
              <a:rPr sz="1400" spc="-35" dirty="0">
                <a:latin typeface="Verdana"/>
                <a:cs typeface="Verdana"/>
              </a:rPr>
              <a:t>n</a:t>
            </a:r>
            <a:r>
              <a:rPr sz="1400" spc="-190" dirty="0">
                <a:latin typeface="Verdana"/>
                <a:cs typeface="Verdana"/>
              </a:rPr>
              <a:t>s</a:t>
            </a:r>
            <a:r>
              <a:rPr sz="1400" spc="-125" dirty="0">
                <a:latin typeface="Verdana"/>
                <a:cs typeface="Verdana"/>
              </a:rPr>
              <a:t>,</a:t>
            </a:r>
            <a:r>
              <a:rPr sz="1400" spc="-140" dirty="0">
                <a:latin typeface="Verdana"/>
                <a:cs typeface="Verdana"/>
              </a:rPr>
              <a:t> </a:t>
            </a:r>
            <a:r>
              <a:rPr sz="1400" spc="-190" dirty="0">
                <a:latin typeface="Verdana"/>
                <a:cs typeface="Verdana"/>
              </a:rPr>
              <a:t>s</a:t>
            </a:r>
            <a:r>
              <a:rPr sz="1400" spc="110" dirty="0">
                <a:latin typeface="Verdana"/>
                <a:cs typeface="Verdana"/>
              </a:rPr>
              <a:t>c</a:t>
            </a:r>
            <a:r>
              <a:rPr sz="1400" spc="135" dirty="0">
                <a:latin typeface="Verdana"/>
                <a:cs typeface="Verdana"/>
              </a:rPr>
              <a:t>o</a:t>
            </a:r>
            <a:r>
              <a:rPr sz="1400" spc="-140" dirty="0">
                <a:latin typeface="Verdana"/>
                <a:cs typeface="Verdana"/>
              </a:rPr>
              <a:t>ri</a:t>
            </a:r>
            <a:r>
              <a:rPr sz="1400" spc="-35" dirty="0">
                <a:latin typeface="Verdana"/>
                <a:cs typeface="Verdana"/>
              </a:rPr>
              <a:t>n</a:t>
            </a:r>
            <a:r>
              <a:rPr sz="1400" spc="50" dirty="0">
                <a:latin typeface="Verdana"/>
                <a:cs typeface="Verdana"/>
              </a:rPr>
              <a:t>g  </a:t>
            </a:r>
            <a:r>
              <a:rPr sz="1400" spc="-90" dirty="0">
                <a:latin typeface="Verdana"/>
                <a:cs typeface="Verdana"/>
              </a:rPr>
              <a:t>l</a:t>
            </a:r>
            <a:r>
              <a:rPr sz="1400" spc="-100" dirty="0">
                <a:latin typeface="Verdana"/>
                <a:cs typeface="Verdana"/>
              </a:rPr>
              <a:t>i</a:t>
            </a:r>
            <a:r>
              <a:rPr sz="1400" spc="-35" dirty="0">
                <a:latin typeface="Verdana"/>
                <a:cs typeface="Verdana"/>
              </a:rPr>
              <a:t>n</a:t>
            </a:r>
            <a:r>
              <a:rPr sz="1400" spc="-135" dirty="0">
                <a:latin typeface="Verdana"/>
                <a:cs typeface="Verdana"/>
              </a:rPr>
              <a:t>k</a:t>
            </a:r>
            <a:r>
              <a:rPr sz="1400" spc="80" dirty="0">
                <a:latin typeface="Verdana"/>
                <a:cs typeface="Verdana"/>
              </a:rPr>
              <a:t>ed</a:t>
            </a:r>
            <a:r>
              <a:rPr sz="1400" spc="-135" dirty="0">
                <a:latin typeface="Verdana"/>
                <a:cs typeface="Verdana"/>
              </a:rPr>
              <a:t> </a:t>
            </a:r>
            <a:r>
              <a:rPr sz="1400" spc="-95" dirty="0">
                <a:latin typeface="Verdana"/>
                <a:cs typeface="Verdana"/>
              </a:rPr>
              <a:t>as</a:t>
            </a:r>
            <a:r>
              <a:rPr sz="1400" spc="-90" dirty="0">
                <a:latin typeface="Verdana"/>
                <a:cs typeface="Verdana"/>
              </a:rPr>
              <a:t>s</a:t>
            </a:r>
            <a:r>
              <a:rPr sz="1400" spc="-60" dirty="0">
                <a:latin typeface="Verdana"/>
                <a:cs typeface="Verdana"/>
              </a:rPr>
              <a:t>es</a:t>
            </a:r>
            <a:r>
              <a:rPr sz="1400" spc="-190" dirty="0">
                <a:latin typeface="Verdana"/>
                <a:cs typeface="Verdana"/>
              </a:rPr>
              <a:t>s</a:t>
            </a:r>
            <a:r>
              <a:rPr sz="1400" spc="-20" dirty="0">
                <a:latin typeface="Verdana"/>
                <a:cs typeface="Verdana"/>
              </a:rPr>
              <a:t>ment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332859" y="3465321"/>
            <a:ext cx="2367915" cy="8801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spc="-110" dirty="0">
                <a:latin typeface="Verdana"/>
                <a:cs typeface="Verdana"/>
              </a:rPr>
              <a:t>D</a:t>
            </a:r>
            <a:r>
              <a:rPr sz="1400" spc="-25" dirty="0">
                <a:latin typeface="Verdana"/>
                <a:cs typeface="Verdana"/>
              </a:rPr>
              <a:t>i</a:t>
            </a:r>
            <a:r>
              <a:rPr sz="1400" spc="60" dirty="0">
                <a:latin typeface="Verdana"/>
                <a:cs typeface="Verdana"/>
              </a:rPr>
              <a:t>g</a:t>
            </a:r>
            <a:r>
              <a:rPr sz="1400" spc="-110" dirty="0">
                <a:latin typeface="Verdana"/>
                <a:cs typeface="Verdana"/>
              </a:rPr>
              <a:t>i</a:t>
            </a:r>
            <a:r>
              <a:rPr sz="1400" spc="-90" dirty="0">
                <a:latin typeface="Verdana"/>
                <a:cs typeface="Verdana"/>
              </a:rPr>
              <a:t>t</a:t>
            </a:r>
            <a:r>
              <a:rPr sz="1400" spc="-100" dirty="0">
                <a:latin typeface="Verdana"/>
                <a:cs typeface="Verdana"/>
              </a:rPr>
              <a:t>i</a:t>
            </a:r>
            <a:r>
              <a:rPr sz="1400" spc="5" dirty="0">
                <a:latin typeface="Verdana"/>
                <a:cs typeface="Verdana"/>
              </a:rPr>
              <a:t>zed</a:t>
            </a:r>
            <a:r>
              <a:rPr sz="1400" spc="-145" dirty="0">
                <a:latin typeface="Verdana"/>
                <a:cs typeface="Verdana"/>
              </a:rPr>
              <a:t> </a:t>
            </a:r>
            <a:r>
              <a:rPr sz="1400" spc="45" dirty="0">
                <a:latin typeface="Verdana"/>
                <a:cs typeface="Verdana"/>
              </a:rPr>
              <a:t>c</a:t>
            </a:r>
            <a:r>
              <a:rPr sz="1400" spc="30" dirty="0">
                <a:latin typeface="Verdana"/>
                <a:cs typeface="Verdana"/>
              </a:rPr>
              <a:t>l</a:t>
            </a:r>
            <a:r>
              <a:rPr sz="1400" spc="-100" dirty="0">
                <a:latin typeface="Verdana"/>
                <a:cs typeface="Verdana"/>
              </a:rPr>
              <a:t>i</a:t>
            </a:r>
            <a:r>
              <a:rPr sz="1400" spc="20" dirty="0">
                <a:latin typeface="Verdana"/>
                <a:cs typeface="Verdana"/>
              </a:rPr>
              <a:t>e</a:t>
            </a:r>
            <a:r>
              <a:rPr sz="1400" spc="15" dirty="0">
                <a:latin typeface="Verdana"/>
                <a:cs typeface="Verdana"/>
              </a:rPr>
              <a:t>n</a:t>
            </a:r>
            <a:r>
              <a:rPr sz="1400" spc="-80" dirty="0">
                <a:latin typeface="Verdana"/>
                <a:cs typeface="Verdana"/>
              </a:rPr>
              <a:t>t</a:t>
            </a:r>
            <a:r>
              <a:rPr sz="1400" spc="-145" dirty="0">
                <a:latin typeface="Verdana"/>
                <a:cs typeface="Verdana"/>
              </a:rPr>
              <a:t> </a:t>
            </a:r>
            <a:r>
              <a:rPr sz="1400" spc="-90" dirty="0">
                <a:latin typeface="Verdana"/>
                <a:cs typeface="Verdana"/>
              </a:rPr>
              <a:t>l</a:t>
            </a:r>
            <a:r>
              <a:rPr sz="1400" spc="-100" dirty="0">
                <a:latin typeface="Verdana"/>
                <a:cs typeface="Verdana"/>
              </a:rPr>
              <a:t>i</a:t>
            </a:r>
            <a:r>
              <a:rPr sz="1400" spc="-65" dirty="0">
                <a:latin typeface="Verdana"/>
                <a:cs typeface="Verdana"/>
              </a:rPr>
              <a:t>f</a:t>
            </a:r>
            <a:r>
              <a:rPr sz="1400" spc="80" dirty="0">
                <a:latin typeface="Verdana"/>
                <a:cs typeface="Verdana"/>
              </a:rPr>
              <a:t>e</a:t>
            </a:r>
            <a:r>
              <a:rPr sz="1400" spc="-170" dirty="0">
                <a:latin typeface="Verdana"/>
                <a:cs typeface="Verdana"/>
              </a:rPr>
              <a:t>-</a:t>
            </a:r>
            <a:r>
              <a:rPr sz="1400" spc="165" dirty="0">
                <a:latin typeface="Verdana"/>
                <a:cs typeface="Verdana"/>
              </a:rPr>
              <a:t>c</a:t>
            </a:r>
            <a:r>
              <a:rPr sz="1400" spc="-90" dirty="0">
                <a:latin typeface="Verdana"/>
                <a:cs typeface="Verdana"/>
              </a:rPr>
              <a:t>y</a:t>
            </a:r>
            <a:r>
              <a:rPr sz="1400" spc="165" dirty="0">
                <a:latin typeface="Verdana"/>
                <a:cs typeface="Verdana"/>
              </a:rPr>
              <a:t>c</a:t>
            </a:r>
            <a:r>
              <a:rPr sz="1400" spc="-110" dirty="0">
                <a:latin typeface="Verdana"/>
                <a:cs typeface="Verdana"/>
              </a:rPr>
              <a:t>l</a:t>
            </a:r>
            <a:r>
              <a:rPr sz="1400" spc="55" dirty="0">
                <a:latin typeface="Verdana"/>
                <a:cs typeface="Verdana"/>
              </a:rPr>
              <a:t>e  </a:t>
            </a:r>
            <a:r>
              <a:rPr sz="1400" spc="35" dirty="0">
                <a:latin typeface="Verdana"/>
                <a:cs typeface="Verdana"/>
              </a:rPr>
              <a:t>managem</a:t>
            </a:r>
            <a:r>
              <a:rPr sz="1400" spc="20" dirty="0">
                <a:latin typeface="Verdana"/>
                <a:cs typeface="Verdana"/>
              </a:rPr>
              <a:t>e</a:t>
            </a:r>
            <a:r>
              <a:rPr sz="1400" spc="15" dirty="0">
                <a:latin typeface="Verdana"/>
                <a:cs typeface="Verdana"/>
              </a:rPr>
              <a:t>n</a:t>
            </a:r>
            <a:r>
              <a:rPr sz="1400" spc="-80" dirty="0">
                <a:latin typeface="Verdana"/>
                <a:cs typeface="Verdana"/>
              </a:rPr>
              <a:t>t</a:t>
            </a:r>
            <a:r>
              <a:rPr sz="1400" spc="-130" dirty="0">
                <a:latin typeface="Verdana"/>
                <a:cs typeface="Verdana"/>
              </a:rPr>
              <a:t> </a:t>
            </a:r>
            <a:r>
              <a:rPr sz="1400" spc="-90" dirty="0">
                <a:latin typeface="Verdana"/>
                <a:cs typeface="Verdana"/>
              </a:rPr>
              <a:t>i</a:t>
            </a:r>
            <a:r>
              <a:rPr sz="1400" spc="-35" dirty="0">
                <a:latin typeface="Verdana"/>
                <a:cs typeface="Verdana"/>
              </a:rPr>
              <a:t>n</a:t>
            </a:r>
            <a:r>
              <a:rPr sz="1400" spc="165" dirty="0">
                <a:latin typeface="Verdana"/>
                <a:cs typeface="Verdana"/>
              </a:rPr>
              <a:t>c</a:t>
            </a:r>
            <a:r>
              <a:rPr sz="1400" spc="-100" dirty="0">
                <a:latin typeface="Verdana"/>
                <a:cs typeface="Verdana"/>
              </a:rPr>
              <a:t>l</a:t>
            </a:r>
            <a:r>
              <a:rPr sz="1400" spc="-50" dirty="0">
                <a:latin typeface="Verdana"/>
                <a:cs typeface="Verdana"/>
              </a:rPr>
              <a:t>u</a:t>
            </a:r>
            <a:r>
              <a:rPr sz="1400" spc="-15" dirty="0">
                <a:latin typeface="Verdana"/>
                <a:cs typeface="Verdana"/>
              </a:rPr>
              <a:t>d</a:t>
            </a:r>
            <a:r>
              <a:rPr sz="1400" spc="-5" dirty="0">
                <a:latin typeface="Verdana"/>
                <a:cs typeface="Verdana"/>
              </a:rPr>
              <a:t>i</a:t>
            </a:r>
            <a:r>
              <a:rPr sz="1400" spc="-50" dirty="0">
                <a:latin typeface="Verdana"/>
                <a:cs typeface="Verdana"/>
              </a:rPr>
              <a:t>n</a:t>
            </a:r>
            <a:r>
              <a:rPr sz="1400" spc="50" dirty="0">
                <a:latin typeface="Verdana"/>
                <a:cs typeface="Verdana"/>
              </a:rPr>
              <a:t>g  </a:t>
            </a:r>
            <a:r>
              <a:rPr sz="1400" spc="70" dirty="0">
                <a:latin typeface="Verdana"/>
                <a:cs typeface="Verdana"/>
              </a:rPr>
              <a:t>p</a:t>
            </a:r>
            <a:r>
              <a:rPr sz="1400" spc="80" dirty="0">
                <a:latin typeface="Verdana"/>
                <a:cs typeface="Verdana"/>
              </a:rPr>
              <a:t>o</a:t>
            </a:r>
            <a:r>
              <a:rPr sz="1400" spc="-190" dirty="0">
                <a:latin typeface="Verdana"/>
                <a:cs typeface="Verdana"/>
              </a:rPr>
              <a:t>s</a:t>
            </a:r>
            <a:r>
              <a:rPr sz="1400" spc="-80" dirty="0">
                <a:latin typeface="Verdana"/>
                <a:cs typeface="Verdana"/>
              </a:rPr>
              <a:t>t</a:t>
            </a:r>
            <a:r>
              <a:rPr sz="1400" dirty="0">
                <a:latin typeface="Verdana"/>
                <a:cs typeface="Verdana"/>
              </a:rPr>
              <a:t> </a:t>
            </a:r>
            <a:r>
              <a:rPr sz="1400" spc="-240" dirty="0">
                <a:latin typeface="Verdana"/>
                <a:cs typeface="Verdana"/>
              </a:rPr>
              <a:t> </a:t>
            </a:r>
            <a:r>
              <a:rPr sz="1400" spc="-15" dirty="0">
                <a:latin typeface="Verdana"/>
                <a:cs typeface="Verdana"/>
              </a:rPr>
              <a:t>d</a:t>
            </a:r>
            <a:r>
              <a:rPr sz="1400" spc="10" dirty="0">
                <a:latin typeface="Verdana"/>
                <a:cs typeface="Verdana"/>
              </a:rPr>
              <a:t>i</a:t>
            </a:r>
            <a:r>
              <a:rPr sz="1400" spc="-190" dirty="0">
                <a:latin typeface="Verdana"/>
                <a:cs typeface="Verdana"/>
              </a:rPr>
              <a:t>s</a:t>
            </a:r>
            <a:r>
              <a:rPr sz="1400" spc="-85" dirty="0">
                <a:latin typeface="Verdana"/>
                <a:cs typeface="Verdana"/>
              </a:rPr>
              <a:t>burs</a:t>
            </a:r>
            <a:r>
              <a:rPr sz="1400" dirty="0">
                <a:latin typeface="Verdana"/>
                <a:cs typeface="Verdana"/>
              </a:rPr>
              <a:t>ement</a:t>
            </a:r>
            <a:r>
              <a:rPr sz="1400" spc="-160" dirty="0">
                <a:latin typeface="Verdana"/>
                <a:cs typeface="Verdana"/>
              </a:rPr>
              <a:t> </a:t>
            </a:r>
            <a:r>
              <a:rPr sz="1400" spc="55" dirty="0">
                <a:latin typeface="Verdana"/>
                <a:cs typeface="Verdana"/>
              </a:rPr>
              <a:t>check</a:t>
            </a:r>
            <a:r>
              <a:rPr sz="1400" spc="-145" dirty="0">
                <a:latin typeface="Verdana"/>
                <a:cs typeface="Verdana"/>
              </a:rPr>
              <a:t>s  </a:t>
            </a:r>
            <a:r>
              <a:rPr sz="1400" spc="25" dirty="0">
                <a:latin typeface="Verdana"/>
                <a:cs typeface="Verdana"/>
              </a:rPr>
              <a:t>w</a:t>
            </a:r>
            <a:r>
              <a:rPr sz="1400" spc="-90" dirty="0">
                <a:latin typeface="Verdana"/>
                <a:cs typeface="Verdana"/>
              </a:rPr>
              <a:t>it</a:t>
            </a:r>
            <a:r>
              <a:rPr sz="1400" spc="-30" dirty="0">
                <a:latin typeface="Verdana"/>
                <a:cs typeface="Verdana"/>
              </a:rPr>
              <a:t>h</a:t>
            </a:r>
            <a:r>
              <a:rPr sz="1400" spc="-155" dirty="0">
                <a:latin typeface="Verdana"/>
                <a:cs typeface="Verdana"/>
              </a:rPr>
              <a:t> </a:t>
            </a:r>
            <a:r>
              <a:rPr sz="1400" spc="105" dirty="0">
                <a:latin typeface="Verdana"/>
                <a:cs typeface="Verdana"/>
              </a:rPr>
              <a:t>Ge</a:t>
            </a:r>
            <a:r>
              <a:rPr sz="1400" spc="75" dirty="0">
                <a:latin typeface="Verdana"/>
                <a:cs typeface="Verdana"/>
              </a:rPr>
              <a:t>o</a:t>
            </a:r>
            <a:r>
              <a:rPr sz="1400" spc="-170" dirty="0">
                <a:latin typeface="Verdana"/>
                <a:cs typeface="Verdana"/>
              </a:rPr>
              <a:t>-</a:t>
            </a:r>
            <a:r>
              <a:rPr sz="1400" dirty="0">
                <a:latin typeface="Verdana"/>
                <a:cs typeface="Verdana"/>
              </a:rPr>
              <a:t> </a:t>
            </a:r>
            <a:r>
              <a:rPr sz="1400" spc="-220" dirty="0">
                <a:latin typeface="Verdana"/>
                <a:cs typeface="Verdana"/>
              </a:rPr>
              <a:t> </a:t>
            </a:r>
            <a:r>
              <a:rPr sz="1400" spc="-90" dirty="0">
                <a:latin typeface="Verdana"/>
                <a:cs typeface="Verdana"/>
              </a:rPr>
              <a:t>t</a:t>
            </a:r>
            <a:r>
              <a:rPr sz="1400" spc="-5" dirty="0">
                <a:latin typeface="Verdana"/>
                <a:cs typeface="Verdana"/>
              </a:rPr>
              <a:t>ags</a:t>
            </a:r>
            <a:r>
              <a:rPr sz="1400" spc="-120" dirty="0">
                <a:latin typeface="Verdana"/>
                <a:cs typeface="Verdana"/>
              </a:rPr>
              <a:t>,</a:t>
            </a:r>
            <a:r>
              <a:rPr sz="1400" spc="-114" dirty="0">
                <a:latin typeface="Verdana"/>
                <a:cs typeface="Verdana"/>
              </a:rPr>
              <a:t> </a:t>
            </a:r>
            <a:r>
              <a:rPr sz="1400" spc="20" dirty="0">
                <a:latin typeface="Verdana"/>
                <a:cs typeface="Verdana"/>
              </a:rPr>
              <a:t>p</a:t>
            </a:r>
            <a:r>
              <a:rPr sz="1400" spc="15" dirty="0">
                <a:latin typeface="Verdana"/>
                <a:cs typeface="Verdana"/>
              </a:rPr>
              <a:t>h</a:t>
            </a:r>
            <a:r>
              <a:rPr sz="1400" spc="-5" dirty="0">
                <a:latin typeface="Verdana"/>
                <a:cs typeface="Verdana"/>
              </a:rPr>
              <a:t>o</a:t>
            </a:r>
            <a:r>
              <a:rPr sz="1400" spc="-15" dirty="0">
                <a:latin typeface="Verdana"/>
                <a:cs typeface="Verdana"/>
              </a:rPr>
              <a:t>t</a:t>
            </a:r>
            <a:r>
              <a:rPr sz="1400" spc="-60" dirty="0">
                <a:latin typeface="Verdana"/>
                <a:cs typeface="Verdana"/>
              </a:rPr>
              <a:t>os</a:t>
            </a:r>
            <a:r>
              <a:rPr sz="1400" spc="-140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e</a:t>
            </a:r>
            <a:r>
              <a:rPr sz="1400" spc="-15" dirty="0">
                <a:latin typeface="Verdana"/>
                <a:cs typeface="Verdana"/>
              </a:rPr>
              <a:t>t</a:t>
            </a:r>
            <a:r>
              <a:rPr sz="1400" spc="180" dirty="0">
                <a:latin typeface="Verdana"/>
                <a:cs typeface="Verdana"/>
              </a:rPr>
              <a:t>c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069082" y="4837302"/>
            <a:ext cx="1659255" cy="879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spc="-110" dirty="0">
                <a:latin typeface="Verdana"/>
                <a:cs typeface="Verdana"/>
              </a:rPr>
              <a:t>D</a:t>
            </a:r>
            <a:r>
              <a:rPr sz="1400" spc="-25" dirty="0">
                <a:latin typeface="Verdana"/>
                <a:cs typeface="Verdana"/>
              </a:rPr>
              <a:t>i</a:t>
            </a:r>
            <a:r>
              <a:rPr sz="1400" spc="60" dirty="0">
                <a:latin typeface="Verdana"/>
                <a:cs typeface="Verdana"/>
              </a:rPr>
              <a:t>g</a:t>
            </a:r>
            <a:r>
              <a:rPr sz="1400" spc="-110" dirty="0">
                <a:latin typeface="Verdana"/>
                <a:cs typeface="Verdana"/>
              </a:rPr>
              <a:t>i</a:t>
            </a:r>
            <a:r>
              <a:rPr sz="1400" spc="-90" dirty="0">
                <a:latin typeface="Verdana"/>
                <a:cs typeface="Verdana"/>
              </a:rPr>
              <a:t>t</a:t>
            </a:r>
            <a:r>
              <a:rPr sz="1400" spc="-100" dirty="0">
                <a:latin typeface="Verdana"/>
                <a:cs typeface="Verdana"/>
              </a:rPr>
              <a:t>i</a:t>
            </a:r>
            <a:r>
              <a:rPr sz="1400" spc="5" dirty="0">
                <a:latin typeface="Verdana"/>
                <a:cs typeface="Verdana"/>
              </a:rPr>
              <a:t>zed</a:t>
            </a:r>
            <a:r>
              <a:rPr sz="1400" spc="-145" dirty="0">
                <a:latin typeface="Verdana"/>
                <a:cs typeface="Verdana"/>
              </a:rPr>
              <a:t> </a:t>
            </a:r>
            <a:r>
              <a:rPr sz="1400" spc="-260" dirty="0">
                <a:latin typeface="Verdana"/>
                <a:cs typeface="Verdana"/>
              </a:rPr>
              <a:t>I</a:t>
            </a:r>
            <a:r>
              <a:rPr sz="1400" spc="-35" dirty="0">
                <a:latin typeface="Verdana"/>
                <a:cs typeface="Verdana"/>
              </a:rPr>
              <a:t>n</a:t>
            </a:r>
            <a:r>
              <a:rPr sz="1400" spc="-90" dirty="0">
                <a:latin typeface="Verdana"/>
                <a:cs typeface="Verdana"/>
              </a:rPr>
              <a:t>t</a:t>
            </a:r>
            <a:r>
              <a:rPr sz="1400" spc="-40" dirty="0">
                <a:latin typeface="Verdana"/>
                <a:cs typeface="Verdana"/>
              </a:rPr>
              <a:t>er</a:t>
            </a:r>
            <a:r>
              <a:rPr sz="1400" spc="-60" dirty="0">
                <a:latin typeface="Verdana"/>
                <a:cs typeface="Verdana"/>
              </a:rPr>
              <a:t>n</a:t>
            </a:r>
            <a:r>
              <a:rPr sz="1400" dirty="0">
                <a:latin typeface="Verdana"/>
                <a:cs typeface="Verdana"/>
              </a:rPr>
              <a:t>al  </a:t>
            </a:r>
            <a:r>
              <a:rPr sz="1400" spc="95" dirty="0">
                <a:latin typeface="Verdana"/>
                <a:cs typeface="Verdana"/>
              </a:rPr>
              <a:t>A</a:t>
            </a:r>
            <a:r>
              <a:rPr sz="1400" spc="-50" dirty="0">
                <a:latin typeface="Verdana"/>
                <a:cs typeface="Verdana"/>
              </a:rPr>
              <a:t>udit,</a:t>
            </a:r>
            <a:r>
              <a:rPr sz="1400" spc="-130" dirty="0">
                <a:latin typeface="Verdana"/>
                <a:cs typeface="Verdana"/>
              </a:rPr>
              <a:t> </a:t>
            </a:r>
            <a:r>
              <a:rPr sz="1400" spc="70" dirty="0">
                <a:latin typeface="Verdana"/>
                <a:cs typeface="Verdana"/>
              </a:rPr>
              <a:t>Ce</a:t>
            </a:r>
            <a:r>
              <a:rPr sz="1400" spc="55" dirty="0">
                <a:latin typeface="Verdana"/>
                <a:cs typeface="Verdana"/>
              </a:rPr>
              <a:t>n</a:t>
            </a:r>
            <a:r>
              <a:rPr sz="1400" spc="-90" dirty="0">
                <a:latin typeface="Verdana"/>
                <a:cs typeface="Verdana"/>
              </a:rPr>
              <a:t>t</a:t>
            </a:r>
            <a:r>
              <a:rPr sz="1400" spc="-45" dirty="0">
                <a:latin typeface="Verdana"/>
                <a:cs typeface="Verdana"/>
              </a:rPr>
              <a:t>re  </a:t>
            </a:r>
            <a:r>
              <a:rPr sz="1400" spc="25" dirty="0">
                <a:latin typeface="Verdana"/>
                <a:cs typeface="Verdana"/>
              </a:rPr>
              <a:t>Qual</a:t>
            </a:r>
            <a:r>
              <a:rPr sz="1400" spc="-100" dirty="0">
                <a:latin typeface="Verdana"/>
                <a:cs typeface="Verdana"/>
              </a:rPr>
              <a:t>i</a:t>
            </a:r>
            <a:r>
              <a:rPr sz="1400" spc="-90" dirty="0">
                <a:latin typeface="Verdana"/>
                <a:cs typeface="Verdana"/>
              </a:rPr>
              <a:t>t</a:t>
            </a:r>
            <a:r>
              <a:rPr sz="1400" spc="-80" dirty="0">
                <a:latin typeface="Verdana"/>
                <a:cs typeface="Verdana"/>
              </a:rPr>
              <a:t>y</a:t>
            </a:r>
            <a:r>
              <a:rPr sz="1400" spc="-145" dirty="0">
                <a:latin typeface="Verdana"/>
                <a:cs typeface="Verdana"/>
              </a:rPr>
              <a:t> </a:t>
            </a:r>
            <a:r>
              <a:rPr sz="1400" spc="70" dirty="0">
                <a:latin typeface="Verdana"/>
                <a:cs typeface="Verdana"/>
              </a:rPr>
              <a:t>C</a:t>
            </a:r>
            <a:r>
              <a:rPr sz="1400" spc="50" dirty="0">
                <a:latin typeface="Verdana"/>
                <a:cs typeface="Verdana"/>
              </a:rPr>
              <a:t>h</a:t>
            </a:r>
            <a:r>
              <a:rPr sz="1400" spc="40" dirty="0">
                <a:latin typeface="Verdana"/>
                <a:cs typeface="Verdana"/>
              </a:rPr>
              <a:t>eck</a:t>
            </a:r>
            <a:r>
              <a:rPr sz="1400" spc="-120" dirty="0">
                <a:latin typeface="Verdana"/>
                <a:cs typeface="Verdana"/>
              </a:rPr>
              <a:t> </a:t>
            </a:r>
            <a:r>
              <a:rPr sz="1400" spc="40" dirty="0">
                <a:latin typeface="Verdana"/>
                <a:cs typeface="Verdana"/>
              </a:rPr>
              <a:t>and  </a:t>
            </a:r>
            <a:r>
              <a:rPr sz="1400" spc="35" dirty="0">
                <a:latin typeface="Verdana"/>
                <a:cs typeface="Verdana"/>
              </a:rPr>
              <a:t>Compliance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578852" y="1563624"/>
            <a:ext cx="1805939" cy="370840"/>
          </a:xfrm>
          <a:prstGeom prst="rect">
            <a:avLst/>
          </a:prstGeom>
          <a:solidFill>
            <a:srgbClr val="0D0D0D"/>
          </a:solidFill>
        </p:spPr>
        <p:txBody>
          <a:bodyPr vert="horz" wrap="square" lIns="0" tIns="43180" rIns="0" bIns="0" rtlCol="0">
            <a:spAutoFit/>
          </a:bodyPr>
          <a:lstStyle/>
          <a:p>
            <a:pPr marL="631190" marR="619125" algn="ctr">
              <a:lnSpc>
                <a:spcPct val="100000"/>
              </a:lnSpc>
              <a:spcBef>
                <a:spcPts val="340"/>
              </a:spcBef>
            </a:pPr>
            <a:r>
              <a:rPr sz="900" spc="-100" dirty="0">
                <a:solidFill>
                  <a:srgbClr val="FFFFFF"/>
                </a:solidFill>
                <a:latin typeface="Verdana"/>
                <a:cs typeface="Verdana"/>
              </a:rPr>
              <a:t>K</a:t>
            </a:r>
            <a:r>
              <a:rPr sz="900" spc="-45" dirty="0">
                <a:solidFill>
                  <a:srgbClr val="FFFFFF"/>
                </a:solidFill>
                <a:latin typeface="Verdana"/>
                <a:cs typeface="Verdana"/>
              </a:rPr>
              <a:t>Y</a:t>
            </a:r>
            <a:r>
              <a:rPr sz="900" spc="100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900" spc="-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25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900" spc="-13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900" spc="-6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900" spc="-2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900" spc="30" dirty="0">
                <a:solidFill>
                  <a:srgbClr val="FFFFFF"/>
                </a:solidFill>
                <a:latin typeface="Verdana"/>
                <a:cs typeface="Verdana"/>
              </a:rPr>
              <a:t>g  </a:t>
            </a:r>
            <a:r>
              <a:rPr sz="900" spc="70" dirty="0">
                <a:solidFill>
                  <a:srgbClr val="FFFFFF"/>
                </a:solidFill>
                <a:latin typeface="Verdana"/>
                <a:cs typeface="Verdana"/>
              </a:rPr>
              <a:t>Q</a:t>
            </a:r>
            <a:r>
              <a:rPr sz="900" spc="-8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900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114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900" spc="4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900" spc="40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900" spc="4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endParaRPr sz="900">
              <a:latin typeface="Verdana"/>
              <a:cs typeface="Verdana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7578852" y="957986"/>
            <a:ext cx="3280410" cy="2098040"/>
            <a:chOff x="7578852" y="957986"/>
            <a:chExt cx="3280410" cy="2098040"/>
          </a:xfrm>
        </p:grpSpPr>
        <p:pic>
          <p:nvPicPr>
            <p:cNvPr id="25" name="object 2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216769" y="957986"/>
              <a:ext cx="641908" cy="599287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578852" y="2060447"/>
              <a:ext cx="1805940" cy="995172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9634728" y="1563624"/>
            <a:ext cx="1805939" cy="370840"/>
          </a:xfrm>
          <a:prstGeom prst="rect">
            <a:avLst/>
          </a:prstGeom>
          <a:solidFill>
            <a:srgbClr val="0D0D0D"/>
          </a:solidFill>
        </p:spPr>
        <p:txBody>
          <a:bodyPr vert="horz" wrap="square" lIns="0" tIns="43180" rIns="0" bIns="0" rtlCol="0">
            <a:spAutoFit/>
          </a:bodyPr>
          <a:lstStyle/>
          <a:p>
            <a:pPr marL="668655" marR="318770" indent="-342900">
              <a:lnSpc>
                <a:spcPct val="100000"/>
              </a:lnSpc>
              <a:spcBef>
                <a:spcPts val="340"/>
              </a:spcBef>
            </a:pPr>
            <a:r>
              <a:rPr sz="900" spc="2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900" spc="10" dirty="0">
                <a:solidFill>
                  <a:srgbClr val="FFFFFF"/>
                </a:solidFill>
                <a:latin typeface="Verdana"/>
                <a:cs typeface="Verdana"/>
              </a:rPr>
              <a:t>f</a:t>
            </a:r>
            <a:r>
              <a:rPr sz="900" spc="-35" dirty="0">
                <a:solidFill>
                  <a:srgbClr val="FFFFFF"/>
                </a:solidFill>
                <a:latin typeface="Verdana"/>
                <a:cs typeface="Verdana"/>
              </a:rPr>
              <a:t>f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900" spc="-6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900" spc="-2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900" spc="4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9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4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900" spc="40" dirty="0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sz="900" spc="4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900" spc="-114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900" spc="6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900" spc="-15" dirty="0">
                <a:solidFill>
                  <a:srgbClr val="FFFFFF"/>
                </a:solidFill>
                <a:latin typeface="Verdana"/>
                <a:cs typeface="Verdana"/>
              </a:rPr>
              <a:t>b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900" spc="-60" dirty="0">
                <a:solidFill>
                  <a:srgbClr val="FFFFFF"/>
                </a:solidFill>
                <a:latin typeface="Verdana"/>
                <a:cs typeface="Verdana"/>
              </a:rPr>
              <a:t>it</a:t>
            </a:r>
            <a:r>
              <a:rPr sz="900" spc="-55" dirty="0">
                <a:solidFill>
                  <a:srgbClr val="FFFFFF"/>
                </a:solidFill>
                <a:latin typeface="Verdana"/>
                <a:cs typeface="Verdana"/>
              </a:rPr>
              <a:t>y</a:t>
            </a:r>
            <a:r>
              <a:rPr sz="900" spc="-10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35" dirty="0">
                <a:solidFill>
                  <a:srgbClr val="FFFFFF"/>
                </a:solidFill>
                <a:latin typeface="Verdana"/>
                <a:cs typeface="Verdana"/>
              </a:rPr>
              <a:t>f</a:t>
            </a:r>
            <a:r>
              <a:rPr sz="900" spc="-30" dirty="0">
                <a:solidFill>
                  <a:srgbClr val="FFFFFF"/>
                </a:solidFill>
                <a:latin typeface="Verdana"/>
                <a:cs typeface="Verdana"/>
              </a:rPr>
              <a:t>or  </a:t>
            </a:r>
            <a:r>
              <a:rPr sz="900" spc="-20" dirty="0">
                <a:solidFill>
                  <a:srgbClr val="FFFFFF"/>
                </a:solidFill>
                <a:latin typeface="Verdana"/>
                <a:cs typeface="Verdana"/>
              </a:rPr>
              <a:t>sourcing</a:t>
            </a:r>
            <a:endParaRPr sz="900">
              <a:latin typeface="Verdana"/>
              <a:cs typeface="Verdana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7578852" y="2066886"/>
            <a:ext cx="3862070" cy="1873250"/>
            <a:chOff x="7578852" y="2066886"/>
            <a:chExt cx="3862070" cy="1873250"/>
          </a:xfrm>
        </p:grpSpPr>
        <p:pic>
          <p:nvPicPr>
            <p:cNvPr id="29" name="object 2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951085" y="2066886"/>
              <a:ext cx="1173099" cy="619290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578852" y="3171443"/>
              <a:ext cx="1805940" cy="768476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634728" y="3171443"/>
              <a:ext cx="1805939" cy="753109"/>
            </a:xfrm>
            <a:prstGeom prst="rect">
              <a:avLst/>
            </a:prstGeom>
          </p:spPr>
        </p:pic>
      </p:grpSp>
      <p:sp>
        <p:nvSpPr>
          <p:cNvPr id="32" name="object 32"/>
          <p:cNvSpPr txBox="1"/>
          <p:nvPr/>
        </p:nvSpPr>
        <p:spPr>
          <a:xfrm>
            <a:off x="9634728" y="2685288"/>
            <a:ext cx="1805939" cy="370840"/>
          </a:xfrm>
          <a:prstGeom prst="rect">
            <a:avLst/>
          </a:prstGeom>
          <a:solidFill>
            <a:srgbClr val="0D0D0D"/>
          </a:solidFill>
        </p:spPr>
        <p:txBody>
          <a:bodyPr vert="horz" wrap="square" lIns="0" tIns="43180" rIns="0" bIns="0" rtlCol="0">
            <a:spAutoFit/>
          </a:bodyPr>
          <a:lstStyle/>
          <a:p>
            <a:pPr marL="510540" marR="457200" indent="-44450">
              <a:lnSpc>
                <a:spcPct val="100000"/>
              </a:lnSpc>
              <a:spcBef>
                <a:spcPts val="340"/>
              </a:spcBef>
            </a:pPr>
            <a:r>
              <a:rPr sz="900" spc="-8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900" spc="4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900" spc="6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900" spc="-70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9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60" dirty="0">
                <a:solidFill>
                  <a:srgbClr val="FFFFFF"/>
                </a:solidFill>
                <a:latin typeface="Verdana"/>
                <a:cs typeface="Verdana"/>
              </a:rPr>
              <a:t>ti</a:t>
            </a:r>
            <a:r>
              <a:rPr sz="900" spc="-55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900" spc="4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9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114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900" spc="-114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900" spc="4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900" spc="50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900" spc="-6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900" spc="-50" dirty="0">
                <a:solidFill>
                  <a:srgbClr val="FFFFFF"/>
                </a:solidFill>
                <a:latin typeface="Verdana"/>
                <a:cs typeface="Verdana"/>
              </a:rPr>
              <a:t>t  </a:t>
            </a:r>
            <a:r>
              <a:rPr sz="900" spc="10" dirty="0">
                <a:solidFill>
                  <a:srgbClr val="FFFFFF"/>
                </a:solidFill>
                <a:latin typeface="Verdana"/>
                <a:cs typeface="Verdana"/>
              </a:rPr>
              <a:t>b</a:t>
            </a:r>
            <a:r>
              <a:rPr sz="900" spc="15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900" spc="-114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900" spc="4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900" spc="6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900" spc="-25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110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900" spc="-25" dirty="0">
                <a:solidFill>
                  <a:srgbClr val="FFFFFF"/>
                </a:solidFill>
                <a:latin typeface="Verdana"/>
                <a:cs typeface="Verdana"/>
              </a:rPr>
              <a:t>h</a:t>
            </a:r>
            <a:r>
              <a:rPr sz="900" spc="4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900" spc="110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900" spc="-85" dirty="0">
                <a:solidFill>
                  <a:srgbClr val="FFFFFF"/>
                </a:solidFill>
                <a:latin typeface="Verdana"/>
                <a:cs typeface="Verdana"/>
              </a:rPr>
              <a:t>k</a:t>
            </a:r>
            <a:endParaRPr sz="900">
              <a:latin typeface="Verdana"/>
              <a:cs typeface="Verdana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7578852" y="4297679"/>
            <a:ext cx="3862070" cy="2125980"/>
            <a:chOff x="7578852" y="4297679"/>
            <a:chExt cx="3862070" cy="2125980"/>
          </a:xfrm>
        </p:grpSpPr>
        <p:pic>
          <p:nvPicPr>
            <p:cNvPr id="34" name="object 3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634728" y="4297679"/>
              <a:ext cx="1805939" cy="933703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578852" y="4297679"/>
              <a:ext cx="1805940" cy="998219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634728" y="5404103"/>
              <a:ext cx="1805939" cy="1019556"/>
            </a:xfrm>
            <a:prstGeom prst="rect">
              <a:avLst/>
            </a:prstGeom>
          </p:spPr>
        </p:pic>
      </p:grpSp>
      <p:sp>
        <p:nvSpPr>
          <p:cNvPr id="37" name="object 37"/>
          <p:cNvSpPr txBox="1"/>
          <p:nvPr/>
        </p:nvSpPr>
        <p:spPr>
          <a:xfrm>
            <a:off x="7578852" y="2685288"/>
            <a:ext cx="1805939" cy="370840"/>
          </a:xfrm>
          <a:prstGeom prst="rect">
            <a:avLst/>
          </a:prstGeom>
          <a:solidFill>
            <a:srgbClr val="0D0D0D"/>
          </a:solidFill>
        </p:spPr>
        <p:txBody>
          <a:bodyPr vert="horz" wrap="square" lIns="0" tIns="43180" rIns="0" bIns="0" rtlCol="0">
            <a:spAutoFit/>
          </a:bodyPr>
          <a:lstStyle/>
          <a:p>
            <a:pPr marL="492759" marR="280670" indent="-203200">
              <a:lnSpc>
                <a:spcPct val="100000"/>
              </a:lnSpc>
              <a:spcBef>
                <a:spcPts val="340"/>
              </a:spcBef>
            </a:pPr>
            <a:r>
              <a:rPr sz="900" spc="80" dirty="0">
                <a:solidFill>
                  <a:srgbClr val="FFFFFF"/>
                </a:solidFill>
                <a:latin typeface="Verdana"/>
                <a:cs typeface="Verdana"/>
              </a:rPr>
              <a:t>G</a:t>
            </a:r>
            <a:r>
              <a:rPr sz="900" spc="4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900" spc="-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900" spc="-1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900" spc="6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900" spc="30" dirty="0">
                <a:solidFill>
                  <a:srgbClr val="FFFFFF"/>
                </a:solidFill>
                <a:latin typeface="Verdana"/>
                <a:cs typeface="Verdana"/>
              </a:rPr>
              <a:t>gg</a:t>
            </a:r>
            <a:r>
              <a:rPr sz="900" spc="-6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900" spc="-2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900" spc="40" dirty="0">
                <a:solidFill>
                  <a:srgbClr val="FFFFFF"/>
                </a:solidFill>
                <a:latin typeface="Verdana"/>
                <a:cs typeface="Verdana"/>
              </a:rPr>
              <a:t>g</a:t>
            </a:r>
            <a:r>
              <a:rPr sz="9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sz="9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110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900" spc="4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900" spc="-2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900" spc="-6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900" spc="-114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900" spc="35" dirty="0">
                <a:solidFill>
                  <a:srgbClr val="FFFFFF"/>
                </a:solidFill>
                <a:latin typeface="Verdana"/>
                <a:cs typeface="Verdana"/>
              </a:rPr>
              <a:t>e  </a:t>
            </a:r>
            <a:r>
              <a:rPr sz="900" spc="-55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900" spc="45" dirty="0">
                <a:solidFill>
                  <a:srgbClr val="FFFFFF"/>
                </a:solidFill>
                <a:latin typeface="Verdana"/>
                <a:cs typeface="Verdana"/>
              </a:rPr>
              <a:t>ee</a:t>
            </a:r>
            <a:r>
              <a:rPr sz="900" spc="-60" dirty="0">
                <a:solidFill>
                  <a:srgbClr val="FFFFFF"/>
                </a:solidFill>
                <a:latin typeface="Verdana"/>
                <a:cs typeface="Verdana"/>
              </a:rPr>
              <a:t>ti</a:t>
            </a:r>
            <a:r>
              <a:rPr sz="900" spc="-2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900" spc="40" dirty="0">
                <a:solidFill>
                  <a:srgbClr val="FFFFFF"/>
                </a:solidFill>
                <a:latin typeface="Verdana"/>
                <a:cs typeface="Verdana"/>
              </a:rPr>
              <a:t>g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35" dirty="0">
                <a:solidFill>
                  <a:srgbClr val="FFFFFF"/>
                </a:solidFill>
                <a:latin typeface="Verdana"/>
                <a:cs typeface="Verdana"/>
              </a:rPr>
              <a:t>pla</a:t>
            </a:r>
            <a:r>
              <a:rPr sz="900" spc="40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900" spc="4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578852" y="3799332"/>
            <a:ext cx="1805939" cy="370840"/>
          </a:xfrm>
          <a:prstGeom prst="rect">
            <a:avLst/>
          </a:prstGeom>
          <a:solidFill>
            <a:srgbClr val="0D0D0D"/>
          </a:solidFill>
        </p:spPr>
        <p:txBody>
          <a:bodyPr vert="horz" wrap="square" lIns="0" tIns="43815" rIns="0" bIns="0" rtlCol="0">
            <a:spAutoFit/>
          </a:bodyPr>
          <a:lstStyle/>
          <a:p>
            <a:pPr marL="536575" marR="502284" indent="-22860">
              <a:lnSpc>
                <a:spcPct val="100000"/>
              </a:lnSpc>
              <a:spcBef>
                <a:spcPts val="345"/>
              </a:spcBef>
            </a:pP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100</a:t>
            </a:r>
            <a:r>
              <a:rPr sz="900" spc="-275" dirty="0">
                <a:solidFill>
                  <a:srgbClr val="FFFFFF"/>
                </a:solidFill>
                <a:latin typeface="Verdana"/>
                <a:cs typeface="Verdana"/>
              </a:rPr>
              <a:t>%</a:t>
            </a:r>
            <a:r>
              <a:rPr sz="9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20" dirty="0">
                <a:solidFill>
                  <a:srgbClr val="FFFFFF"/>
                </a:solidFill>
                <a:latin typeface="Verdana"/>
                <a:cs typeface="Verdana"/>
              </a:rPr>
              <a:t>Ca</a:t>
            </a:r>
            <a:r>
              <a:rPr sz="900" spc="1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900" spc="-25" dirty="0">
                <a:solidFill>
                  <a:srgbClr val="FFFFFF"/>
                </a:solidFill>
                <a:latin typeface="Verdana"/>
                <a:cs typeface="Verdana"/>
              </a:rPr>
              <a:t>h</a:t>
            </a:r>
            <a:r>
              <a:rPr sz="900" spc="-15" dirty="0">
                <a:solidFill>
                  <a:srgbClr val="FFFFFF"/>
                </a:solidFill>
                <a:latin typeface="Verdana"/>
                <a:cs typeface="Verdana"/>
              </a:rPr>
              <a:t>le</a:t>
            </a:r>
            <a:r>
              <a:rPr sz="900" spc="-110" dirty="0">
                <a:solidFill>
                  <a:srgbClr val="FFFFFF"/>
                </a:solidFill>
                <a:latin typeface="Verdana"/>
                <a:cs typeface="Verdana"/>
              </a:rPr>
              <a:t>ss  </a:t>
            </a:r>
            <a:r>
              <a:rPr sz="900" spc="-35" dirty="0">
                <a:solidFill>
                  <a:srgbClr val="FFFFFF"/>
                </a:solidFill>
                <a:latin typeface="Verdana"/>
                <a:cs typeface="Verdana"/>
              </a:rPr>
              <a:t>disbursement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634728" y="3799332"/>
            <a:ext cx="1805939" cy="370840"/>
          </a:xfrm>
          <a:prstGeom prst="rect">
            <a:avLst/>
          </a:prstGeom>
          <a:solidFill>
            <a:srgbClr val="0D0D0D"/>
          </a:solidFill>
        </p:spPr>
        <p:txBody>
          <a:bodyPr vert="horz" wrap="square" lIns="0" tIns="43815" rIns="0" bIns="0" rtlCol="0">
            <a:spAutoFit/>
          </a:bodyPr>
          <a:lstStyle/>
          <a:p>
            <a:pPr marL="443230" marR="297180" indent="-137160">
              <a:lnSpc>
                <a:spcPct val="100000"/>
              </a:lnSpc>
              <a:spcBef>
                <a:spcPts val="345"/>
              </a:spcBef>
            </a:pPr>
            <a:r>
              <a:rPr sz="900" spc="-90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900" spc="5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900" spc="5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900" spc="-2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25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900" spc="-60" dirty="0">
                <a:solidFill>
                  <a:srgbClr val="FFFFFF"/>
                </a:solidFill>
                <a:latin typeface="Verdana"/>
                <a:cs typeface="Verdana"/>
              </a:rPr>
              <a:t>ti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900" spc="-6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900" spc="-25" dirty="0">
                <a:solidFill>
                  <a:srgbClr val="FFFFFF"/>
                </a:solidFill>
                <a:latin typeface="Verdana"/>
                <a:cs typeface="Verdana"/>
              </a:rPr>
              <a:t>za</a:t>
            </a:r>
            <a:r>
              <a:rPr sz="900" spc="-3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900" spc="-1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900" spc="-3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900" spc="-2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9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110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900" spc="-25" dirty="0">
                <a:solidFill>
                  <a:srgbClr val="FFFFFF"/>
                </a:solidFill>
                <a:latin typeface="Verdana"/>
                <a:cs typeface="Verdana"/>
              </a:rPr>
              <a:t>h</a:t>
            </a:r>
            <a:r>
              <a:rPr sz="900" spc="4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900" spc="110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900" spc="-60" dirty="0">
                <a:solidFill>
                  <a:srgbClr val="FFFFFF"/>
                </a:solidFill>
                <a:latin typeface="Verdana"/>
                <a:cs typeface="Verdana"/>
              </a:rPr>
              <a:t>k  </a:t>
            </a:r>
            <a:r>
              <a:rPr sz="900" spc="5" dirty="0">
                <a:solidFill>
                  <a:srgbClr val="FFFFFF"/>
                </a:solidFill>
                <a:latin typeface="Verdana"/>
                <a:cs typeface="Verdana"/>
              </a:rPr>
              <a:t>w</a:t>
            </a:r>
            <a:r>
              <a:rPr sz="900" spc="-60" dirty="0">
                <a:solidFill>
                  <a:srgbClr val="FFFFFF"/>
                </a:solidFill>
                <a:latin typeface="Verdana"/>
                <a:cs typeface="Verdana"/>
              </a:rPr>
              <a:t>it</a:t>
            </a:r>
            <a:r>
              <a:rPr sz="900" spc="-25" dirty="0">
                <a:solidFill>
                  <a:srgbClr val="FFFFFF"/>
                </a:solidFill>
                <a:latin typeface="Verdana"/>
                <a:cs typeface="Verdana"/>
              </a:rPr>
              <a:t>h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30" dirty="0">
                <a:solidFill>
                  <a:srgbClr val="FFFFFF"/>
                </a:solidFill>
                <a:latin typeface="Verdana"/>
                <a:cs typeface="Verdana"/>
              </a:rPr>
              <a:t>g</a:t>
            </a:r>
            <a:r>
              <a:rPr sz="900" spc="4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900" spc="-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900" spc="-1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900" spc="6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900" spc="30" dirty="0">
                <a:solidFill>
                  <a:srgbClr val="FFFFFF"/>
                </a:solidFill>
                <a:latin typeface="Verdana"/>
                <a:cs typeface="Verdana"/>
              </a:rPr>
              <a:t>gg</a:t>
            </a:r>
            <a:r>
              <a:rPr sz="900" spc="-6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900" spc="-2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900" spc="40" dirty="0">
                <a:solidFill>
                  <a:srgbClr val="FFFFFF"/>
                </a:solidFill>
                <a:latin typeface="Verdana"/>
                <a:cs typeface="Verdana"/>
              </a:rPr>
              <a:t>g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634728" y="4930140"/>
            <a:ext cx="1805939" cy="370840"/>
          </a:xfrm>
          <a:prstGeom prst="rect">
            <a:avLst/>
          </a:prstGeom>
          <a:solidFill>
            <a:srgbClr val="0D0D0D"/>
          </a:solidFill>
        </p:spPr>
        <p:txBody>
          <a:bodyPr vert="horz" wrap="square" lIns="0" tIns="43815" rIns="0" bIns="0" rtlCol="0">
            <a:spAutoFit/>
          </a:bodyPr>
          <a:lstStyle/>
          <a:p>
            <a:pPr marL="577215">
              <a:lnSpc>
                <a:spcPct val="100000"/>
              </a:lnSpc>
              <a:spcBef>
                <a:spcPts val="345"/>
              </a:spcBef>
            </a:pPr>
            <a:r>
              <a:rPr sz="900" spc="-16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900" spc="-5" dirty="0">
                <a:solidFill>
                  <a:srgbClr val="FFFFFF"/>
                </a:solidFill>
                <a:latin typeface="Verdana"/>
                <a:cs typeface="Verdana"/>
              </a:rPr>
              <a:t>V</a:t>
            </a:r>
            <a:r>
              <a:rPr sz="900" spc="-8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900" spc="-17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114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900" spc="6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900" spc="-70" dirty="0">
                <a:solidFill>
                  <a:srgbClr val="FFFFFF"/>
                </a:solidFill>
                <a:latin typeface="Verdana"/>
                <a:cs typeface="Verdana"/>
              </a:rPr>
              <a:t>ll</a:t>
            </a:r>
            <a:r>
              <a:rPr sz="900" spc="-125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9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6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900" spc="-5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endParaRPr sz="900">
              <a:latin typeface="Verdana"/>
              <a:cs typeface="Verdana"/>
            </a:endParaRPr>
          </a:p>
          <a:p>
            <a:pPr marL="516255">
              <a:lnSpc>
                <a:spcPct val="100000"/>
              </a:lnSpc>
            </a:pPr>
            <a:r>
              <a:rPr sz="900" spc="-45" dirty="0">
                <a:solidFill>
                  <a:srgbClr val="FFFFFF"/>
                </a:solidFill>
                <a:latin typeface="Verdana"/>
                <a:cs typeface="Verdana"/>
              </a:rPr>
              <a:t>v</a:t>
            </a:r>
            <a:r>
              <a:rPr sz="900" spc="7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900" spc="-114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900" spc="-6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900" spc="3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900" spc="-25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900" spc="-12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9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105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900" spc="-8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900" spc="7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900" spc="35" dirty="0">
                <a:solidFill>
                  <a:srgbClr val="FFFFFF"/>
                </a:solidFill>
                <a:latin typeface="Verdana"/>
                <a:cs typeface="Verdana"/>
              </a:rPr>
              <a:t>g</a:t>
            </a:r>
            <a:r>
              <a:rPr sz="900" spc="-35" dirty="0">
                <a:solidFill>
                  <a:srgbClr val="FFFFFF"/>
                </a:solidFill>
                <a:latin typeface="Verdana"/>
                <a:cs typeface="Verdana"/>
              </a:rPr>
              <a:t>es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578852" y="4930140"/>
            <a:ext cx="1805939" cy="370840"/>
          </a:xfrm>
          <a:prstGeom prst="rect">
            <a:avLst/>
          </a:prstGeom>
          <a:solidFill>
            <a:srgbClr val="0D0D0D"/>
          </a:solidFill>
        </p:spPr>
        <p:txBody>
          <a:bodyPr vert="horz" wrap="square" lIns="0" tIns="43815" rIns="0" bIns="0" rtlCol="0">
            <a:spAutoFit/>
          </a:bodyPr>
          <a:lstStyle/>
          <a:p>
            <a:pPr marL="3810" algn="ctr">
              <a:lnSpc>
                <a:spcPct val="100000"/>
              </a:lnSpc>
              <a:spcBef>
                <a:spcPts val="345"/>
              </a:spcBef>
            </a:pPr>
            <a:r>
              <a:rPr sz="900" spc="20" dirty="0">
                <a:solidFill>
                  <a:srgbClr val="FFFFFF"/>
                </a:solidFill>
                <a:latin typeface="Verdana"/>
                <a:cs typeface="Verdana"/>
              </a:rPr>
              <a:t>Ca</a:t>
            </a:r>
            <a:r>
              <a:rPr sz="900" spc="1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900" spc="-25" dirty="0">
                <a:solidFill>
                  <a:srgbClr val="FFFFFF"/>
                </a:solidFill>
                <a:latin typeface="Verdana"/>
                <a:cs typeface="Verdana"/>
              </a:rPr>
              <a:t>h</a:t>
            </a:r>
            <a:r>
              <a:rPr sz="900" spc="-15" dirty="0">
                <a:solidFill>
                  <a:srgbClr val="FFFFFF"/>
                </a:solidFill>
                <a:latin typeface="Verdana"/>
                <a:cs typeface="Verdana"/>
              </a:rPr>
              <a:t>le</a:t>
            </a:r>
            <a:r>
              <a:rPr sz="900" spc="-125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900" spc="-12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9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114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900" spc="4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900" spc="55" dirty="0">
                <a:solidFill>
                  <a:srgbClr val="FFFFFF"/>
                </a:solidFill>
                <a:latin typeface="Verdana"/>
                <a:cs typeface="Verdana"/>
              </a:rPr>
              <a:t>pa</a:t>
            </a:r>
            <a:r>
              <a:rPr sz="900" spc="-40" dirty="0">
                <a:solidFill>
                  <a:srgbClr val="FFFFFF"/>
                </a:solidFill>
                <a:latin typeface="Verdana"/>
                <a:cs typeface="Verdana"/>
              </a:rPr>
              <a:t>y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900" spc="4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900" spc="-2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900" spc="-5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endParaRPr sz="900">
              <a:latin typeface="Verdana"/>
              <a:cs typeface="Verdana"/>
            </a:endParaRPr>
          </a:p>
          <a:p>
            <a:pPr marL="1905" algn="ctr">
              <a:lnSpc>
                <a:spcPct val="100000"/>
              </a:lnSpc>
            </a:pPr>
            <a:r>
              <a:rPr sz="900" spc="5" dirty="0">
                <a:solidFill>
                  <a:srgbClr val="FFFFFF"/>
                </a:solidFill>
                <a:latin typeface="Verdana"/>
                <a:cs typeface="Verdana"/>
              </a:rPr>
              <a:t>collection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9634728" y="6054852"/>
            <a:ext cx="1805939" cy="368935"/>
          </a:xfrm>
          <a:prstGeom prst="rect">
            <a:avLst/>
          </a:prstGeom>
          <a:solidFill>
            <a:srgbClr val="0D0D0D"/>
          </a:solidFill>
        </p:spPr>
        <p:txBody>
          <a:bodyPr vert="horz" wrap="square" lIns="0" tIns="43815" rIns="0" bIns="0" rtlCol="0">
            <a:spAutoFit/>
          </a:bodyPr>
          <a:lstStyle/>
          <a:p>
            <a:pPr marL="394335" marR="373380" indent="-12700">
              <a:lnSpc>
                <a:spcPct val="100000"/>
              </a:lnSpc>
              <a:spcBef>
                <a:spcPts val="345"/>
              </a:spcBef>
            </a:pP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900" spc="-1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900" spc="30" dirty="0">
                <a:solidFill>
                  <a:srgbClr val="FFFFFF"/>
                </a:solidFill>
                <a:latin typeface="Verdana"/>
                <a:cs typeface="Verdana"/>
              </a:rPr>
              <a:t>g</a:t>
            </a:r>
            <a:r>
              <a:rPr sz="900" spc="-60" dirty="0">
                <a:solidFill>
                  <a:srgbClr val="FFFFFF"/>
                </a:solidFill>
                <a:latin typeface="Verdana"/>
                <a:cs typeface="Verdana"/>
              </a:rPr>
              <a:t>it</a:t>
            </a:r>
            <a:r>
              <a:rPr sz="900" spc="-40" dirty="0">
                <a:solidFill>
                  <a:srgbClr val="FFFFFF"/>
                </a:solidFill>
                <a:latin typeface="Verdana"/>
                <a:cs typeface="Verdana"/>
              </a:rPr>
              <a:t>iz</a:t>
            </a:r>
            <a:r>
              <a:rPr sz="900" spc="-5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900" spc="55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900" spc="-10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6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900" spc="-25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900" spc="50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900" spc="-6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900" spc="-5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9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6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900" spc="-2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900" spc="35" dirty="0">
                <a:solidFill>
                  <a:srgbClr val="FFFFFF"/>
                </a:solidFill>
                <a:latin typeface="Verdana"/>
                <a:cs typeface="Verdana"/>
              </a:rPr>
              <a:t>d  </a:t>
            </a:r>
            <a:r>
              <a:rPr sz="900" spc="6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900" spc="110" dirty="0">
                <a:solidFill>
                  <a:srgbClr val="FFFFFF"/>
                </a:solidFill>
                <a:latin typeface="Verdana"/>
                <a:cs typeface="Verdana"/>
              </a:rPr>
              <a:t>cc</a:t>
            </a:r>
            <a:r>
              <a:rPr sz="900" spc="4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900" spc="-125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900" spc="-12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9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5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900" spc="4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9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55" dirty="0">
                <a:solidFill>
                  <a:srgbClr val="FFFFFF"/>
                </a:solidFill>
                <a:latin typeface="Verdana"/>
                <a:cs typeface="Verdana"/>
              </a:rPr>
              <a:t>pa</a:t>
            </a:r>
            <a:r>
              <a:rPr sz="900" spc="-114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900" spc="-6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900" spc="-2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900" spc="4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900" spc="-114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900" spc="-12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endParaRPr sz="900">
              <a:latin typeface="Verdana"/>
              <a:cs typeface="Verdana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7578852" y="5430011"/>
            <a:ext cx="1805939" cy="993775"/>
            <a:chOff x="7578852" y="5430011"/>
            <a:chExt cx="1805939" cy="993775"/>
          </a:xfrm>
        </p:grpSpPr>
        <p:pic>
          <p:nvPicPr>
            <p:cNvPr id="44" name="object 4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764526" y="5430011"/>
              <a:ext cx="1503552" cy="731329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7578852" y="6054851"/>
              <a:ext cx="1805939" cy="368935"/>
            </a:xfrm>
            <a:custGeom>
              <a:avLst/>
              <a:gdLst/>
              <a:ahLst/>
              <a:cxnLst/>
              <a:rect l="l" t="t" r="r" b="b"/>
              <a:pathLst>
                <a:path w="1805940" h="368935">
                  <a:moveTo>
                    <a:pt x="1805940" y="0"/>
                  </a:moveTo>
                  <a:lnTo>
                    <a:pt x="0" y="0"/>
                  </a:lnTo>
                  <a:lnTo>
                    <a:pt x="0" y="368808"/>
                  </a:lnTo>
                  <a:lnTo>
                    <a:pt x="1805940" y="368808"/>
                  </a:lnTo>
                  <a:lnTo>
                    <a:pt x="1805940" y="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7578852" y="6054852"/>
            <a:ext cx="1805939" cy="36893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638810" marR="481965" indent="-147955">
              <a:lnSpc>
                <a:spcPct val="100000"/>
              </a:lnSpc>
              <a:spcBef>
                <a:spcPts val="345"/>
              </a:spcBef>
            </a:pPr>
            <a:r>
              <a:rPr sz="900" spc="-15" dirty="0">
                <a:solidFill>
                  <a:srgbClr val="FFFFFF"/>
                </a:solidFill>
                <a:latin typeface="Verdana"/>
                <a:cs typeface="Verdana"/>
              </a:rPr>
              <a:t>Cl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900" spc="4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900" spc="-2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900" spc="-5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9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110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900" spc="45" dirty="0">
                <a:solidFill>
                  <a:srgbClr val="FFFFFF"/>
                </a:solidFill>
                <a:latin typeface="Verdana"/>
                <a:cs typeface="Verdana"/>
              </a:rPr>
              <a:t>once</a:t>
            </a:r>
            <a:r>
              <a:rPr sz="900" spc="-114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900" spc="-15" dirty="0">
                <a:solidFill>
                  <a:srgbClr val="FFFFFF"/>
                </a:solidFill>
                <a:latin typeface="Verdana"/>
                <a:cs typeface="Verdana"/>
              </a:rPr>
              <a:t>n  </a:t>
            </a:r>
            <a:r>
              <a:rPr sz="900" spc="-50" dirty="0">
                <a:solidFill>
                  <a:srgbClr val="FFFFFF"/>
                </a:solidFill>
                <a:latin typeface="Verdana"/>
                <a:cs typeface="Verdana"/>
              </a:rPr>
              <a:t>redressals</a:t>
            </a:r>
            <a:endParaRPr sz="9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037831" y="0"/>
            <a:ext cx="5154295" cy="6858000"/>
          </a:xfrm>
          <a:custGeom>
            <a:avLst/>
            <a:gdLst/>
            <a:ahLst/>
            <a:cxnLst/>
            <a:rect l="l" t="t" r="r" b="b"/>
            <a:pathLst>
              <a:path w="5154295" h="6858000">
                <a:moveTo>
                  <a:pt x="5154168" y="0"/>
                </a:moveTo>
                <a:lnTo>
                  <a:pt x="0" y="0"/>
                </a:lnTo>
                <a:lnTo>
                  <a:pt x="0" y="6858000"/>
                </a:lnTo>
                <a:lnTo>
                  <a:pt x="5154168" y="6858000"/>
                </a:lnTo>
                <a:lnTo>
                  <a:pt x="5154168" y="0"/>
                </a:lnTo>
                <a:close/>
              </a:path>
            </a:pathLst>
          </a:custGeom>
          <a:solidFill>
            <a:srgbClr val="1F49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16939" y="492378"/>
            <a:ext cx="3564890" cy="8083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3800"/>
              </a:lnSpc>
              <a:spcBef>
                <a:spcPts val="105"/>
              </a:spcBef>
            </a:pPr>
            <a:r>
              <a:rPr dirty="0"/>
              <a:t>2.</a:t>
            </a:r>
            <a:r>
              <a:rPr spc="-25" dirty="0"/>
              <a:t> </a:t>
            </a:r>
            <a:r>
              <a:rPr spc="-10" dirty="0"/>
              <a:t>Matured</a:t>
            </a:r>
            <a:r>
              <a:rPr spc="-55" dirty="0"/>
              <a:t> </a:t>
            </a:r>
            <a:r>
              <a:rPr spc="-5" dirty="0"/>
              <a:t>Process</a:t>
            </a:r>
            <a:r>
              <a:rPr spc="-55" dirty="0"/>
              <a:t> </a:t>
            </a:r>
            <a:r>
              <a:rPr dirty="0"/>
              <a:t>–</a:t>
            </a:r>
          </a:p>
          <a:p>
            <a:pPr marL="12700">
              <a:lnSpc>
                <a:spcPts val="2360"/>
              </a:lnSpc>
            </a:pPr>
            <a:r>
              <a:rPr sz="2000" b="0" spc="-55" dirty="0">
                <a:solidFill>
                  <a:srgbClr val="000000"/>
                </a:solidFill>
                <a:latin typeface="Verdana"/>
                <a:cs typeface="Verdana"/>
              </a:rPr>
              <a:t>Pre-Sanction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14400" y="1519427"/>
            <a:ext cx="2723515" cy="4624070"/>
          </a:xfrm>
          <a:custGeom>
            <a:avLst/>
            <a:gdLst/>
            <a:ahLst/>
            <a:cxnLst/>
            <a:rect l="l" t="t" r="r" b="b"/>
            <a:pathLst>
              <a:path w="2723515" h="4624070">
                <a:moveTo>
                  <a:pt x="2201545" y="0"/>
                </a:moveTo>
                <a:lnTo>
                  <a:pt x="2201545" y="361950"/>
                </a:lnTo>
                <a:lnTo>
                  <a:pt x="206400" y="361950"/>
                </a:lnTo>
                <a:lnTo>
                  <a:pt x="165256" y="367544"/>
                </a:lnTo>
                <a:lnTo>
                  <a:pt x="126911" y="383583"/>
                </a:lnTo>
                <a:lnTo>
                  <a:pt x="92193" y="408951"/>
                </a:lnTo>
                <a:lnTo>
                  <a:pt x="61929" y="442531"/>
                </a:lnTo>
                <a:lnTo>
                  <a:pt x="36950" y="483207"/>
                </a:lnTo>
                <a:lnTo>
                  <a:pt x="18082" y="529863"/>
                </a:lnTo>
                <a:lnTo>
                  <a:pt x="6154" y="581383"/>
                </a:lnTo>
                <a:lnTo>
                  <a:pt x="1993" y="636651"/>
                </a:lnTo>
                <a:lnTo>
                  <a:pt x="1993" y="644271"/>
                </a:lnTo>
                <a:lnTo>
                  <a:pt x="6553" y="650367"/>
                </a:lnTo>
                <a:lnTo>
                  <a:pt x="17830" y="650367"/>
                </a:lnTo>
                <a:lnTo>
                  <a:pt x="22402" y="644271"/>
                </a:lnTo>
                <a:lnTo>
                  <a:pt x="22402" y="636651"/>
                </a:lnTo>
                <a:lnTo>
                  <a:pt x="27269" y="580046"/>
                </a:lnTo>
                <a:lnTo>
                  <a:pt x="41130" y="528036"/>
                </a:lnTo>
                <a:lnTo>
                  <a:pt x="62870" y="482119"/>
                </a:lnTo>
                <a:lnTo>
                  <a:pt x="91380" y="443796"/>
                </a:lnTo>
                <a:lnTo>
                  <a:pt x="125546" y="414565"/>
                </a:lnTo>
                <a:lnTo>
                  <a:pt x="164257" y="395927"/>
                </a:lnTo>
                <a:lnTo>
                  <a:pt x="206400" y="389382"/>
                </a:lnTo>
                <a:lnTo>
                  <a:pt x="2221992" y="389382"/>
                </a:lnTo>
                <a:lnTo>
                  <a:pt x="2221992" y="66167"/>
                </a:lnTo>
                <a:lnTo>
                  <a:pt x="2694559" y="701294"/>
                </a:lnTo>
                <a:lnTo>
                  <a:pt x="2221992" y="1336294"/>
                </a:lnTo>
                <a:lnTo>
                  <a:pt x="2221992" y="1013079"/>
                </a:lnTo>
                <a:lnTo>
                  <a:pt x="256489" y="1013079"/>
                </a:lnTo>
                <a:lnTo>
                  <a:pt x="214937" y="1017596"/>
                </a:lnTo>
                <a:lnTo>
                  <a:pt x="175501" y="1030674"/>
                </a:lnTo>
                <a:lnTo>
                  <a:pt x="138712" y="1051596"/>
                </a:lnTo>
                <a:lnTo>
                  <a:pt x="105102" y="1079651"/>
                </a:lnTo>
                <a:lnTo>
                  <a:pt x="75204" y="1114123"/>
                </a:lnTo>
                <a:lnTo>
                  <a:pt x="49549" y="1154298"/>
                </a:lnTo>
                <a:lnTo>
                  <a:pt x="28669" y="1199464"/>
                </a:lnTo>
                <a:lnTo>
                  <a:pt x="13096" y="1248904"/>
                </a:lnTo>
                <a:lnTo>
                  <a:pt x="3362" y="1301907"/>
                </a:lnTo>
                <a:lnTo>
                  <a:pt x="0" y="1357757"/>
                </a:lnTo>
                <a:lnTo>
                  <a:pt x="0" y="4327334"/>
                </a:lnTo>
                <a:lnTo>
                  <a:pt x="3560" y="4380560"/>
                </a:lnTo>
                <a:lnTo>
                  <a:pt x="13825" y="4430683"/>
                </a:lnTo>
                <a:lnTo>
                  <a:pt x="30165" y="4476861"/>
                </a:lnTo>
                <a:lnTo>
                  <a:pt x="51953" y="4518248"/>
                </a:lnTo>
                <a:lnTo>
                  <a:pt x="78560" y="4554003"/>
                </a:lnTo>
                <a:lnTo>
                  <a:pt x="109361" y="4583280"/>
                </a:lnTo>
                <a:lnTo>
                  <a:pt x="143725" y="4605237"/>
                </a:lnTo>
                <a:lnTo>
                  <a:pt x="181026" y="4619030"/>
                </a:lnTo>
                <a:lnTo>
                  <a:pt x="220637" y="4623816"/>
                </a:lnTo>
                <a:lnTo>
                  <a:pt x="2418841" y="4623816"/>
                </a:lnTo>
                <a:lnTo>
                  <a:pt x="2424429" y="4623816"/>
                </a:lnTo>
                <a:lnTo>
                  <a:pt x="2429002" y="4617681"/>
                </a:lnTo>
                <a:lnTo>
                  <a:pt x="2429002" y="4602556"/>
                </a:lnTo>
                <a:lnTo>
                  <a:pt x="2424429" y="4596422"/>
                </a:lnTo>
                <a:lnTo>
                  <a:pt x="220637" y="4596422"/>
                </a:lnTo>
                <a:lnTo>
                  <a:pt x="180327" y="4590945"/>
                </a:lnTo>
                <a:lnTo>
                  <a:pt x="142761" y="4575242"/>
                </a:lnTo>
                <a:lnTo>
                  <a:pt x="108748" y="4550403"/>
                </a:lnTo>
                <a:lnTo>
                  <a:pt x="79100" y="4517518"/>
                </a:lnTo>
                <a:lnTo>
                  <a:pt x="54628" y="4477678"/>
                </a:lnTo>
                <a:lnTo>
                  <a:pt x="36144" y="4431974"/>
                </a:lnTo>
                <a:lnTo>
                  <a:pt x="24458" y="4381496"/>
                </a:lnTo>
                <a:lnTo>
                  <a:pt x="20383" y="4327334"/>
                </a:lnTo>
                <a:lnTo>
                  <a:pt x="20383" y="1357757"/>
                </a:lnTo>
                <a:lnTo>
                  <a:pt x="24194" y="1300785"/>
                </a:lnTo>
                <a:lnTo>
                  <a:pt x="35179" y="1247141"/>
                </a:lnTo>
                <a:lnTo>
                  <a:pt x="52665" y="1197727"/>
                </a:lnTo>
                <a:lnTo>
                  <a:pt x="75981" y="1153443"/>
                </a:lnTo>
                <a:lnTo>
                  <a:pt x="104455" y="1115190"/>
                </a:lnTo>
                <a:lnTo>
                  <a:pt x="137415" y="1083869"/>
                </a:lnTo>
                <a:lnTo>
                  <a:pt x="174188" y="1060382"/>
                </a:lnTo>
                <a:lnTo>
                  <a:pt x="214104" y="1045628"/>
                </a:lnTo>
                <a:lnTo>
                  <a:pt x="256489" y="1040511"/>
                </a:lnTo>
                <a:lnTo>
                  <a:pt x="2201545" y="1040511"/>
                </a:lnTo>
                <a:lnTo>
                  <a:pt x="2201545" y="1402461"/>
                </a:lnTo>
                <a:lnTo>
                  <a:pt x="2723388" y="701294"/>
                </a:lnTo>
                <a:lnTo>
                  <a:pt x="2201545" y="0"/>
                </a:lnTo>
                <a:close/>
              </a:path>
            </a:pathLst>
          </a:custGeom>
          <a:solidFill>
            <a:srgbClr val="1F49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09573" y="2723134"/>
            <a:ext cx="1950085" cy="286067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700"/>
              </a:spcBef>
              <a:buFont typeface="Arial MT"/>
              <a:buChar char="•"/>
              <a:tabLst>
                <a:tab pos="185420" algn="l"/>
              </a:tabLst>
            </a:pPr>
            <a:r>
              <a:rPr sz="1200" b="1" spc="-245" dirty="0">
                <a:solidFill>
                  <a:srgbClr val="404040"/>
                </a:solidFill>
                <a:latin typeface="Tahoma"/>
                <a:cs typeface="Tahoma"/>
              </a:rPr>
              <a:t>I</a:t>
            </a:r>
            <a:r>
              <a:rPr sz="1200" b="1" spc="-2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200" b="1" spc="-15" dirty="0">
                <a:solidFill>
                  <a:srgbClr val="404040"/>
                </a:solidFill>
                <a:latin typeface="Tahoma"/>
                <a:cs typeface="Tahoma"/>
              </a:rPr>
              <a:t>-KY</a:t>
            </a:r>
            <a:r>
              <a:rPr sz="1200" b="1" spc="-10" dirty="0">
                <a:solidFill>
                  <a:srgbClr val="404040"/>
                </a:solidFill>
                <a:latin typeface="Tahoma"/>
                <a:cs typeface="Tahoma"/>
              </a:rPr>
              <a:t>C</a:t>
            </a:r>
            <a:r>
              <a:rPr sz="1200" b="1" spc="-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200" b="1" spc="-35" dirty="0">
                <a:solidFill>
                  <a:srgbClr val="404040"/>
                </a:solidFill>
                <a:latin typeface="Tahoma"/>
                <a:cs typeface="Tahoma"/>
              </a:rPr>
              <a:t>Sourcing</a:t>
            </a:r>
            <a:endParaRPr sz="1200">
              <a:latin typeface="Tahoma"/>
              <a:cs typeface="Tahoma"/>
            </a:endParaRPr>
          </a:p>
          <a:p>
            <a:pPr marL="184785" marR="107950" indent="-17272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185420" algn="l"/>
              </a:tabLst>
            </a:pPr>
            <a:r>
              <a:rPr sz="1200" b="1" spc="10" dirty="0">
                <a:solidFill>
                  <a:srgbClr val="404040"/>
                </a:solidFill>
                <a:latin typeface="Tahoma"/>
                <a:cs typeface="Tahoma"/>
              </a:rPr>
              <a:t>Aadhar </a:t>
            </a:r>
            <a:r>
              <a:rPr sz="1200" b="1" spc="-50" dirty="0">
                <a:solidFill>
                  <a:srgbClr val="404040"/>
                </a:solidFill>
                <a:latin typeface="Tahoma"/>
                <a:cs typeface="Tahoma"/>
              </a:rPr>
              <a:t>QR </a:t>
            </a:r>
            <a:r>
              <a:rPr sz="1200" b="1" spc="-25" dirty="0">
                <a:solidFill>
                  <a:srgbClr val="404040"/>
                </a:solidFill>
                <a:latin typeface="Tahoma"/>
                <a:cs typeface="Tahoma"/>
              </a:rPr>
              <a:t>Reader, </a:t>
            </a:r>
            <a:r>
              <a:rPr sz="1200" b="1" spc="-2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200" b="1" spc="-25" dirty="0">
                <a:solidFill>
                  <a:srgbClr val="404040"/>
                </a:solidFill>
                <a:latin typeface="Tahoma"/>
                <a:cs typeface="Tahoma"/>
              </a:rPr>
              <a:t>Auto </a:t>
            </a:r>
            <a:r>
              <a:rPr sz="1200" b="1" spc="-40" dirty="0">
                <a:solidFill>
                  <a:srgbClr val="404040"/>
                </a:solidFill>
                <a:latin typeface="Tahoma"/>
                <a:cs typeface="Tahoma"/>
              </a:rPr>
              <a:t>Population, </a:t>
            </a:r>
            <a:r>
              <a:rPr sz="1200" b="1" spc="-30" dirty="0">
                <a:solidFill>
                  <a:srgbClr val="404040"/>
                </a:solidFill>
                <a:latin typeface="Tahoma"/>
                <a:cs typeface="Tahoma"/>
              </a:rPr>
              <a:t>auto </a:t>
            </a:r>
            <a:r>
              <a:rPr sz="1200" b="1" spc="-2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200" b="1" spc="40" dirty="0">
                <a:solidFill>
                  <a:srgbClr val="404040"/>
                </a:solidFill>
                <a:latin typeface="Tahoma"/>
                <a:cs typeface="Tahoma"/>
              </a:rPr>
              <a:t>de</a:t>
            </a:r>
            <a:r>
              <a:rPr sz="1200" b="1" spc="-15" dirty="0">
                <a:solidFill>
                  <a:srgbClr val="404040"/>
                </a:solidFill>
                <a:latin typeface="Tahoma"/>
                <a:cs typeface="Tahoma"/>
              </a:rPr>
              <a:t>-</a:t>
            </a:r>
            <a:r>
              <a:rPr sz="1200" b="1" dirty="0">
                <a:solidFill>
                  <a:srgbClr val="404040"/>
                </a:solidFill>
                <a:latin typeface="Tahoma"/>
                <a:cs typeface="Tahoma"/>
              </a:rPr>
              <a:t>dupe,</a:t>
            </a:r>
            <a:r>
              <a:rPr sz="1200" b="1" spc="-4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200" b="1" spc="-55" dirty="0">
                <a:solidFill>
                  <a:srgbClr val="404040"/>
                </a:solidFill>
                <a:latin typeface="Tahoma"/>
                <a:cs typeface="Tahoma"/>
              </a:rPr>
              <a:t>File</a:t>
            </a:r>
            <a:r>
              <a:rPr sz="1200" b="1" spc="-2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200" b="1" spc="-35" dirty="0">
                <a:solidFill>
                  <a:srgbClr val="404040"/>
                </a:solidFill>
                <a:latin typeface="Tahoma"/>
                <a:cs typeface="Tahoma"/>
              </a:rPr>
              <a:t>Tracking  </a:t>
            </a:r>
            <a:r>
              <a:rPr sz="1200" b="1" spc="-85" dirty="0">
                <a:solidFill>
                  <a:srgbClr val="404040"/>
                </a:solidFill>
                <a:latin typeface="Tahoma"/>
                <a:cs typeface="Tahoma"/>
              </a:rPr>
              <a:t>is</a:t>
            </a:r>
            <a:r>
              <a:rPr sz="1200" b="1" spc="-1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200" b="1" spc="-30" dirty="0">
                <a:solidFill>
                  <a:srgbClr val="404040"/>
                </a:solidFill>
                <a:latin typeface="Tahoma"/>
                <a:cs typeface="Tahoma"/>
              </a:rPr>
              <a:t>triggered</a:t>
            </a:r>
            <a:endParaRPr sz="1200">
              <a:latin typeface="Tahoma"/>
              <a:cs typeface="Tahoma"/>
            </a:endParaRPr>
          </a:p>
          <a:p>
            <a:pPr marL="184785" indent="-17272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185420" algn="l"/>
              </a:tabLst>
            </a:pPr>
            <a:r>
              <a:rPr sz="1200" b="1" spc="-25" dirty="0">
                <a:solidFill>
                  <a:srgbClr val="404040"/>
                </a:solidFill>
                <a:latin typeface="Tahoma"/>
                <a:cs typeface="Tahoma"/>
              </a:rPr>
              <a:t>Auto</a:t>
            </a:r>
            <a:r>
              <a:rPr sz="1200" b="1" spc="-6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200" b="1" spc="45" dirty="0">
                <a:solidFill>
                  <a:srgbClr val="404040"/>
                </a:solidFill>
                <a:latin typeface="Tahoma"/>
                <a:cs typeface="Tahoma"/>
              </a:rPr>
              <a:t>check</a:t>
            </a:r>
            <a:endParaRPr sz="1200">
              <a:latin typeface="Tahoma"/>
              <a:cs typeface="Tahoma"/>
            </a:endParaRPr>
          </a:p>
          <a:p>
            <a:pPr marL="241300" indent="-229235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241935" algn="l"/>
              </a:tabLst>
            </a:pPr>
            <a:r>
              <a:rPr sz="1200" spc="90" dirty="0">
                <a:solidFill>
                  <a:srgbClr val="404040"/>
                </a:solidFill>
                <a:latin typeface="Verdana"/>
                <a:cs typeface="Verdana"/>
              </a:rPr>
              <a:t>a</a:t>
            </a:r>
            <a:r>
              <a:rPr sz="1200" spc="-105" dirty="0">
                <a:solidFill>
                  <a:srgbClr val="404040"/>
                </a:solidFill>
                <a:latin typeface="Verdana"/>
                <a:cs typeface="Verdana"/>
              </a:rPr>
              <a:t>.</a:t>
            </a:r>
            <a:r>
              <a:rPr sz="1200" spc="-75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Verdana"/>
                <a:cs typeface="Verdana"/>
              </a:rPr>
              <a:t>L</a:t>
            </a:r>
            <a:r>
              <a:rPr sz="1200" spc="-20" dirty="0">
                <a:solidFill>
                  <a:srgbClr val="404040"/>
                </a:solidFill>
                <a:latin typeface="Verdana"/>
                <a:cs typeface="Verdana"/>
              </a:rPr>
              <a:t>a</a:t>
            </a:r>
            <a:r>
              <a:rPr sz="1200" spc="-135" dirty="0">
                <a:solidFill>
                  <a:srgbClr val="404040"/>
                </a:solidFill>
                <a:latin typeface="Verdana"/>
                <a:cs typeface="Verdana"/>
              </a:rPr>
              <a:t>s</a:t>
            </a:r>
            <a:r>
              <a:rPr sz="1200" spc="-100" dirty="0">
                <a:solidFill>
                  <a:srgbClr val="404040"/>
                </a:solidFill>
                <a:latin typeface="Verdana"/>
                <a:cs typeface="Verdana"/>
              </a:rPr>
              <a:t>t</a:t>
            </a:r>
            <a:r>
              <a:rPr sz="1200" spc="-75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-95" dirty="0">
                <a:solidFill>
                  <a:srgbClr val="404040"/>
                </a:solidFill>
                <a:latin typeface="Verdana"/>
                <a:cs typeface="Verdana"/>
              </a:rPr>
              <a:t>t</a:t>
            </a:r>
            <a:r>
              <a:rPr sz="1200" spc="-35" dirty="0">
                <a:solidFill>
                  <a:srgbClr val="404040"/>
                </a:solidFill>
                <a:latin typeface="Verdana"/>
                <a:cs typeface="Verdana"/>
              </a:rPr>
              <a:t>i</a:t>
            </a:r>
            <a:r>
              <a:rPr sz="1200" spc="-95" dirty="0">
                <a:solidFill>
                  <a:srgbClr val="404040"/>
                </a:solidFill>
                <a:latin typeface="Verdana"/>
                <a:cs typeface="Verdana"/>
              </a:rPr>
              <a:t>m</a:t>
            </a:r>
            <a:r>
              <a:rPr sz="1200" spc="65" dirty="0">
                <a:solidFill>
                  <a:srgbClr val="404040"/>
                </a:solidFill>
                <a:latin typeface="Verdana"/>
                <a:cs typeface="Verdana"/>
              </a:rPr>
              <a:t>e</a:t>
            </a:r>
            <a:r>
              <a:rPr sz="1200" spc="-9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130" dirty="0">
                <a:solidFill>
                  <a:srgbClr val="404040"/>
                </a:solidFill>
                <a:latin typeface="Verdana"/>
                <a:cs typeface="Verdana"/>
              </a:rPr>
              <a:t>C</a:t>
            </a:r>
            <a:r>
              <a:rPr sz="1200" spc="-135" dirty="0">
                <a:solidFill>
                  <a:srgbClr val="404040"/>
                </a:solidFill>
                <a:latin typeface="Verdana"/>
                <a:cs typeface="Verdana"/>
              </a:rPr>
              <a:t>B</a:t>
            </a:r>
            <a:r>
              <a:rPr sz="1200" spc="-85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150" dirty="0">
                <a:solidFill>
                  <a:srgbClr val="404040"/>
                </a:solidFill>
                <a:latin typeface="Verdana"/>
                <a:cs typeface="Verdana"/>
              </a:rPr>
              <a:t>c</a:t>
            </a:r>
            <a:r>
              <a:rPr sz="1200" spc="60" dirty="0">
                <a:solidFill>
                  <a:srgbClr val="404040"/>
                </a:solidFill>
                <a:latin typeface="Verdana"/>
                <a:cs typeface="Verdana"/>
              </a:rPr>
              <a:t>hec</a:t>
            </a:r>
            <a:r>
              <a:rPr sz="1200" spc="-30" dirty="0">
                <a:solidFill>
                  <a:srgbClr val="404040"/>
                </a:solidFill>
                <a:latin typeface="Verdana"/>
                <a:cs typeface="Verdana"/>
              </a:rPr>
              <a:t>k?</a:t>
            </a:r>
            <a:endParaRPr sz="1200">
              <a:latin typeface="Verdana"/>
              <a:cs typeface="Verdana"/>
            </a:endParaRPr>
          </a:p>
          <a:p>
            <a:pPr marL="241300" marR="148590" indent="-229235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241935" algn="l"/>
              </a:tabLst>
            </a:pPr>
            <a:r>
              <a:rPr sz="1200" spc="-30" dirty="0">
                <a:solidFill>
                  <a:srgbClr val="404040"/>
                </a:solidFill>
                <a:latin typeface="Verdana"/>
                <a:cs typeface="Verdana"/>
              </a:rPr>
              <a:t>b</a:t>
            </a:r>
            <a:r>
              <a:rPr sz="1200" spc="-15" dirty="0">
                <a:solidFill>
                  <a:srgbClr val="404040"/>
                </a:solidFill>
                <a:latin typeface="Verdana"/>
                <a:cs typeface="Verdana"/>
              </a:rPr>
              <a:t>.</a:t>
            </a:r>
            <a:r>
              <a:rPr sz="1200" spc="-9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-210" dirty="0">
                <a:solidFill>
                  <a:srgbClr val="404040"/>
                </a:solidFill>
                <a:latin typeface="Verdana"/>
                <a:cs typeface="Verdana"/>
              </a:rPr>
              <a:t>I</a:t>
            </a:r>
            <a:r>
              <a:rPr sz="1200" spc="-30" dirty="0">
                <a:solidFill>
                  <a:srgbClr val="404040"/>
                </a:solidFill>
                <a:latin typeface="Verdana"/>
                <a:cs typeface="Verdana"/>
              </a:rPr>
              <a:t>n</a:t>
            </a:r>
            <a:r>
              <a:rPr sz="1200" spc="-11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150" dirty="0">
                <a:solidFill>
                  <a:srgbClr val="404040"/>
                </a:solidFill>
                <a:latin typeface="Verdana"/>
                <a:cs typeface="Verdana"/>
              </a:rPr>
              <a:t>c</a:t>
            </a:r>
            <a:r>
              <a:rPr sz="1200" spc="90" dirty="0">
                <a:solidFill>
                  <a:srgbClr val="404040"/>
                </a:solidFill>
                <a:latin typeface="Verdana"/>
                <a:cs typeface="Verdana"/>
              </a:rPr>
              <a:t>a</a:t>
            </a:r>
            <a:r>
              <a:rPr sz="1200" spc="-50" dirty="0">
                <a:solidFill>
                  <a:srgbClr val="404040"/>
                </a:solidFill>
                <a:latin typeface="Verdana"/>
                <a:cs typeface="Verdana"/>
              </a:rPr>
              <a:t>s</a:t>
            </a:r>
            <a:r>
              <a:rPr sz="1200" spc="-55" dirty="0">
                <a:solidFill>
                  <a:srgbClr val="404040"/>
                </a:solidFill>
                <a:latin typeface="Verdana"/>
                <a:cs typeface="Verdana"/>
              </a:rPr>
              <a:t>e</a:t>
            </a:r>
            <a:r>
              <a:rPr sz="1200" spc="-9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45" dirty="0">
                <a:solidFill>
                  <a:srgbClr val="404040"/>
                </a:solidFill>
                <a:latin typeface="Verdana"/>
                <a:cs typeface="Verdana"/>
              </a:rPr>
              <a:t>o</a:t>
            </a:r>
            <a:r>
              <a:rPr sz="1200" spc="-50" dirty="0">
                <a:solidFill>
                  <a:srgbClr val="404040"/>
                </a:solidFill>
                <a:latin typeface="Verdana"/>
                <a:cs typeface="Verdana"/>
              </a:rPr>
              <a:t>f</a:t>
            </a:r>
            <a:r>
              <a:rPr sz="1200" spc="-8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Verdana"/>
                <a:cs typeface="Verdana"/>
              </a:rPr>
              <a:t>rene</a:t>
            </a:r>
            <a:r>
              <a:rPr sz="1200" spc="-5" dirty="0">
                <a:solidFill>
                  <a:srgbClr val="404040"/>
                </a:solidFill>
                <a:latin typeface="Verdana"/>
                <a:cs typeface="Verdana"/>
              </a:rPr>
              <a:t>w</a:t>
            </a:r>
            <a:r>
              <a:rPr sz="1200" spc="90" dirty="0">
                <a:solidFill>
                  <a:srgbClr val="404040"/>
                </a:solidFill>
                <a:latin typeface="Verdana"/>
                <a:cs typeface="Verdana"/>
              </a:rPr>
              <a:t>a</a:t>
            </a:r>
            <a:r>
              <a:rPr sz="1200" spc="-110" dirty="0">
                <a:solidFill>
                  <a:srgbClr val="404040"/>
                </a:solidFill>
                <a:latin typeface="Verdana"/>
                <a:cs typeface="Verdana"/>
              </a:rPr>
              <a:t>l  </a:t>
            </a:r>
            <a:r>
              <a:rPr sz="1200" spc="150" dirty="0">
                <a:solidFill>
                  <a:srgbClr val="404040"/>
                </a:solidFill>
                <a:latin typeface="Verdana"/>
                <a:cs typeface="Verdana"/>
              </a:rPr>
              <a:t>c</a:t>
            </a:r>
            <a:r>
              <a:rPr sz="1200" spc="-70" dirty="0">
                <a:solidFill>
                  <a:srgbClr val="404040"/>
                </a:solidFill>
                <a:latin typeface="Verdana"/>
                <a:cs typeface="Verdana"/>
              </a:rPr>
              <a:t>l</a:t>
            </a:r>
            <a:r>
              <a:rPr sz="1200" spc="-40" dirty="0">
                <a:solidFill>
                  <a:srgbClr val="404040"/>
                </a:solidFill>
                <a:latin typeface="Verdana"/>
                <a:cs typeface="Verdana"/>
              </a:rPr>
              <a:t>ien</a:t>
            </a:r>
            <a:r>
              <a:rPr sz="1200" spc="-50" dirty="0">
                <a:solidFill>
                  <a:srgbClr val="404040"/>
                </a:solidFill>
                <a:latin typeface="Verdana"/>
                <a:cs typeface="Verdana"/>
              </a:rPr>
              <a:t>t</a:t>
            </a:r>
            <a:r>
              <a:rPr sz="1200" spc="-165" dirty="0">
                <a:solidFill>
                  <a:srgbClr val="404040"/>
                </a:solidFill>
                <a:latin typeface="Verdana"/>
                <a:cs typeface="Verdana"/>
              </a:rPr>
              <a:t>s</a:t>
            </a:r>
            <a:r>
              <a:rPr sz="1200" spc="-110" dirty="0">
                <a:solidFill>
                  <a:srgbClr val="404040"/>
                </a:solidFill>
                <a:latin typeface="Verdana"/>
                <a:cs typeface="Verdana"/>
              </a:rPr>
              <a:t>,</a:t>
            </a:r>
            <a:r>
              <a:rPr sz="1200" spc="-10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155" dirty="0">
                <a:solidFill>
                  <a:srgbClr val="404040"/>
                </a:solidFill>
                <a:latin typeface="Verdana"/>
                <a:cs typeface="Verdana"/>
              </a:rPr>
              <a:t>c</a:t>
            </a:r>
            <a:r>
              <a:rPr sz="1200" spc="60" dirty="0">
                <a:solidFill>
                  <a:srgbClr val="404040"/>
                </a:solidFill>
                <a:latin typeface="Verdana"/>
                <a:cs typeface="Verdana"/>
              </a:rPr>
              <a:t>hec</a:t>
            </a:r>
            <a:r>
              <a:rPr sz="1200" spc="-110" dirty="0">
                <a:solidFill>
                  <a:srgbClr val="404040"/>
                </a:solidFill>
                <a:latin typeface="Verdana"/>
                <a:cs typeface="Verdana"/>
              </a:rPr>
              <a:t>ks  </a:t>
            </a:r>
            <a:r>
              <a:rPr sz="1200" spc="-50" dirty="0">
                <a:solidFill>
                  <a:srgbClr val="404040"/>
                </a:solidFill>
                <a:latin typeface="Verdana"/>
                <a:cs typeface="Verdana"/>
              </a:rPr>
              <a:t>eligibility</a:t>
            </a:r>
            <a:endParaRPr sz="1200">
              <a:latin typeface="Verdana"/>
              <a:cs typeface="Verdana"/>
            </a:endParaRPr>
          </a:p>
          <a:p>
            <a:pPr marL="241300" marR="76200" indent="-229235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241935" algn="l"/>
              </a:tabLst>
            </a:pPr>
            <a:r>
              <a:rPr sz="1200" spc="150" dirty="0">
                <a:solidFill>
                  <a:srgbClr val="404040"/>
                </a:solidFill>
                <a:latin typeface="Verdana"/>
                <a:cs typeface="Verdana"/>
              </a:rPr>
              <a:t>c</a:t>
            </a:r>
            <a:r>
              <a:rPr sz="1200" spc="-105" dirty="0">
                <a:solidFill>
                  <a:srgbClr val="404040"/>
                </a:solidFill>
                <a:latin typeface="Verdana"/>
                <a:cs typeface="Verdana"/>
              </a:rPr>
              <a:t>.</a:t>
            </a:r>
            <a:r>
              <a:rPr sz="1200" spc="-85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-240" dirty="0">
                <a:solidFill>
                  <a:srgbClr val="404040"/>
                </a:solidFill>
                <a:latin typeface="Verdana"/>
                <a:cs typeface="Verdana"/>
              </a:rPr>
              <a:t>T</a:t>
            </a:r>
            <a:r>
              <a:rPr sz="1200" spc="15" dirty="0">
                <a:solidFill>
                  <a:srgbClr val="404040"/>
                </a:solidFill>
                <a:latin typeface="Verdana"/>
                <a:cs typeface="Verdana"/>
              </a:rPr>
              <a:t>he</a:t>
            </a:r>
            <a:r>
              <a:rPr sz="1200" spc="-75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150" dirty="0">
                <a:solidFill>
                  <a:srgbClr val="404040"/>
                </a:solidFill>
                <a:latin typeface="Verdana"/>
                <a:cs typeface="Verdana"/>
              </a:rPr>
              <a:t>c</a:t>
            </a:r>
            <a:r>
              <a:rPr sz="1200" spc="-70" dirty="0">
                <a:solidFill>
                  <a:srgbClr val="404040"/>
                </a:solidFill>
                <a:latin typeface="Verdana"/>
                <a:cs typeface="Verdana"/>
              </a:rPr>
              <a:t>l</a:t>
            </a:r>
            <a:r>
              <a:rPr sz="1200" spc="-15" dirty="0">
                <a:solidFill>
                  <a:srgbClr val="404040"/>
                </a:solidFill>
                <a:latin typeface="Verdana"/>
                <a:cs typeface="Verdana"/>
              </a:rPr>
              <a:t>i</a:t>
            </a:r>
            <a:r>
              <a:rPr sz="1200" spc="-35" dirty="0">
                <a:solidFill>
                  <a:srgbClr val="404040"/>
                </a:solidFill>
                <a:latin typeface="Verdana"/>
                <a:cs typeface="Verdana"/>
              </a:rPr>
              <a:t>e</a:t>
            </a:r>
            <a:r>
              <a:rPr sz="1200" spc="-50" dirty="0">
                <a:solidFill>
                  <a:srgbClr val="404040"/>
                </a:solidFill>
                <a:latin typeface="Verdana"/>
                <a:cs typeface="Verdana"/>
              </a:rPr>
              <a:t>nt</a:t>
            </a:r>
            <a:r>
              <a:rPr sz="1200" spc="-114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-30" dirty="0">
                <a:solidFill>
                  <a:srgbClr val="404040"/>
                </a:solidFill>
                <a:latin typeface="Verdana"/>
                <a:cs typeface="Verdana"/>
              </a:rPr>
              <a:t>has</a:t>
            </a:r>
            <a:r>
              <a:rPr sz="1200" spc="-75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30" dirty="0">
                <a:solidFill>
                  <a:srgbClr val="404040"/>
                </a:solidFill>
                <a:latin typeface="Verdana"/>
                <a:cs typeface="Verdana"/>
              </a:rPr>
              <a:t>been  </a:t>
            </a:r>
            <a:r>
              <a:rPr sz="1200" spc="5" dirty="0">
                <a:solidFill>
                  <a:srgbClr val="404040"/>
                </a:solidFill>
                <a:latin typeface="Verdana"/>
                <a:cs typeface="Verdana"/>
              </a:rPr>
              <a:t>rejected/pending </a:t>
            </a:r>
            <a:r>
              <a:rPr sz="1200" spc="-65" dirty="0">
                <a:solidFill>
                  <a:srgbClr val="404040"/>
                </a:solidFill>
                <a:latin typeface="Verdana"/>
                <a:cs typeface="Verdana"/>
              </a:rPr>
              <a:t>in </a:t>
            </a:r>
            <a:r>
              <a:rPr sz="1200" spc="-6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-35" dirty="0">
                <a:solidFill>
                  <a:srgbClr val="404040"/>
                </a:solidFill>
                <a:latin typeface="Verdana"/>
                <a:cs typeface="Verdana"/>
              </a:rPr>
              <a:t>other</a:t>
            </a:r>
            <a:r>
              <a:rPr sz="1200" spc="-6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-30" dirty="0">
                <a:solidFill>
                  <a:srgbClr val="404040"/>
                </a:solidFill>
                <a:latin typeface="Verdana"/>
                <a:cs typeface="Verdana"/>
              </a:rPr>
              <a:t>groups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80408" y="2799334"/>
            <a:ext cx="2084070" cy="2967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marR="321945" indent="-172720" algn="just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5420" algn="l"/>
              </a:tabLst>
            </a:pPr>
            <a:r>
              <a:rPr sz="1200" spc="-20" dirty="0">
                <a:solidFill>
                  <a:srgbClr val="404040"/>
                </a:solidFill>
                <a:latin typeface="Verdana"/>
                <a:cs typeface="Verdana"/>
              </a:rPr>
              <a:t>A</a:t>
            </a:r>
            <a:r>
              <a:rPr sz="1200" spc="10" dirty="0">
                <a:solidFill>
                  <a:srgbClr val="404040"/>
                </a:solidFill>
                <a:latin typeface="Verdana"/>
                <a:cs typeface="Verdana"/>
              </a:rPr>
              <a:t>l</a:t>
            </a:r>
            <a:r>
              <a:rPr sz="1200" spc="-90" dirty="0">
                <a:solidFill>
                  <a:srgbClr val="404040"/>
                </a:solidFill>
                <a:latin typeface="Verdana"/>
                <a:cs typeface="Verdana"/>
              </a:rPr>
              <a:t>l</a:t>
            </a:r>
            <a:r>
              <a:rPr sz="1200" spc="-114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150" dirty="0">
                <a:solidFill>
                  <a:srgbClr val="404040"/>
                </a:solidFill>
                <a:latin typeface="Verdana"/>
                <a:cs typeface="Verdana"/>
              </a:rPr>
              <a:t>c</a:t>
            </a:r>
            <a:r>
              <a:rPr sz="1200" spc="-70" dirty="0">
                <a:solidFill>
                  <a:srgbClr val="404040"/>
                </a:solidFill>
                <a:latin typeface="Verdana"/>
                <a:cs typeface="Verdana"/>
              </a:rPr>
              <a:t>l</a:t>
            </a:r>
            <a:r>
              <a:rPr sz="1200" spc="-15" dirty="0">
                <a:solidFill>
                  <a:srgbClr val="404040"/>
                </a:solidFill>
                <a:latin typeface="Verdana"/>
                <a:cs typeface="Verdana"/>
              </a:rPr>
              <a:t>i</a:t>
            </a:r>
            <a:r>
              <a:rPr sz="1200" spc="-35" dirty="0">
                <a:solidFill>
                  <a:srgbClr val="404040"/>
                </a:solidFill>
                <a:latin typeface="Verdana"/>
                <a:cs typeface="Verdana"/>
              </a:rPr>
              <a:t>e</a:t>
            </a:r>
            <a:r>
              <a:rPr sz="1200" spc="-60" dirty="0">
                <a:solidFill>
                  <a:srgbClr val="404040"/>
                </a:solidFill>
                <a:latin typeface="Verdana"/>
                <a:cs typeface="Verdana"/>
              </a:rPr>
              <a:t>n</a:t>
            </a:r>
            <a:r>
              <a:rPr sz="1200" spc="-65" dirty="0">
                <a:solidFill>
                  <a:srgbClr val="404040"/>
                </a:solidFill>
                <a:latin typeface="Verdana"/>
                <a:cs typeface="Verdana"/>
              </a:rPr>
              <a:t>t</a:t>
            </a:r>
            <a:r>
              <a:rPr sz="1200" spc="-160" dirty="0">
                <a:solidFill>
                  <a:srgbClr val="404040"/>
                </a:solidFill>
                <a:latin typeface="Verdana"/>
                <a:cs typeface="Verdana"/>
              </a:rPr>
              <a:t>s</a:t>
            </a:r>
            <a:r>
              <a:rPr sz="1200" spc="-9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90" dirty="0">
                <a:solidFill>
                  <a:srgbClr val="404040"/>
                </a:solidFill>
                <a:latin typeface="Verdana"/>
                <a:cs typeface="Verdana"/>
              </a:rPr>
              <a:t>a</a:t>
            </a:r>
            <a:r>
              <a:rPr sz="1200" spc="-45" dirty="0">
                <a:solidFill>
                  <a:srgbClr val="404040"/>
                </a:solidFill>
                <a:latin typeface="Verdana"/>
                <a:cs typeface="Verdana"/>
              </a:rPr>
              <a:t>re</a:t>
            </a:r>
            <a:r>
              <a:rPr sz="1200" spc="-8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150" dirty="0">
                <a:solidFill>
                  <a:srgbClr val="404040"/>
                </a:solidFill>
                <a:latin typeface="Verdana"/>
                <a:cs typeface="Verdana"/>
              </a:rPr>
              <a:t>c</a:t>
            </a:r>
            <a:r>
              <a:rPr sz="1200" spc="90" dirty="0">
                <a:solidFill>
                  <a:srgbClr val="404040"/>
                </a:solidFill>
                <a:latin typeface="Verdana"/>
                <a:cs typeface="Verdana"/>
              </a:rPr>
              <a:t>a</a:t>
            </a:r>
            <a:r>
              <a:rPr sz="1200" spc="-80" dirty="0">
                <a:solidFill>
                  <a:srgbClr val="404040"/>
                </a:solidFill>
                <a:latin typeface="Verdana"/>
                <a:cs typeface="Verdana"/>
              </a:rPr>
              <a:t>ll</a:t>
            </a:r>
            <a:r>
              <a:rPr sz="1200" spc="65" dirty="0">
                <a:solidFill>
                  <a:srgbClr val="404040"/>
                </a:solidFill>
                <a:latin typeface="Verdana"/>
                <a:cs typeface="Verdana"/>
              </a:rPr>
              <a:t>ed</a:t>
            </a:r>
            <a:r>
              <a:rPr sz="1200" spc="-105" dirty="0">
                <a:solidFill>
                  <a:srgbClr val="404040"/>
                </a:solidFill>
                <a:latin typeface="Verdana"/>
                <a:cs typeface="Verdana"/>
              </a:rPr>
              <a:t>,  </a:t>
            </a:r>
            <a:r>
              <a:rPr sz="1200" spc="-55" dirty="0">
                <a:solidFill>
                  <a:srgbClr val="404040"/>
                </a:solidFill>
                <a:latin typeface="Verdana"/>
                <a:cs typeface="Verdana"/>
              </a:rPr>
              <a:t>v</a:t>
            </a:r>
            <a:r>
              <a:rPr sz="1200" spc="-60" dirty="0">
                <a:solidFill>
                  <a:srgbClr val="404040"/>
                </a:solidFill>
                <a:latin typeface="Verdana"/>
                <a:cs typeface="Verdana"/>
              </a:rPr>
              <a:t>erif</a:t>
            </a:r>
            <a:r>
              <a:rPr sz="1200" spc="5" dirty="0">
                <a:solidFill>
                  <a:srgbClr val="404040"/>
                </a:solidFill>
                <a:latin typeface="Verdana"/>
                <a:cs typeface="Verdana"/>
              </a:rPr>
              <a:t>ie</a:t>
            </a:r>
            <a:r>
              <a:rPr sz="1200" spc="20" dirty="0">
                <a:solidFill>
                  <a:srgbClr val="404040"/>
                </a:solidFill>
                <a:latin typeface="Verdana"/>
                <a:cs typeface="Verdana"/>
              </a:rPr>
              <a:t>d</a:t>
            </a:r>
            <a:r>
              <a:rPr sz="1200" spc="-95" dirty="0">
                <a:solidFill>
                  <a:srgbClr val="404040"/>
                </a:solidFill>
                <a:latin typeface="Verdana"/>
                <a:cs typeface="Verdana"/>
              </a:rPr>
              <a:t> t</a:t>
            </a:r>
            <a:r>
              <a:rPr sz="1200" spc="-40" dirty="0">
                <a:solidFill>
                  <a:srgbClr val="404040"/>
                </a:solidFill>
                <a:latin typeface="Verdana"/>
                <a:cs typeface="Verdana"/>
              </a:rPr>
              <a:t>hr</a:t>
            </a:r>
            <a:r>
              <a:rPr sz="1200" spc="-55" dirty="0">
                <a:solidFill>
                  <a:srgbClr val="404040"/>
                </a:solidFill>
                <a:latin typeface="Verdana"/>
                <a:cs typeface="Verdana"/>
              </a:rPr>
              <a:t>o</a:t>
            </a:r>
            <a:r>
              <a:rPr sz="1200" dirty="0">
                <a:solidFill>
                  <a:srgbClr val="404040"/>
                </a:solidFill>
                <a:latin typeface="Verdana"/>
                <a:cs typeface="Verdana"/>
              </a:rPr>
              <a:t>ugh</a:t>
            </a:r>
            <a:r>
              <a:rPr sz="1200" spc="-3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150" dirty="0">
                <a:solidFill>
                  <a:srgbClr val="404040"/>
                </a:solidFill>
                <a:latin typeface="Verdana"/>
                <a:cs typeface="Verdana"/>
              </a:rPr>
              <a:t>c</a:t>
            </a:r>
            <a:r>
              <a:rPr sz="1200" spc="-40" dirty="0">
                <a:solidFill>
                  <a:srgbClr val="404040"/>
                </a:solidFill>
                <a:latin typeface="Verdana"/>
                <a:cs typeface="Verdana"/>
              </a:rPr>
              <a:t>r</a:t>
            </a:r>
            <a:r>
              <a:rPr sz="1200" spc="-65" dirty="0">
                <a:solidFill>
                  <a:srgbClr val="404040"/>
                </a:solidFill>
                <a:latin typeface="Verdana"/>
                <a:cs typeface="Verdana"/>
              </a:rPr>
              <a:t>o</a:t>
            </a:r>
            <a:r>
              <a:rPr sz="1200" spc="-140" dirty="0">
                <a:solidFill>
                  <a:srgbClr val="404040"/>
                </a:solidFill>
                <a:latin typeface="Verdana"/>
                <a:cs typeface="Verdana"/>
              </a:rPr>
              <a:t>ss  </a:t>
            </a:r>
            <a:r>
              <a:rPr sz="1200" spc="-30" dirty="0">
                <a:solidFill>
                  <a:srgbClr val="404040"/>
                </a:solidFill>
                <a:latin typeface="Verdana"/>
                <a:cs typeface="Verdana"/>
              </a:rPr>
              <a:t>questioning</a:t>
            </a:r>
            <a:endParaRPr sz="1200">
              <a:latin typeface="Verdana"/>
              <a:cs typeface="Verdana"/>
            </a:endParaRPr>
          </a:p>
          <a:p>
            <a:pPr marL="184785" marR="75565" indent="-17272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185420" algn="l"/>
              </a:tabLst>
            </a:pPr>
            <a:r>
              <a:rPr sz="1200" spc="-240" dirty="0">
                <a:solidFill>
                  <a:srgbClr val="404040"/>
                </a:solidFill>
                <a:latin typeface="Verdana"/>
                <a:cs typeface="Verdana"/>
              </a:rPr>
              <a:t>T</a:t>
            </a:r>
            <a:r>
              <a:rPr sz="1200" spc="-20" dirty="0">
                <a:solidFill>
                  <a:srgbClr val="404040"/>
                </a:solidFill>
                <a:latin typeface="Verdana"/>
                <a:cs typeface="Verdana"/>
              </a:rPr>
              <a:t>e</a:t>
            </a:r>
            <a:r>
              <a:rPr sz="1200" spc="10" dirty="0">
                <a:solidFill>
                  <a:srgbClr val="404040"/>
                </a:solidFill>
                <a:latin typeface="Verdana"/>
                <a:cs typeface="Verdana"/>
              </a:rPr>
              <a:t>l</a:t>
            </a:r>
            <a:r>
              <a:rPr sz="1200" spc="65" dirty="0">
                <a:solidFill>
                  <a:srgbClr val="404040"/>
                </a:solidFill>
                <a:latin typeface="Verdana"/>
                <a:cs typeface="Verdana"/>
              </a:rPr>
              <a:t>e</a:t>
            </a:r>
            <a:r>
              <a:rPr sz="1200" spc="-155" dirty="0">
                <a:solidFill>
                  <a:srgbClr val="404040"/>
                </a:solidFill>
                <a:latin typeface="Verdana"/>
                <a:cs typeface="Verdana"/>
              </a:rPr>
              <a:t>-</a:t>
            </a:r>
            <a:r>
              <a:rPr sz="1200" spc="150" dirty="0">
                <a:solidFill>
                  <a:srgbClr val="404040"/>
                </a:solidFill>
                <a:latin typeface="Verdana"/>
                <a:cs typeface="Verdana"/>
              </a:rPr>
              <a:t>c</a:t>
            </a:r>
            <a:r>
              <a:rPr sz="1200" spc="90" dirty="0">
                <a:solidFill>
                  <a:srgbClr val="404040"/>
                </a:solidFill>
                <a:latin typeface="Verdana"/>
                <a:cs typeface="Verdana"/>
              </a:rPr>
              <a:t>a</a:t>
            </a:r>
            <a:r>
              <a:rPr sz="1200" spc="-80" dirty="0">
                <a:solidFill>
                  <a:srgbClr val="404040"/>
                </a:solidFill>
                <a:latin typeface="Verdana"/>
                <a:cs typeface="Verdana"/>
              </a:rPr>
              <a:t>l</a:t>
            </a:r>
            <a:r>
              <a:rPr sz="1200" spc="-40" dirty="0">
                <a:solidFill>
                  <a:srgbClr val="404040"/>
                </a:solidFill>
                <a:latin typeface="Verdana"/>
                <a:cs typeface="Verdana"/>
              </a:rPr>
              <a:t>lin</a:t>
            </a:r>
            <a:r>
              <a:rPr sz="1200" spc="-55" dirty="0">
                <a:solidFill>
                  <a:srgbClr val="404040"/>
                </a:solidFill>
                <a:latin typeface="Verdana"/>
                <a:cs typeface="Verdana"/>
              </a:rPr>
              <a:t>g</a:t>
            </a:r>
            <a:r>
              <a:rPr sz="1200" spc="-114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70" dirty="0">
                <a:solidFill>
                  <a:srgbClr val="404040"/>
                </a:solidFill>
                <a:latin typeface="Verdana"/>
                <a:cs typeface="Verdana"/>
              </a:rPr>
              <a:t>d</a:t>
            </a:r>
            <a:r>
              <a:rPr sz="1200" spc="105" dirty="0">
                <a:solidFill>
                  <a:srgbClr val="404040"/>
                </a:solidFill>
                <a:latin typeface="Verdana"/>
                <a:cs typeface="Verdana"/>
              </a:rPr>
              <a:t>ec</a:t>
            </a:r>
            <a:r>
              <a:rPr sz="1200" spc="-10" dirty="0">
                <a:solidFill>
                  <a:srgbClr val="404040"/>
                </a:solidFill>
                <a:latin typeface="Verdana"/>
                <a:cs typeface="Verdana"/>
              </a:rPr>
              <a:t>i</a:t>
            </a:r>
            <a:r>
              <a:rPr sz="1200" spc="-15" dirty="0">
                <a:solidFill>
                  <a:srgbClr val="404040"/>
                </a:solidFill>
                <a:latin typeface="Verdana"/>
                <a:cs typeface="Verdana"/>
              </a:rPr>
              <a:t>d</a:t>
            </a:r>
            <a:r>
              <a:rPr sz="1200" spc="-40" dirty="0">
                <a:solidFill>
                  <a:srgbClr val="404040"/>
                </a:solidFill>
                <a:latin typeface="Verdana"/>
                <a:cs typeface="Verdana"/>
              </a:rPr>
              <a:t>es  </a:t>
            </a:r>
            <a:r>
              <a:rPr sz="1200" spc="-20" dirty="0">
                <a:solidFill>
                  <a:srgbClr val="404040"/>
                </a:solidFill>
                <a:latin typeface="Verdana"/>
                <a:cs typeface="Verdana"/>
              </a:rPr>
              <a:t>ind</a:t>
            </a:r>
            <a:r>
              <a:rPr sz="1200" spc="45" dirty="0">
                <a:solidFill>
                  <a:srgbClr val="404040"/>
                </a:solidFill>
                <a:latin typeface="Verdana"/>
                <a:cs typeface="Verdana"/>
              </a:rPr>
              <a:t>epend</a:t>
            </a:r>
            <a:r>
              <a:rPr sz="1200" spc="-15" dirty="0">
                <a:solidFill>
                  <a:srgbClr val="404040"/>
                </a:solidFill>
                <a:latin typeface="Verdana"/>
                <a:cs typeface="Verdana"/>
              </a:rPr>
              <a:t>en</a:t>
            </a:r>
            <a:r>
              <a:rPr sz="1200" spc="-35" dirty="0">
                <a:solidFill>
                  <a:srgbClr val="404040"/>
                </a:solidFill>
                <a:latin typeface="Verdana"/>
                <a:cs typeface="Verdana"/>
              </a:rPr>
              <a:t>t</a:t>
            </a:r>
            <a:r>
              <a:rPr sz="1200" spc="-70" dirty="0">
                <a:solidFill>
                  <a:srgbClr val="404040"/>
                </a:solidFill>
                <a:latin typeface="Verdana"/>
                <a:cs typeface="Verdana"/>
              </a:rPr>
              <a:t>ly</a:t>
            </a:r>
            <a:r>
              <a:rPr sz="1200" spc="-10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-90" dirty="0">
                <a:solidFill>
                  <a:srgbClr val="404040"/>
                </a:solidFill>
                <a:latin typeface="Verdana"/>
                <a:cs typeface="Verdana"/>
              </a:rPr>
              <a:t>t</a:t>
            </a:r>
            <a:r>
              <a:rPr sz="1200" spc="40" dirty="0">
                <a:solidFill>
                  <a:srgbClr val="404040"/>
                </a:solidFill>
                <a:latin typeface="Verdana"/>
                <a:cs typeface="Verdana"/>
              </a:rPr>
              <a:t>o  </a:t>
            </a:r>
            <a:r>
              <a:rPr sz="1200" spc="90" dirty="0">
                <a:solidFill>
                  <a:srgbClr val="404040"/>
                </a:solidFill>
                <a:latin typeface="Verdana"/>
                <a:cs typeface="Verdana"/>
              </a:rPr>
              <a:t>a</a:t>
            </a:r>
            <a:r>
              <a:rPr sz="1200" spc="150" dirty="0">
                <a:solidFill>
                  <a:srgbClr val="404040"/>
                </a:solidFill>
                <a:latin typeface="Verdana"/>
                <a:cs typeface="Verdana"/>
              </a:rPr>
              <a:t>cc</a:t>
            </a:r>
            <a:r>
              <a:rPr sz="1200" spc="25" dirty="0">
                <a:solidFill>
                  <a:srgbClr val="404040"/>
                </a:solidFill>
                <a:latin typeface="Verdana"/>
                <a:cs typeface="Verdana"/>
              </a:rPr>
              <a:t>ep</a:t>
            </a:r>
            <a:r>
              <a:rPr sz="1200" spc="-15" dirty="0">
                <a:solidFill>
                  <a:srgbClr val="404040"/>
                </a:solidFill>
                <a:latin typeface="Verdana"/>
                <a:cs typeface="Verdana"/>
              </a:rPr>
              <a:t>t</a:t>
            </a:r>
            <a:r>
              <a:rPr sz="1200" spc="-20" dirty="0">
                <a:solidFill>
                  <a:srgbClr val="404040"/>
                </a:solidFill>
                <a:latin typeface="Verdana"/>
                <a:cs typeface="Verdana"/>
              </a:rPr>
              <a:t>/rejec</a:t>
            </a:r>
            <a:r>
              <a:rPr sz="1200" spc="-40" dirty="0">
                <a:solidFill>
                  <a:srgbClr val="404040"/>
                </a:solidFill>
                <a:latin typeface="Verdana"/>
                <a:cs typeface="Verdana"/>
              </a:rPr>
              <a:t>t</a:t>
            </a:r>
            <a:r>
              <a:rPr sz="1200" spc="-105" dirty="0">
                <a:solidFill>
                  <a:srgbClr val="404040"/>
                </a:solidFill>
                <a:latin typeface="Verdana"/>
                <a:cs typeface="Verdana"/>
              </a:rPr>
              <a:t>,</a:t>
            </a:r>
            <a:r>
              <a:rPr sz="1200" spc="-4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100" dirty="0">
                <a:solidFill>
                  <a:srgbClr val="404040"/>
                </a:solidFill>
                <a:latin typeface="Verdana"/>
                <a:cs typeface="Verdana"/>
              </a:rPr>
              <a:t>M</a:t>
            </a:r>
            <a:r>
              <a:rPr sz="1200" spc="-220" dirty="0">
                <a:solidFill>
                  <a:srgbClr val="404040"/>
                </a:solidFill>
                <a:latin typeface="Verdana"/>
                <a:cs typeface="Verdana"/>
              </a:rPr>
              <a:t>I</a:t>
            </a:r>
            <a:r>
              <a:rPr sz="1200" spc="-225" dirty="0">
                <a:solidFill>
                  <a:srgbClr val="404040"/>
                </a:solidFill>
                <a:latin typeface="Verdana"/>
                <a:cs typeface="Verdana"/>
              </a:rPr>
              <a:t>S</a:t>
            </a:r>
            <a:r>
              <a:rPr sz="1200" spc="-12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-125" dirty="0">
                <a:solidFill>
                  <a:srgbClr val="404040"/>
                </a:solidFill>
                <a:latin typeface="Verdana"/>
                <a:cs typeface="Verdana"/>
              </a:rPr>
              <a:t>is  </a:t>
            </a:r>
            <a:r>
              <a:rPr sz="1200" spc="65" dirty="0">
                <a:solidFill>
                  <a:srgbClr val="404040"/>
                </a:solidFill>
                <a:latin typeface="Verdana"/>
                <a:cs typeface="Verdana"/>
              </a:rPr>
              <a:t>b</a:t>
            </a:r>
            <a:r>
              <a:rPr sz="1200" spc="-70" dirty="0">
                <a:solidFill>
                  <a:srgbClr val="404040"/>
                </a:solidFill>
                <a:latin typeface="Verdana"/>
                <a:cs typeface="Verdana"/>
              </a:rPr>
              <a:t>l</a:t>
            </a:r>
            <a:r>
              <a:rPr sz="1200" spc="45" dirty="0">
                <a:solidFill>
                  <a:srgbClr val="404040"/>
                </a:solidFill>
                <a:latin typeface="Verdana"/>
                <a:cs typeface="Verdana"/>
              </a:rPr>
              <a:t>ocked</a:t>
            </a:r>
            <a:r>
              <a:rPr sz="1200" spc="-12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-55" dirty="0">
                <a:solidFill>
                  <a:srgbClr val="404040"/>
                </a:solidFill>
                <a:latin typeface="Verdana"/>
                <a:cs typeface="Verdana"/>
              </a:rPr>
              <a:t>f</a:t>
            </a:r>
            <a:r>
              <a:rPr sz="1200" spc="45" dirty="0">
                <a:solidFill>
                  <a:srgbClr val="404040"/>
                </a:solidFill>
                <a:latin typeface="Verdana"/>
                <a:cs typeface="Verdana"/>
              </a:rPr>
              <a:t>o</a:t>
            </a:r>
            <a:r>
              <a:rPr sz="1200" spc="-155" dirty="0">
                <a:solidFill>
                  <a:srgbClr val="404040"/>
                </a:solidFill>
                <a:latin typeface="Verdana"/>
                <a:cs typeface="Verdana"/>
              </a:rPr>
              <a:t>r</a:t>
            </a:r>
            <a:r>
              <a:rPr sz="1200" spc="-8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-95" dirty="0">
                <a:solidFill>
                  <a:srgbClr val="404040"/>
                </a:solidFill>
                <a:latin typeface="Verdana"/>
                <a:cs typeface="Verdana"/>
              </a:rPr>
              <a:t>re</a:t>
            </a:r>
            <a:r>
              <a:rPr sz="1200" spc="-75" dirty="0">
                <a:solidFill>
                  <a:srgbClr val="404040"/>
                </a:solidFill>
                <a:latin typeface="Verdana"/>
                <a:cs typeface="Verdana"/>
              </a:rPr>
              <a:t>j</a:t>
            </a:r>
            <a:r>
              <a:rPr sz="1200" spc="55" dirty="0">
                <a:solidFill>
                  <a:srgbClr val="404040"/>
                </a:solidFill>
                <a:latin typeface="Verdana"/>
                <a:cs typeface="Verdana"/>
              </a:rPr>
              <a:t>ec</a:t>
            </a:r>
            <a:r>
              <a:rPr sz="1200" spc="15" dirty="0">
                <a:solidFill>
                  <a:srgbClr val="404040"/>
                </a:solidFill>
                <a:latin typeface="Verdana"/>
                <a:cs typeface="Verdana"/>
              </a:rPr>
              <a:t>t</a:t>
            </a:r>
            <a:r>
              <a:rPr sz="1200" spc="55" dirty="0">
                <a:solidFill>
                  <a:srgbClr val="404040"/>
                </a:solidFill>
                <a:latin typeface="Verdana"/>
                <a:cs typeface="Verdana"/>
              </a:rPr>
              <a:t>ed  </a:t>
            </a:r>
            <a:r>
              <a:rPr sz="1200" spc="-55" dirty="0">
                <a:solidFill>
                  <a:srgbClr val="404040"/>
                </a:solidFill>
                <a:latin typeface="Verdana"/>
                <a:cs typeface="Verdana"/>
              </a:rPr>
              <a:t>f</a:t>
            </a:r>
            <a:r>
              <a:rPr sz="1200" spc="45" dirty="0">
                <a:solidFill>
                  <a:srgbClr val="404040"/>
                </a:solidFill>
                <a:latin typeface="Verdana"/>
                <a:cs typeface="Verdana"/>
              </a:rPr>
              <a:t>o</a:t>
            </a:r>
            <a:r>
              <a:rPr sz="1200" spc="-70" dirty="0">
                <a:solidFill>
                  <a:srgbClr val="404040"/>
                </a:solidFill>
                <a:latin typeface="Verdana"/>
                <a:cs typeface="Verdana"/>
              </a:rPr>
              <a:t>l</a:t>
            </a:r>
            <a:r>
              <a:rPr sz="1200" spc="-80" dirty="0">
                <a:solidFill>
                  <a:srgbClr val="404040"/>
                </a:solidFill>
                <a:latin typeface="Verdana"/>
                <a:cs typeface="Verdana"/>
              </a:rPr>
              <a:t>l</a:t>
            </a:r>
            <a:r>
              <a:rPr sz="1200" spc="45" dirty="0">
                <a:solidFill>
                  <a:srgbClr val="404040"/>
                </a:solidFill>
                <a:latin typeface="Verdana"/>
                <a:cs typeface="Verdana"/>
              </a:rPr>
              <a:t>o</a:t>
            </a:r>
            <a:r>
              <a:rPr sz="1200" spc="20" dirty="0">
                <a:solidFill>
                  <a:srgbClr val="404040"/>
                </a:solidFill>
                <a:latin typeface="Verdana"/>
                <a:cs typeface="Verdana"/>
              </a:rPr>
              <a:t>w</a:t>
            </a:r>
            <a:r>
              <a:rPr sz="1200" spc="65" dirty="0">
                <a:solidFill>
                  <a:srgbClr val="404040"/>
                </a:solidFill>
                <a:latin typeface="Verdana"/>
                <a:cs typeface="Verdana"/>
              </a:rPr>
              <a:t>ed</a:t>
            </a:r>
            <a:r>
              <a:rPr sz="1200" spc="-12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Verdana"/>
                <a:cs typeface="Verdana"/>
              </a:rPr>
              <a:t>b</a:t>
            </a:r>
            <a:r>
              <a:rPr sz="1200" dirty="0">
                <a:solidFill>
                  <a:srgbClr val="404040"/>
                </a:solidFill>
                <a:latin typeface="Verdana"/>
                <a:cs typeface="Verdana"/>
              </a:rPr>
              <a:t>y</a:t>
            </a:r>
            <a:r>
              <a:rPr sz="1200" spc="-10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Verdana"/>
                <a:cs typeface="Verdana"/>
              </a:rPr>
              <a:t>au</a:t>
            </a:r>
            <a:r>
              <a:rPr sz="1200" spc="-25" dirty="0">
                <a:solidFill>
                  <a:srgbClr val="404040"/>
                </a:solidFill>
                <a:latin typeface="Verdana"/>
                <a:cs typeface="Verdana"/>
              </a:rPr>
              <a:t>t</a:t>
            </a:r>
            <a:r>
              <a:rPr sz="1200" spc="55" dirty="0">
                <a:solidFill>
                  <a:srgbClr val="404040"/>
                </a:solidFill>
                <a:latin typeface="Verdana"/>
                <a:cs typeface="Verdana"/>
              </a:rPr>
              <a:t>o</a:t>
            </a:r>
            <a:r>
              <a:rPr sz="1200" spc="-6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-35" dirty="0">
                <a:solidFill>
                  <a:srgbClr val="404040"/>
                </a:solidFill>
                <a:latin typeface="Verdana"/>
                <a:cs typeface="Verdana"/>
              </a:rPr>
              <a:t>m</a:t>
            </a:r>
            <a:r>
              <a:rPr sz="1200" spc="90" dirty="0">
                <a:solidFill>
                  <a:srgbClr val="404040"/>
                </a:solidFill>
                <a:latin typeface="Verdana"/>
                <a:cs typeface="Verdana"/>
              </a:rPr>
              <a:t>a</a:t>
            </a:r>
            <a:r>
              <a:rPr sz="1200" spc="-95" dirty="0">
                <a:solidFill>
                  <a:srgbClr val="404040"/>
                </a:solidFill>
                <a:latin typeface="Verdana"/>
                <a:cs typeface="Verdana"/>
              </a:rPr>
              <a:t>i</a:t>
            </a:r>
            <a:r>
              <a:rPr sz="1200" spc="-70" dirty="0">
                <a:solidFill>
                  <a:srgbClr val="404040"/>
                </a:solidFill>
                <a:latin typeface="Verdana"/>
                <a:cs typeface="Verdana"/>
              </a:rPr>
              <a:t>l</a:t>
            </a:r>
            <a:r>
              <a:rPr sz="1200" spc="-85" dirty="0">
                <a:solidFill>
                  <a:srgbClr val="404040"/>
                </a:solidFill>
                <a:latin typeface="Verdana"/>
                <a:cs typeface="Verdana"/>
              </a:rPr>
              <a:t>ers</a:t>
            </a:r>
            <a:endParaRPr sz="1200">
              <a:latin typeface="Verdana"/>
              <a:cs typeface="Verdana"/>
            </a:endParaRPr>
          </a:p>
          <a:p>
            <a:pPr marL="184785" indent="-17272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185420" algn="l"/>
              </a:tabLst>
            </a:pPr>
            <a:r>
              <a:rPr sz="1200" spc="-5" dirty="0">
                <a:solidFill>
                  <a:srgbClr val="404040"/>
                </a:solidFill>
                <a:latin typeface="Verdana"/>
                <a:cs typeface="Verdana"/>
              </a:rPr>
              <a:t>Additional</a:t>
            </a:r>
            <a:r>
              <a:rPr sz="1200" spc="-10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-65" dirty="0">
                <a:solidFill>
                  <a:srgbClr val="404040"/>
                </a:solidFill>
                <a:latin typeface="Verdana"/>
                <a:cs typeface="Verdana"/>
              </a:rPr>
              <a:t>responsibilities:</a:t>
            </a:r>
            <a:endParaRPr sz="1200">
              <a:latin typeface="Verdana"/>
              <a:cs typeface="Verdana"/>
            </a:endParaRPr>
          </a:p>
          <a:p>
            <a:pPr marL="184785" marR="90170" indent="-17272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185420" algn="l"/>
              </a:tabLst>
            </a:pPr>
            <a:r>
              <a:rPr sz="1200" spc="130" dirty="0">
                <a:solidFill>
                  <a:srgbClr val="404040"/>
                </a:solidFill>
                <a:latin typeface="Verdana"/>
                <a:cs typeface="Verdana"/>
              </a:rPr>
              <a:t>C</a:t>
            </a:r>
            <a:r>
              <a:rPr sz="1200" spc="90" dirty="0">
                <a:solidFill>
                  <a:srgbClr val="404040"/>
                </a:solidFill>
                <a:latin typeface="Verdana"/>
                <a:cs typeface="Verdana"/>
              </a:rPr>
              <a:t>a</a:t>
            </a:r>
            <a:r>
              <a:rPr sz="1200" spc="-70" dirty="0">
                <a:solidFill>
                  <a:srgbClr val="404040"/>
                </a:solidFill>
                <a:latin typeface="Verdana"/>
                <a:cs typeface="Verdana"/>
              </a:rPr>
              <a:t>ll</a:t>
            </a:r>
            <a:r>
              <a:rPr sz="1200" spc="-160" dirty="0">
                <a:solidFill>
                  <a:srgbClr val="404040"/>
                </a:solidFill>
                <a:latin typeface="Verdana"/>
                <a:cs typeface="Verdana"/>
              </a:rPr>
              <a:t>s</a:t>
            </a:r>
            <a:r>
              <a:rPr sz="1200" spc="-135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-55" dirty="0">
                <a:solidFill>
                  <a:srgbClr val="404040"/>
                </a:solidFill>
                <a:latin typeface="Verdana"/>
                <a:cs typeface="Verdana"/>
              </a:rPr>
              <a:t>f</a:t>
            </a:r>
            <a:r>
              <a:rPr sz="1200" spc="45" dirty="0">
                <a:solidFill>
                  <a:srgbClr val="404040"/>
                </a:solidFill>
                <a:latin typeface="Verdana"/>
                <a:cs typeface="Verdana"/>
              </a:rPr>
              <a:t>o</a:t>
            </a:r>
            <a:r>
              <a:rPr sz="1200" spc="-155" dirty="0">
                <a:solidFill>
                  <a:srgbClr val="404040"/>
                </a:solidFill>
                <a:latin typeface="Verdana"/>
                <a:cs typeface="Verdana"/>
              </a:rPr>
              <a:t>r</a:t>
            </a:r>
            <a:r>
              <a:rPr sz="1200" spc="-8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90" dirty="0">
                <a:solidFill>
                  <a:srgbClr val="404040"/>
                </a:solidFill>
                <a:latin typeface="Verdana"/>
                <a:cs typeface="Verdana"/>
              </a:rPr>
              <a:t>a</a:t>
            </a:r>
            <a:r>
              <a:rPr sz="1200" spc="-50" dirty="0">
                <a:solidFill>
                  <a:srgbClr val="404040"/>
                </a:solidFill>
                <a:latin typeface="Verdana"/>
                <a:cs typeface="Verdana"/>
              </a:rPr>
              <a:t>ny</a:t>
            </a:r>
            <a:r>
              <a:rPr sz="1200" spc="-75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25" dirty="0">
                <a:solidFill>
                  <a:srgbClr val="404040"/>
                </a:solidFill>
                <a:latin typeface="Verdana"/>
                <a:cs typeface="Verdana"/>
              </a:rPr>
              <a:t>O</a:t>
            </a:r>
            <a:r>
              <a:rPr sz="1200" spc="30" dirty="0">
                <a:solidFill>
                  <a:srgbClr val="404040"/>
                </a:solidFill>
                <a:latin typeface="Verdana"/>
                <a:cs typeface="Verdana"/>
              </a:rPr>
              <a:t>D</a:t>
            </a:r>
            <a:r>
              <a:rPr sz="1200" spc="-105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150" dirty="0">
                <a:solidFill>
                  <a:srgbClr val="404040"/>
                </a:solidFill>
                <a:latin typeface="Verdana"/>
                <a:cs typeface="Verdana"/>
              </a:rPr>
              <a:t>c</a:t>
            </a:r>
            <a:r>
              <a:rPr sz="1200" spc="90" dirty="0">
                <a:solidFill>
                  <a:srgbClr val="404040"/>
                </a:solidFill>
                <a:latin typeface="Verdana"/>
                <a:cs typeface="Verdana"/>
              </a:rPr>
              <a:t>a</a:t>
            </a:r>
            <a:r>
              <a:rPr sz="1200" spc="-65" dirty="0">
                <a:solidFill>
                  <a:srgbClr val="404040"/>
                </a:solidFill>
                <a:latin typeface="Verdana"/>
                <a:cs typeface="Verdana"/>
              </a:rPr>
              <a:t>se,  </a:t>
            </a:r>
            <a:r>
              <a:rPr sz="1200" spc="-35" dirty="0">
                <a:solidFill>
                  <a:srgbClr val="404040"/>
                </a:solidFill>
                <a:latin typeface="Verdana"/>
                <a:cs typeface="Verdana"/>
              </a:rPr>
              <a:t>sa</a:t>
            </a:r>
            <a:r>
              <a:rPr sz="1200" spc="-40" dirty="0">
                <a:solidFill>
                  <a:srgbClr val="404040"/>
                </a:solidFill>
                <a:latin typeface="Verdana"/>
                <a:cs typeface="Verdana"/>
              </a:rPr>
              <a:t>m</a:t>
            </a:r>
            <a:r>
              <a:rPr sz="1200" spc="65" dirty="0">
                <a:solidFill>
                  <a:srgbClr val="404040"/>
                </a:solidFill>
                <a:latin typeface="Verdana"/>
                <a:cs typeface="Verdana"/>
              </a:rPr>
              <a:t>e</a:t>
            </a:r>
            <a:r>
              <a:rPr sz="1200" spc="-10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70" dirty="0">
                <a:solidFill>
                  <a:srgbClr val="404040"/>
                </a:solidFill>
                <a:latin typeface="Verdana"/>
                <a:cs typeface="Verdana"/>
              </a:rPr>
              <a:t>d</a:t>
            </a:r>
            <a:r>
              <a:rPr sz="1200" spc="90" dirty="0">
                <a:solidFill>
                  <a:srgbClr val="404040"/>
                </a:solidFill>
                <a:latin typeface="Verdana"/>
                <a:cs typeface="Verdana"/>
              </a:rPr>
              <a:t>a</a:t>
            </a:r>
            <a:r>
              <a:rPr sz="1200" spc="-70" dirty="0">
                <a:solidFill>
                  <a:srgbClr val="404040"/>
                </a:solidFill>
                <a:latin typeface="Verdana"/>
                <a:cs typeface="Verdana"/>
              </a:rPr>
              <a:t>y</a:t>
            </a:r>
            <a:r>
              <a:rPr sz="1200" spc="-10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75" dirty="0">
                <a:solidFill>
                  <a:srgbClr val="404040"/>
                </a:solidFill>
                <a:latin typeface="Verdana"/>
                <a:cs typeface="Verdana"/>
              </a:rPr>
              <a:t>d</a:t>
            </a:r>
            <a:r>
              <a:rPr sz="1200" spc="-25" dirty="0">
                <a:solidFill>
                  <a:srgbClr val="404040"/>
                </a:solidFill>
                <a:latin typeface="Verdana"/>
                <a:cs typeface="Verdana"/>
              </a:rPr>
              <a:t>irec</a:t>
            </a:r>
            <a:r>
              <a:rPr sz="1200" spc="-45" dirty="0">
                <a:solidFill>
                  <a:srgbClr val="404040"/>
                </a:solidFill>
                <a:latin typeface="Verdana"/>
                <a:cs typeface="Verdana"/>
              </a:rPr>
              <a:t>t</a:t>
            </a:r>
            <a:r>
              <a:rPr sz="1200" spc="-70" dirty="0">
                <a:solidFill>
                  <a:srgbClr val="404040"/>
                </a:solidFill>
                <a:latin typeface="Verdana"/>
                <a:cs typeface="Verdana"/>
              </a:rPr>
              <a:t>ly</a:t>
            </a:r>
            <a:r>
              <a:rPr sz="1200" spc="-10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-90" dirty="0">
                <a:solidFill>
                  <a:srgbClr val="404040"/>
                </a:solidFill>
                <a:latin typeface="Verdana"/>
                <a:cs typeface="Verdana"/>
              </a:rPr>
              <a:t>t</a:t>
            </a:r>
            <a:r>
              <a:rPr sz="1200" spc="55" dirty="0">
                <a:solidFill>
                  <a:srgbClr val="404040"/>
                </a:solidFill>
                <a:latin typeface="Verdana"/>
                <a:cs typeface="Verdana"/>
              </a:rPr>
              <a:t>o</a:t>
            </a:r>
            <a:r>
              <a:rPr sz="1200" spc="-6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-95" dirty="0">
                <a:solidFill>
                  <a:srgbClr val="404040"/>
                </a:solidFill>
                <a:latin typeface="Verdana"/>
                <a:cs typeface="Verdana"/>
              </a:rPr>
              <a:t>t</a:t>
            </a:r>
            <a:r>
              <a:rPr sz="1200" spc="10" dirty="0">
                <a:solidFill>
                  <a:srgbClr val="404040"/>
                </a:solidFill>
                <a:latin typeface="Verdana"/>
                <a:cs typeface="Verdana"/>
              </a:rPr>
              <a:t>he  </a:t>
            </a:r>
            <a:r>
              <a:rPr sz="1200" spc="-10" dirty="0">
                <a:solidFill>
                  <a:srgbClr val="404040"/>
                </a:solidFill>
                <a:latin typeface="Verdana"/>
                <a:cs typeface="Verdana"/>
              </a:rPr>
              <a:t>client</a:t>
            </a:r>
            <a:endParaRPr sz="1200">
              <a:latin typeface="Verdana"/>
              <a:cs typeface="Verdana"/>
            </a:endParaRPr>
          </a:p>
          <a:p>
            <a:pPr marL="184785" indent="-17272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185420" algn="l"/>
              </a:tabLst>
            </a:pPr>
            <a:r>
              <a:rPr sz="1200" spc="-190" dirty="0">
                <a:solidFill>
                  <a:srgbClr val="404040"/>
                </a:solidFill>
                <a:latin typeface="Verdana"/>
                <a:cs typeface="Verdana"/>
              </a:rPr>
              <a:t>S</a:t>
            </a:r>
            <a:r>
              <a:rPr sz="1200" spc="-135" dirty="0">
                <a:solidFill>
                  <a:srgbClr val="404040"/>
                </a:solidFill>
                <a:latin typeface="Verdana"/>
                <a:cs typeface="Verdana"/>
              </a:rPr>
              <a:t>t</a:t>
            </a:r>
            <a:r>
              <a:rPr sz="1200" spc="90" dirty="0">
                <a:solidFill>
                  <a:srgbClr val="404040"/>
                </a:solidFill>
                <a:latin typeface="Verdana"/>
                <a:cs typeface="Verdana"/>
              </a:rPr>
              <a:t>a</a:t>
            </a:r>
            <a:r>
              <a:rPr sz="1200" spc="-55" dirty="0">
                <a:solidFill>
                  <a:srgbClr val="404040"/>
                </a:solidFill>
                <a:latin typeface="Verdana"/>
                <a:cs typeface="Verdana"/>
              </a:rPr>
              <a:t>f</a:t>
            </a:r>
            <a:r>
              <a:rPr sz="1200" spc="-50" dirty="0">
                <a:solidFill>
                  <a:srgbClr val="404040"/>
                </a:solidFill>
                <a:latin typeface="Verdana"/>
                <a:cs typeface="Verdana"/>
              </a:rPr>
              <a:t>f</a:t>
            </a:r>
            <a:r>
              <a:rPr sz="1200" spc="-45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-35" dirty="0">
                <a:solidFill>
                  <a:srgbClr val="404040"/>
                </a:solidFill>
                <a:latin typeface="Verdana"/>
                <a:cs typeface="Verdana"/>
              </a:rPr>
              <a:t>m</a:t>
            </a:r>
            <a:r>
              <a:rPr sz="1200" spc="45" dirty="0">
                <a:solidFill>
                  <a:srgbClr val="404040"/>
                </a:solidFill>
                <a:latin typeface="Verdana"/>
                <a:cs typeface="Verdana"/>
              </a:rPr>
              <a:t>o</a:t>
            </a:r>
            <a:r>
              <a:rPr sz="1200" spc="-95" dirty="0">
                <a:solidFill>
                  <a:srgbClr val="404040"/>
                </a:solidFill>
                <a:latin typeface="Verdana"/>
                <a:cs typeface="Verdana"/>
              </a:rPr>
              <a:t>t</a:t>
            </a:r>
            <a:r>
              <a:rPr sz="1200" spc="-75" dirty="0">
                <a:solidFill>
                  <a:srgbClr val="404040"/>
                </a:solidFill>
                <a:latin typeface="Verdana"/>
                <a:cs typeface="Verdana"/>
              </a:rPr>
              <a:t>iv</a:t>
            </a:r>
            <a:r>
              <a:rPr sz="1200" spc="90" dirty="0">
                <a:solidFill>
                  <a:srgbClr val="404040"/>
                </a:solidFill>
                <a:latin typeface="Verdana"/>
                <a:cs typeface="Verdana"/>
              </a:rPr>
              <a:t>a</a:t>
            </a:r>
            <a:r>
              <a:rPr sz="1200" spc="-95" dirty="0">
                <a:solidFill>
                  <a:srgbClr val="404040"/>
                </a:solidFill>
                <a:latin typeface="Verdana"/>
                <a:cs typeface="Verdana"/>
              </a:rPr>
              <a:t>t</a:t>
            </a:r>
            <a:r>
              <a:rPr sz="1200" spc="-15" dirty="0">
                <a:solidFill>
                  <a:srgbClr val="404040"/>
                </a:solidFill>
                <a:latin typeface="Verdana"/>
                <a:cs typeface="Verdana"/>
              </a:rPr>
              <a:t>i</a:t>
            </a:r>
            <a:r>
              <a:rPr sz="1200" spc="-35" dirty="0">
                <a:solidFill>
                  <a:srgbClr val="404040"/>
                </a:solidFill>
                <a:latin typeface="Verdana"/>
                <a:cs typeface="Verdana"/>
              </a:rPr>
              <a:t>o</a:t>
            </a:r>
            <a:r>
              <a:rPr sz="1200" spc="-20" dirty="0">
                <a:solidFill>
                  <a:srgbClr val="404040"/>
                </a:solidFill>
                <a:latin typeface="Verdana"/>
                <a:cs typeface="Verdana"/>
              </a:rPr>
              <a:t>n</a:t>
            </a:r>
            <a:r>
              <a:rPr sz="1200" spc="90" dirty="0">
                <a:solidFill>
                  <a:srgbClr val="404040"/>
                </a:solidFill>
                <a:latin typeface="Verdana"/>
                <a:cs typeface="Verdana"/>
              </a:rPr>
              <a:t>a</a:t>
            </a:r>
            <a:r>
              <a:rPr sz="1200" spc="-90" dirty="0">
                <a:solidFill>
                  <a:srgbClr val="404040"/>
                </a:solidFill>
                <a:latin typeface="Verdana"/>
                <a:cs typeface="Verdana"/>
              </a:rPr>
              <a:t>l</a:t>
            </a:r>
            <a:r>
              <a:rPr sz="1200" spc="-3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150" dirty="0">
                <a:solidFill>
                  <a:srgbClr val="404040"/>
                </a:solidFill>
                <a:latin typeface="Verdana"/>
                <a:cs typeface="Verdana"/>
              </a:rPr>
              <a:t>c</a:t>
            </a:r>
            <a:r>
              <a:rPr sz="1200" spc="90" dirty="0">
                <a:solidFill>
                  <a:srgbClr val="404040"/>
                </a:solidFill>
                <a:latin typeface="Verdana"/>
                <a:cs typeface="Verdana"/>
              </a:rPr>
              <a:t>a</a:t>
            </a:r>
            <a:r>
              <a:rPr sz="1200" spc="-70" dirty="0">
                <a:solidFill>
                  <a:srgbClr val="404040"/>
                </a:solidFill>
                <a:latin typeface="Verdana"/>
                <a:cs typeface="Verdana"/>
              </a:rPr>
              <a:t>l</a:t>
            </a:r>
            <a:r>
              <a:rPr sz="1200" spc="-80" dirty="0">
                <a:solidFill>
                  <a:srgbClr val="404040"/>
                </a:solidFill>
                <a:latin typeface="Verdana"/>
                <a:cs typeface="Verdana"/>
              </a:rPr>
              <a:t>l</a:t>
            </a:r>
            <a:r>
              <a:rPr sz="1200" spc="-160" dirty="0">
                <a:solidFill>
                  <a:srgbClr val="404040"/>
                </a:solidFill>
                <a:latin typeface="Verdana"/>
                <a:cs typeface="Verdana"/>
              </a:rPr>
              <a:t>s</a:t>
            </a:r>
            <a:endParaRPr sz="1200">
              <a:latin typeface="Verdana"/>
              <a:cs typeface="Verdana"/>
            </a:endParaRPr>
          </a:p>
          <a:p>
            <a:pPr marL="184785" indent="-17272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185420" algn="l"/>
              </a:tabLst>
            </a:pPr>
            <a:r>
              <a:rPr sz="1200" spc="-240" dirty="0">
                <a:solidFill>
                  <a:srgbClr val="404040"/>
                </a:solidFill>
                <a:latin typeface="Verdana"/>
                <a:cs typeface="Verdana"/>
              </a:rPr>
              <a:t>T</a:t>
            </a:r>
            <a:r>
              <a:rPr sz="1200" spc="95" dirty="0">
                <a:solidFill>
                  <a:srgbClr val="404040"/>
                </a:solidFill>
                <a:latin typeface="Verdana"/>
                <a:cs typeface="Verdana"/>
              </a:rPr>
              <a:t>a</a:t>
            </a:r>
            <a:r>
              <a:rPr sz="1200" spc="-40" dirty="0">
                <a:solidFill>
                  <a:srgbClr val="404040"/>
                </a:solidFill>
                <a:latin typeface="Verdana"/>
                <a:cs typeface="Verdana"/>
              </a:rPr>
              <a:t>r</a:t>
            </a:r>
            <a:r>
              <a:rPr sz="1200" spc="-65" dirty="0">
                <a:solidFill>
                  <a:srgbClr val="404040"/>
                </a:solidFill>
                <a:latin typeface="Verdana"/>
                <a:cs typeface="Verdana"/>
              </a:rPr>
              <a:t>g</a:t>
            </a:r>
            <a:r>
              <a:rPr sz="1200" dirty="0">
                <a:solidFill>
                  <a:srgbClr val="404040"/>
                </a:solidFill>
                <a:latin typeface="Verdana"/>
                <a:cs typeface="Verdana"/>
              </a:rPr>
              <a:t>et</a:t>
            </a:r>
            <a:r>
              <a:rPr sz="1200" spc="-65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20" dirty="0">
                <a:solidFill>
                  <a:srgbClr val="404040"/>
                </a:solidFill>
                <a:latin typeface="Verdana"/>
                <a:cs typeface="Verdana"/>
              </a:rPr>
              <a:t>Achie</a:t>
            </a:r>
            <a:r>
              <a:rPr sz="1200" spc="10" dirty="0">
                <a:solidFill>
                  <a:srgbClr val="404040"/>
                </a:solidFill>
                <a:latin typeface="Verdana"/>
                <a:cs typeface="Verdana"/>
              </a:rPr>
              <a:t>ve</a:t>
            </a:r>
            <a:r>
              <a:rPr sz="1200" spc="20" dirty="0">
                <a:solidFill>
                  <a:srgbClr val="404040"/>
                </a:solidFill>
                <a:latin typeface="Verdana"/>
                <a:cs typeface="Verdana"/>
              </a:rPr>
              <a:t>m</a:t>
            </a:r>
            <a:r>
              <a:rPr sz="1200" spc="-10" dirty="0">
                <a:solidFill>
                  <a:srgbClr val="404040"/>
                </a:solidFill>
                <a:latin typeface="Verdana"/>
                <a:cs typeface="Verdana"/>
              </a:rPr>
              <a:t>ent</a:t>
            </a:r>
            <a:r>
              <a:rPr sz="1200" spc="-105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65" dirty="0">
                <a:solidFill>
                  <a:srgbClr val="404040"/>
                </a:solidFill>
                <a:latin typeface="Verdana"/>
                <a:cs typeface="Verdana"/>
              </a:rPr>
              <a:t>ca</a:t>
            </a:r>
            <a:r>
              <a:rPr sz="1200" spc="45" dirty="0">
                <a:solidFill>
                  <a:srgbClr val="404040"/>
                </a:solidFill>
                <a:latin typeface="Verdana"/>
                <a:cs typeface="Verdana"/>
              </a:rPr>
              <a:t>l</a:t>
            </a:r>
            <a:r>
              <a:rPr sz="1200" spc="-80" dirty="0">
                <a:solidFill>
                  <a:srgbClr val="404040"/>
                </a:solidFill>
                <a:latin typeface="Verdana"/>
                <a:cs typeface="Verdana"/>
              </a:rPr>
              <a:t>l</a:t>
            </a:r>
            <a:r>
              <a:rPr sz="1200" spc="-160" dirty="0">
                <a:solidFill>
                  <a:srgbClr val="404040"/>
                </a:solidFill>
                <a:latin typeface="Verdana"/>
                <a:cs typeface="Verdana"/>
              </a:rPr>
              <a:t>s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073652" y="1519427"/>
            <a:ext cx="2735580" cy="4624070"/>
          </a:xfrm>
          <a:custGeom>
            <a:avLst/>
            <a:gdLst/>
            <a:ahLst/>
            <a:cxnLst/>
            <a:rect l="l" t="t" r="r" b="b"/>
            <a:pathLst>
              <a:path w="2735579" h="4624070">
                <a:moveTo>
                  <a:pt x="2735580" y="697992"/>
                </a:moveTo>
                <a:lnTo>
                  <a:pt x="2471750" y="363143"/>
                </a:lnTo>
                <a:lnTo>
                  <a:pt x="2201545" y="0"/>
                </a:lnTo>
                <a:lnTo>
                  <a:pt x="2201545" y="362077"/>
                </a:lnTo>
                <a:lnTo>
                  <a:pt x="137795" y="362077"/>
                </a:lnTo>
                <a:lnTo>
                  <a:pt x="133223" y="368173"/>
                </a:lnTo>
                <a:lnTo>
                  <a:pt x="133223" y="383286"/>
                </a:lnTo>
                <a:lnTo>
                  <a:pt x="137795" y="389509"/>
                </a:lnTo>
                <a:lnTo>
                  <a:pt x="1895576" y="389509"/>
                </a:lnTo>
                <a:lnTo>
                  <a:pt x="1724888" y="1013079"/>
                </a:lnTo>
                <a:lnTo>
                  <a:pt x="227838" y="1013079"/>
                </a:lnTo>
                <a:lnTo>
                  <a:pt x="186944" y="1018032"/>
                </a:lnTo>
                <a:lnTo>
                  <a:pt x="148424" y="1032281"/>
                </a:lnTo>
                <a:lnTo>
                  <a:pt x="112941" y="1054963"/>
                </a:lnTo>
                <a:lnTo>
                  <a:pt x="81127" y="1085202"/>
                </a:lnTo>
                <a:lnTo>
                  <a:pt x="53657" y="1122133"/>
                </a:lnTo>
                <a:lnTo>
                  <a:pt x="31153" y="1164882"/>
                </a:lnTo>
                <a:lnTo>
                  <a:pt x="14274" y="1212570"/>
                </a:lnTo>
                <a:lnTo>
                  <a:pt x="3670" y="1264323"/>
                </a:lnTo>
                <a:lnTo>
                  <a:pt x="0" y="1319276"/>
                </a:lnTo>
                <a:lnTo>
                  <a:pt x="0" y="4327334"/>
                </a:lnTo>
                <a:lnTo>
                  <a:pt x="3556" y="4380573"/>
                </a:lnTo>
                <a:lnTo>
                  <a:pt x="13817" y="4430687"/>
                </a:lnTo>
                <a:lnTo>
                  <a:pt x="30149" y="4476864"/>
                </a:lnTo>
                <a:lnTo>
                  <a:pt x="51930" y="4518253"/>
                </a:lnTo>
                <a:lnTo>
                  <a:pt x="78536" y="4554004"/>
                </a:lnTo>
                <a:lnTo>
                  <a:pt x="109321" y="4583290"/>
                </a:lnTo>
                <a:lnTo>
                  <a:pt x="143687" y="4605248"/>
                </a:lnTo>
                <a:lnTo>
                  <a:pt x="180987" y="4619041"/>
                </a:lnTo>
                <a:lnTo>
                  <a:pt x="220599" y="4623816"/>
                </a:lnTo>
                <a:lnTo>
                  <a:pt x="2418715" y="4623816"/>
                </a:lnTo>
                <a:lnTo>
                  <a:pt x="2424430" y="4623816"/>
                </a:lnTo>
                <a:lnTo>
                  <a:pt x="2429002" y="4617682"/>
                </a:lnTo>
                <a:lnTo>
                  <a:pt x="2429002" y="4602556"/>
                </a:lnTo>
                <a:lnTo>
                  <a:pt x="2424430" y="4596422"/>
                </a:lnTo>
                <a:lnTo>
                  <a:pt x="220726" y="4596422"/>
                </a:lnTo>
                <a:lnTo>
                  <a:pt x="180390" y="4590948"/>
                </a:lnTo>
                <a:lnTo>
                  <a:pt x="142811" y="4575251"/>
                </a:lnTo>
                <a:lnTo>
                  <a:pt x="108800" y="4550410"/>
                </a:lnTo>
                <a:lnTo>
                  <a:pt x="79146" y="4517529"/>
                </a:lnTo>
                <a:lnTo>
                  <a:pt x="54673" y="4477690"/>
                </a:lnTo>
                <a:lnTo>
                  <a:pt x="36195" y="4431982"/>
                </a:lnTo>
                <a:lnTo>
                  <a:pt x="24511" y="4381500"/>
                </a:lnTo>
                <a:lnTo>
                  <a:pt x="20447" y="4327334"/>
                </a:lnTo>
                <a:lnTo>
                  <a:pt x="20447" y="1319276"/>
                </a:lnTo>
                <a:lnTo>
                  <a:pt x="24663" y="1263142"/>
                </a:lnTo>
                <a:lnTo>
                  <a:pt x="36779" y="1210843"/>
                </a:lnTo>
                <a:lnTo>
                  <a:pt x="55930" y="1163497"/>
                </a:lnTo>
                <a:lnTo>
                  <a:pt x="81292" y="1122222"/>
                </a:lnTo>
                <a:lnTo>
                  <a:pt x="112014" y="1088174"/>
                </a:lnTo>
                <a:lnTo>
                  <a:pt x="147256" y="1062443"/>
                </a:lnTo>
                <a:lnTo>
                  <a:pt x="186194" y="1046187"/>
                </a:lnTo>
                <a:lnTo>
                  <a:pt x="227965" y="1040511"/>
                </a:lnTo>
                <a:lnTo>
                  <a:pt x="2201545" y="1040511"/>
                </a:lnTo>
                <a:lnTo>
                  <a:pt x="2201545" y="1402461"/>
                </a:lnTo>
                <a:lnTo>
                  <a:pt x="2559723" y="921207"/>
                </a:lnTo>
                <a:lnTo>
                  <a:pt x="2735580" y="697992"/>
                </a:lnTo>
                <a:close/>
              </a:path>
            </a:pathLst>
          </a:custGeom>
          <a:solidFill>
            <a:srgbClr val="312F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627376" y="1548383"/>
            <a:ext cx="1013460" cy="1335405"/>
          </a:xfrm>
          <a:custGeom>
            <a:avLst/>
            <a:gdLst/>
            <a:ahLst/>
            <a:cxnLst/>
            <a:rect l="l" t="t" r="r" b="b"/>
            <a:pathLst>
              <a:path w="1013460" h="1335405">
                <a:moveTo>
                  <a:pt x="487553" y="0"/>
                </a:moveTo>
                <a:lnTo>
                  <a:pt x="487553" y="342264"/>
                </a:lnTo>
                <a:lnTo>
                  <a:pt x="178054" y="342264"/>
                </a:lnTo>
                <a:lnTo>
                  <a:pt x="0" y="992758"/>
                </a:lnTo>
                <a:lnTo>
                  <a:pt x="487553" y="992758"/>
                </a:lnTo>
                <a:lnTo>
                  <a:pt x="487553" y="1335024"/>
                </a:lnTo>
                <a:lnTo>
                  <a:pt x="1013460" y="667512"/>
                </a:lnTo>
                <a:lnTo>
                  <a:pt x="487553" y="0"/>
                </a:lnTo>
                <a:close/>
              </a:path>
            </a:pathLst>
          </a:custGeom>
          <a:solidFill>
            <a:srgbClr val="1F49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279397" y="2110867"/>
            <a:ext cx="135826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285" dirty="0">
                <a:solidFill>
                  <a:srgbClr val="1F4980"/>
                </a:solidFill>
                <a:latin typeface="Tahoma"/>
                <a:cs typeface="Tahoma"/>
              </a:rPr>
              <a:t>I</a:t>
            </a:r>
            <a:r>
              <a:rPr sz="1400" b="1" spc="-25" dirty="0">
                <a:solidFill>
                  <a:srgbClr val="1F4980"/>
                </a:solidFill>
                <a:latin typeface="Tahoma"/>
                <a:cs typeface="Tahoma"/>
              </a:rPr>
              <a:t> </a:t>
            </a:r>
            <a:r>
              <a:rPr sz="1400" b="1" spc="-20" dirty="0">
                <a:solidFill>
                  <a:srgbClr val="1F4980"/>
                </a:solidFill>
                <a:latin typeface="Tahoma"/>
                <a:cs typeface="Tahoma"/>
              </a:rPr>
              <a:t>-</a:t>
            </a:r>
            <a:r>
              <a:rPr sz="1400" b="1" spc="-100" dirty="0">
                <a:solidFill>
                  <a:srgbClr val="1F4980"/>
                </a:solidFill>
                <a:latin typeface="Tahoma"/>
                <a:cs typeface="Tahoma"/>
              </a:rPr>
              <a:t>K</a:t>
            </a:r>
            <a:r>
              <a:rPr sz="1400" b="1" spc="-65" dirty="0">
                <a:solidFill>
                  <a:srgbClr val="1F4980"/>
                </a:solidFill>
                <a:latin typeface="Tahoma"/>
                <a:cs typeface="Tahoma"/>
              </a:rPr>
              <a:t>Y</a:t>
            </a:r>
            <a:r>
              <a:rPr sz="1400" b="1" spc="160" dirty="0">
                <a:solidFill>
                  <a:srgbClr val="1F4980"/>
                </a:solidFill>
                <a:latin typeface="Tahoma"/>
                <a:cs typeface="Tahoma"/>
              </a:rPr>
              <a:t>C</a:t>
            </a:r>
            <a:r>
              <a:rPr sz="1400" b="1" spc="-65" dirty="0">
                <a:solidFill>
                  <a:srgbClr val="1F4980"/>
                </a:solidFill>
                <a:latin typeface="Tahoma"/>
                <a:cs typeface="Tahoma"/>
              </a:rPr>
              <a:t> </a:t>
            </a:r>
            <a:r>
              <a:rPr sz="1400" b="1" spc="-160" dirty="0">
                <a:solidFill>
                  <a:srgbClr val="1F4980"/>
                </a:solidFill>
                <a:latin typeface="Tahoma"/>
                <a:cs typeface="Tahoma"/>
              </a:rPr>
              <a:t>S</a:t>
            </a:r>
            <a:r>
              <a:rPr sz="1400" b="1" spc="-25" dirty="0">
                <a:solidFill>
                  <a:srgbClr val="1F4980"/>
                </a:solidFill>
                <a:latin typeface="Tahoma"/>
                <a:cs typeface="Tahoma"/>
              </a:rPr>
              <a:t>ourcing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68444" y="2110867"/>
            <a:ext cx="120523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60" dirty="0">
                <a:solidFill>
                  <a:srgbClr val="312F30"/>
                </a:solidFill>
                <a:latin typeface="Tahoma"/>
                <a:cs typeface="Tahoma"/>
              </a:rPr>
              <a:t>II-Tele-calling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808721" y="2799334"/>
            <a:ext cx="1677035" cy="2190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marR="33020" indent="-1727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5420" algn="l"/>
              </a:tabLst>
            </a:pPr>
            <a:r>
              <a:rPr sz="1200" spc="5" dirty="0">
                <a:solidFill>
                  <a:srgbClr val="FFFFFF"/>
                </a:solidFill>
                <a:latin typeface="Verdana"/>
                <a:cs typeface="Verdana"/>
              </a:rPr>
              <a:t>Group</a:t>
            </a:r>
            <a:r>
              <a:rPr sz="12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40" dirty="0">
                <a:solidFill>
                  <a:srgbClr val="FFFFFF"/>
                </a:solidFill>
                <a:latin typeface="Verdana"/>
                <a:cs typeface="Verdana"/>
              </a:rPr>
              <a:t>Formation</a:t>
            </a:r>
            <a:r>
              <a:rPr sz="1200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of </a:t>
            </a:r>
            <a:r>
              <a:rPr sz="1200" spc="-40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12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200" spc="-70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200" spc="-20" dirty="0">
                <a:solidFill>
                  <a:srgbClr val="FFFFFF"/>
                </a:solidFill>
                <a:latin typeface="Verdana"/>
                <a:cs typeface="Verdana"/>
              </a:rPr>
              <a:t>igi</a:t>
            </a:r>
            <a:r>
              <a:rPr sz="1200" spc="-40" dirty="0">
                <a:solidFill>
                  <a:srgbClr val="FFFFFF"/>
                </a:solidFill>
                <a:latin typeface="Verdana"/>
                <a:cs typeface="Verdana"/>
              </a:rPr>
              <a:t>b</a:t>
            </a:r>
            <a:r>
              <a:rPr sz="1200" spc="-80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200" spc="6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200" spc="-1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150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1200" spc="-70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200" spc="-40" dirty="0">
                <a:solidFill>
                  <a:srgbClr val="FFFFFF"/>
                </a:solidFill>
                <a:latin typeface="Verdana"/>
                <a:cs typeface="Verdana"/>
              </a:rPr>
              <a:t>ien</a:t>
            </a:r>
            <a:r>
              <a:rPr sz="1200" spc="-5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200" spc="-16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endParaRPr sz="1200">
              <a:latin typeface="Verdana"/>
              <a:cs typeface="Verdana"/>
            </a:endParaRPr>
          </a:p>
          <a:p>
            <a:pPr marL="184785" marR="121920" indent="-17272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185420" algn="l"/>
              </a:tabLst>
            </a:pPr>
            <a:r>
              <a:rPr sz="1200" spc="-35" dirty="0">
                <a:solidFill>
                  <a:srgbClr val="FFFFFF"/>
                </a:solidFill>
                <a:latin typeface="Verdana"/>
                <a:cs typeface="Verdana"/>
              </a:rPr>
              <a:t>Pr</a:t>
            </a:r>
            <a:r>
              <a:rPr sz="1200" spc="-4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200" spc="-155" dirty="0">
                <a:solidFill>
                  <a:srgbClr val="FFFFFF"/>
                </a:solidFill>
                <a:latin typeface="Verdana"/>
                <a:cs typeface="Verdana"/>
              </a:rPr>
              <a:t>-</a:t>
            </a:r>
            <a:r>
              <a:rPr sz="1200" spc="20" dirty="0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sz="1200" spc="1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200" spc="-25" dirty="0">
                <a:solidFill>
                  <a:srgbClr val="FFFFFF"/>
                </a:solidFill>
                <a:latin typeface="Verdana"/>
                <a:cs typeface="Verdana"/>
              </a:rPr>
              <a:t>pu</a:t>
            </a:r>
            <a:r>
              <a:rPr sz="1200" spc="10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200" spc="9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200" spc="-9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200" spc="65" dirty="0">
                <a:solidFill>
                  <a:srgbClr val="FFFFFF"/>
                </a:solidFill>
                <a:latin typeface="Verdana"/>
                <a:cs typeface="Verdana"/>
              </a:rPr>
              <a:t>ed</a:t>
            </a:r>
            <a:r>
              <a:rPr sz="12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45" dirty="0">
                <a:solidFill>
                  <a:srgbClr val="FFFFFF"/>
                </a:solidFill>
                <a:latin typeface="Verdana"/>
                <a:cs typeface="Verdana"/>
              </a:rPr>
              <a:t>LAF  </a:t>
            </a:r>
            <a:r>
              <a:rPr sz="1200" spc="-60" dirty="0">
                <a:solidFill>
                  <a:srgbClr val="FFFFFF"/>
                </a:solidFill>
                <a:latin typeface="Verdana"/>
                <a:cs typeface="Verdana"/>
              </a:rPr>
              <a:t>prin</a:t>
            </a:r>
            <a:r>
              <a:rPr sz="1200" spc="-7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200" spc="-25" dirty="0">
                <a:solidFill>
                  <a:srgbClr val="FFFFFF"/>
                </a:solidFill>
                <a:latin typeface="Verdana"/>
                <a:cs typeface="Verdana"/>
              </a:rPr>
              <a:t>ing</a:t>
            </a:r>
            <a:r>
              <a:rPr sz="1200" spc="-45" dirty="0">
                <a:solidFill>
                  <a:srgbClr val="FFFFFF"/>
                </a:solidFill>
                <a:latin typeface="Verdana"/>
                <a:cs typeface="Verdana"/>
              </a:rPr>
              <a:t> i</a:t>
            </a:r>
            <a:r>
              <a:rPr sz="1200" spc="-8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2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br</a:t>
            </a:r>
            <a:r>
              <a:rPr sz="1200" spc="-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200" spc="60" dirty="0">
                <a:solidFill>
                  <a:srgbClr val="FFFFFF"/>
                </a:solidFill>
                <a:latin typeface="Verdana"/>
                <a:cs typeface="Verdana"/>
              </a:rPr>
              <a:t>nc</a:t>
            </a:r>
            <a:r>
              <a:rPr sz="1200" spc="-60" dirty="0">
                <a:solidFill>
                  <a:srgbClr val="FFFFFF"/>
                </a:solidFill>
                <a:latin typeface="Verdana"/>
                <a:cs typeface="Verdana"/>
              </a:rPr>
              <a:t>h,  </a:t>
            </a:r>
            <a:r>
              <a:rPr sz="1200" spc="5" dirty="0">
                <a:solidFill>
                  <a:srgbClr val="FFFFFF"/>
                </a:solidFill>
                <a:latin typeface="Verdana"/>
                <a:cs typeface="Verdana"/>
              </a:rPr>
              <a:t>which </a:t>
            </a:r>
            <a:r>
              <a:rPr sz="1200" spc="-65" dirty="0">
                <a:solidFill>
                  <a:srgbClr val="FFFFFF"/>
                </a:solidFill>
                <a:latin typeface="Verdana"/>
                <a:cs typeface="Verdana"/>
              </a:rPr>
              <a:t>minimise </a:t>
            </a:r>
            <a:r>
              <a:rPr sz="12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Verdana"/>
                <a:cs typeface="Verdana"/>
              </a:rPr>
              <a:t>discrepancies</a:t>
            </a:r>
            <a:endParaRPr sz="1200">
              <a:latin typeface="Verdana"/>
              <a:cs typeface="Verdana"/>
            </a:endParaRPr>
          </a:p>
          <a:p>
            <a:pPr marL="184785" marR="5080" indent="-17272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185420" algn="l"/>
              </a:tabLst>
            </a:pP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Pre-Populated </a:t>
            </a:r>
            <a:r>
              <a:rPr sz="1200" spc="-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35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eans</a:t>
            </a:r>
            <a:r>
              <a:rPr sz="12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9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200" spc="-70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200" spc="-90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2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9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200" spc="10" dirty="0">
                <a:solidFill>
                  <a:srgbClr val="FFFFFF"/>
                </a:solidFill>
                <a:latin typeface="Verdana"/>
                <a:cs typeface="Verdana"/>
              </a:rPr>
              <a:t>he  </a:t>
            </a:r>
            <a:r>
              <a:rPr sz="1200" spc="-15" dirty="0">
                <a:solidFill>
                  <a:srgbClr val="FFFFFF"/>
                </a:solidFill>
                <a:latin typeface="Verdana"/>
                <a:cs typeface="Verdana"/>
              </a:rPr>
              <a:t>en</a:t>
            </a:r>
            <a:r>
              <a:rPr sz="1200" spc="-3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200" spc="-85" dirty="0">
                <a:solidFill>
                  <a:srgbClr val="FFFFFF"/>
                </a:solidFill>
                <a:latin typeface="Verdana"/>
                <a:cs typeface="Verdana"/>
              </a:rPr>
              <a:t>ries</a:t>
            </a:r>
            <a:r>
              <a:rPr sz="1200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9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200" spc="-45" dirty="0">
                <a:solidFill>
                  <a:srgbClr val="FFFFFF"/>
                </a:solidFill>
                <a:latin typeface="Verdana"/>
                <a:cs typeface="Verdana"/>
              </a:rPr>
              <a:t>re</a:t>
            </a:r>
            <a:r>
              <a:rPr sz="12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150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1200" spc="60" dirty="0">
                <a:solidFill>
                  <a:srgbClr val="FFFFFF"/>
                </a:solidFill>
                <a:latin typeface="Verdana"/>
                <a:cs typeface="Verdana"/>
              </a:rPr>
              <a:t>hec</a:t>
            </a:r>
            <a:r>
              <a:rPr sz="1200" spc="-125" dirty="0">
                <a:solidFill>
                  <a:srgbClr val="FFFFFF"/>
                </a:solidFill>
                <a:latin typeface="Verdana"/>
                <a:cs typeface="Verdana"/>
              </a:rPr>
              <a:t>k</a:t>
            </a:r>
            <a:r>
              <a:rPr sz="1200" spc="50" dirty="0">
                <a:solidFill>
                  <a:srgbClr val="FFFFFF"/>
                </a:solidFill>
                <a:latin typeface="Verdana"/>
                <a:cs typeface="Verdana"/>
              </a:rPr>
              <a:t>ed  </a:t>
            </a:r>
            <a:r>
              <a:rPr sz="1200" spc="30" dirty="0">
                <a:solidFill>
                  <a:srgbClr val="FFFFFF"/>
                </a:solidFill>
                <a:latin typeface="Verdana"/>
                <a:cs typeface="Verdana"/>
              </a:rPr>
              <a:t>be</a:t>
            </a:r>
            <a:r>
              <a:rPr sz="1200" spc="10" dirty="0">
                <a:solidFill>
                  <a:srgbClr val="FFFFFF"/>
                </a:solidFill>
                <a:latin typeface="Verdana"/>
                <a:cs typeface="Verdana"/>
              </a:rPr>
              <a:t>f</a:t>
            </a:r>
            <a:r>
              <a:rPr sz="1200" spc="4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200" spc="-45" dirty="0">
                <a:solidFill>
                  <a:srgbClr val="FFFFFF"/>
                </a:solidFill>
                <a:latin typeface="Verdana"/>
                <a:cs typeface="Verdana"/>
              </a:rPr>
              <a:t>re</a:t>
            </a:r>
            <a:r>
              <a:rPr sz="12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60" dirty="0">
                <a:solidFill>
                  <a:srgbClr val="FFFFFF"/>
                </a:solidFill>
                <a:latin typeface="Verdana"/>
                <a:cs typeface="Verdana"/>
              </a:rPr>
              <a:t>prin</a:t>
            </a:r>
            <a:r>
              <a:rPr sz="1200" spc="-7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200" spc="-25" dirty="0">
                <a:solidFill>
                  <a:srgbClr val="FFFFFF"/>
                </a:solidFill>
                <a:latin typeface="Verdana"/>
                <a:cs typeface="Verdana"/>
              </a:rPr>
              <a:t>ing</a:t>
            </a:r>
            <a:r>
              <a:rPr sz="12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9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200" spc="15" dirty="0">
                <a:solidFill>
                  <a:srgbClr val="FFFFFF"/>
                </a:solidFill>
                <a:latin typeface="Verdana"/>
                <a:cs typeface="Verdana"/>
              </a:rPr>
              <a:t>nd  </a:t>
            </a:r>
            <a:r>
              <a:rPr sz="1200" spc="-7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200" spc="-9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2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40" dirty="0">
                <a:solidFill>
                  <a:srgbClr val="FFFFFF"/>
                </a:solidFill>
                <a:latin typeface="Verdana"/>
                <a:cs typeface="Verdana"/>
              </a:rPr>
              <a:t>sa</a:t>
            </a:r>
            <a:r>
              <a:rPr sz="1200" spc="-50" dirty="0">
                <a:solidFill>
                  <a:srgbClr val="FFFFFF"/>
                </a:solidFill>
                <a:latin typeface="Verdana"/>
                <a:cs typeface="Verdana"/>
              </a:rPr>
              <a:t>ves</a:t>
            </a:r>
            <a:r>
              <a:rPr sz="12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9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200" spc="-3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200" spc="-95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1200" spc="6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601712" y="1519427"/>
            <a:ext cx="2735580" cy="4624070"/>
          </a:xfrm>
          <a:custGeom>
            <a:avLst/>
            <a:gdLst/>
            <a:ahLst/>
            <a:cxnLst/>
            <a:rect l="l" t="t" r="r" b="b"/>
            <a:pathLst>
              <a:path w="2735579" h="4624070">
                <a:moveTo>
                  <a:pt x="2735580" y="697992"/>
                </a:moveTo>
                <a:lnTo>
                  <a:pt x="2471750" y="363143"/>
                </a:lnTo>
                <a:lnTo>
                  <a:pt x="2201545" y="0"/>
                </a:lnTo>
                <a:lnTo>
                  <a:pt x="2201545" y="362077"/>
                </a:lnTo>
                <a:lnTo>
                  <a:pt x="137795" y="362077"/>
                </a:lnTo>
                <a:lnTo>
                  <a:pt x="133223" y="368173"/>
                </a:lnTo>
                <a:lnTo>
                  <a:pt x="133223" y="383286"/>
                </a:lnTo>
                <a:lnTo>
                  <a:pt x="137795" y="389509"/>
                </a:lnTo>
                <a:lnTo>
                  <a:pt x="1895576" y="389509"/>
                </a:lnTo>
                <a:lnTo>
                  <a:pt x="1724888" y="1013079"/>
                </a:lnTo>
                <a:lnTo>
                  <a:pt x="227838" y="1013079"/>
                </a:lnTo>
                <a:lnTo>
                  <a:pt x="186931" y="1018032"/>
                </a:lnTo>
                <a:lnTo>
                  <a:pt x="148424" y="1032281"/>
                </a:lnTo>
                <a:lnTo>
                  <a:pt x="112941" y="1054963"/>
                </a:lnTo>
                <a:lnTo>
                  <a:pt x="81127" y="1085202"/>
                </a:lnTo>
                <a:lnTo>
                  <a:pt x="53657" y="1122133"/>
                </a:lnTo>
                <a:lnTo>
                  <a:pt x="31153" y="1164882"/>
                </a:lnTo>
                <a:lnTo>
                  <a:pt x="14274" y="1212570"/>
                </a:lnTo>
                <a:lnTo>
                  <a:pt x="3670" y="1264323"/>
                </a:lnTo>
                <a:lnTo>
                  <a:pt x="0" y="1319276"/>
                </a:lnTo>
                <a:lnTo>
                  <a:pt x="0" y="4327334"/>
                </a:lnTo>
                <a:lnTo>
                  <a:pt x="3556" y="4380573"/>
                </a:lnTo>
                <a:lnTo>
                  <a:pt x="13817" y="4430687"/>
                </a:lnTo>
                <a:lnTo>
                  <a:pt x="30149" y="4476864"/>
                </a:lnTo>
                <a:lnTo>
                  <a:pt x="51930" y="4518253"/>
                </a:lnTo>
                <a:lnTo>
                  <a:pt x="78536" y="4554004"/>
                </a:lnTo>
                <a:lnTo>
                  <a:pt x="109321" y="4583290"/>
                </a:lnTo>
                <a:lnTo>
                  <a:pt x="143687" y="4605248"/>
                </a:lnTo>
                <a:lnTo>
                  <a:pt x="180987" y="4619041"/>
                </a:lnTo>
                <a:lnTo>
                  <a:pt x="220599" y="4623816"/>
                </a:lnTo>
                <a:lnTo>
                  <a:pt x="2418715" y="4623816"/>
                </a:lnTo>
                <a:lnTo>
                  <a:pt x="2424430" y="4623816"/>
                </a:lnTo>
                <a:lnTo>
                  <a:pt x="2429002" y="4617682"/>
                </a:lnTo>
                <a:lnTo>
                  <a:pt x="2429002" y="4602556"/>
                </a:lnTo>
                <a:lnTo>
                  <a:pt x="2424430" y="4596422"/>
                </a:lnTo>
                <a:lnTo>
                  <a:pt x="220726" y="4596422"/>
                </a:lnTo>
                <a:lnTo>
                  <a:pt x="180390" y="4590948"/>
                </a:lnTo>
                <a:lnTo>
                  <a:pt x="142811" y="4575251"/>
                </a:lnTo>
                <a:lnTo>
                  <a:pt x="108800" y="4550410"/>
                </a:lnTo>
                <a:lnTo>
                  <a:pt x="79146" y="4517529"/>
                </a:lnTo>
                <a:lnTo>
                  <a:pt x="54673" y="4477690"/>
                </a:lnTo>
                <a:lnTo>
                  <a:pt x="36195" y="4431982"/>
                </a:lnTo>
                <a:lnTo>
                  <a:pt x="24511" y="4381500"/>
                </a:lnTo>
                <a:lnTo>
                  <a:pt x="20447" y="4327334"/>
                </a:lnTo>
                <a:lnTo>
                  <a:pt x="20447" y="1319276"/>
                </a:lnTo>
                <a:lnTo>
                  <a:pt x="24663" y="1263142"/>
                </a:lnTo>
                <a:lnTo>
                  <a:pt x="36779" y="1210843"/>
                </a:lnTo>
                <a:lnTo>
                  <a:pt x="55930" y="1163497"/>
                </a:lnTo>
                <a:lnTo>
                  <a:pt x="81292" y="1122222"/>
                </a:lnTo>
                <a:lnTo>
                  <a:pt x="112014" y="1088174"/>
                </a:lnTo>
                <a:lnTo>
                  <a:pt x="147256" y="1062443"/>
                </a:lnTo>
                <a:lnTo>
                  <a:pt x="186194" y="1046187"/>
                </a:lnTo>
                <a:lnTo>
                  <a:pt x="227965" y="1040511"/>
                </a:lnTo>
                <a:lnTo>
                  <a:pt x="2201545" y="1040511"/>
                </a:lnTo>
                <a:lnTo>
                  <a:pt x="2201545" y="1402461"/>
                </a:lnTo>
                <a:lnTo>
                  <a:pt x="2559723" y="921207"/>
                </a:lnTo>
                <a:lnTo>
                  <a:pt x="2735580" y="69799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7552181" y="2110867"/>
            <a:ext cx="174942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285" dirty="0">
                <a:solidFill>
                  <a:srgbClr val="FFFFFF"/>
                </a:solidFill>
                <a:latin typeface="Tahoma"/>
                <a:cs typeface="Tahoma"/>
              </a:rPr>
              <a:t>III</a:t>
            </a:r>
            <a:r>
              <a:rPr sz="1400" b="1" spc="-15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1400" b="1" spc="-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-15" dirty="0">
                <a:solidFill>
                  <a:srgbClr val="FFFFFF"/>
                </a:solidFill>
                <a:latin typeface="Tahoma"/>
                <a:cs typeface="Tahoma"/>
              </a:rPr>
              <a:t>G</a:t>
            </a:r>
            <a:r>
              <a:rPr sz="1400" b="1" spc="-20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ou</a:t>
            </a:r>
            <a:r>
              <a:rPr sz="1400" b="1" spc="5" dirty="0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sz="14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-100" dirty="0">
                <a:solidFill>
                  <a:srgbClr val="FFFFFF"/>
                </a:solidFill>
                <a:latin typeface="Tahoma"/>
                <a:cs typeface="Tahoma"/>
              </a:rPr>
              <a:t>Fo</a:t>
            </a:r>
            <a:r>
              <a:rPr sz="1400" b="1" spc="-80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400" b="1" spc="-55" dirty="0">
                <a:solidFill>
                  <a:srgbClr val="FFFFFF"/>
                </a:solidFill>
                <a:latin typeface="Tahoma"/>
                <a:cs typeface="Tahoma"/>
              </a:rPr>
              <a:t>mat</a:t>
            </a:r>
            <a:r>
              <a:rPr sz="1400" b="1" spc="-3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400" b="1" spc="-15" dirty="0">
                <a:solidFill>
                  <a:srgbClr val="FFFFFF"/>
                </a:solidFill>
                <a:latin typeface="Tahoma"/>
                <a:cs typeface="Tahoma"/>
              </a:rPr>
              <a:t>on</a:t>
            </a:r>
            <a:endParaRPr sz="1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037831" y="0"/>
            <a:ext cx="5154295" cy="6858000"/>
          </a:xfrm>
          <a:custGeom>
            <a:avLst/>
            <a:gdLst/>
            <a:ahLst/>
            <a:cxnLst/>
            <a:rect l="l" t="t" r="r" b="b"/>
            <a:pathLst>
              <a:path w="5154295" h="6858000">
                <a:moveTo>
                  <a:pt x="5154168" y="0"/>
                </a:moveTo>
                <a:lnTo>
                  <a:pt x="0" y="0"/>
                </a:lnTo>
                <a:lnTo>
                  <a:pt x="0" y="6858000"/>
                </a:lnTo>
                <a:lnTo>
                  <a:pt x="5154168" y="6858000"/>
                </a:lnTo>
                <a:lnTo>
                  <a:pt x="5154168" y="0"/>
                </a:lnTo>
                <a:close/>
              </a:path>
            </a:pathLst>
          </a:custGeom>
          <a:solidFill>
            <a:srgbClr val="1F49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16939" y="492378"/>
            <a:ext cx="4490720" cy="8083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3800"/>
              </a:lnSpc>
              <a:spcBef>
                <a:spcPts val="105"/>
              </a:spcBef>
            </a:pPr>
            <a:r>
              <a:rPr dirty="0"/>
              <a:t>2.</a:t>
            </a:r>
            <a:r>
              <a:rPr spc="-20" dirty="0"/>
              <a:t> </a:t>
            </a:r>
            <a:r>
              <a:rPr spc="-10" dirty="0"/>
              <a:t>Matured</a:t>
            </a:r>
            <a:r>
              <a:rPr spc="-45" dirty="0"/>
              <a:t> </a:t>
            </a:r>
            <a:r>
              <a:rPr spc="-5" dirty="0"/>
              <a:t>Process</a:t>
            </a:r>
            <a:r>
              <a:rPr spc="-50" dirty="0"/>
              <a:t> </a:t>
            </a:r>
            <a:r>
              <a:rPr dirty="0"/>
              <a:t>–</a:t>
            </a:r>
          </a:p>
          <a:p>
            <a:pPr marL="12700">
              <a:lnSpc>
                <a:spcPts val="2360"/>
              </a:lnSpc>
            </a:pPr>
            <a:r>
              <a:rPr sz="2000" b="0" spc="-30" dirty="0">
                <a:solidFill>
                  <a:srgbClr val="171616"/>
                </a:solidFill>
                <a:latin typeface="Verdana"/>
                <a:cs typeface="Verdana"/>
              </a:rPr>
              <a:t>Sanc</a:t>
            </a:r>
            <a:r>
              <a:rPr sz="2000" b="0" spc="-5" dirty="0">
                <a:solidFill>
                  <a:srgbClr val="171616"/>
                </a:solidFill>
                <a:latin typeface="Verdana"/>
                <a:cs typeface="Verdana"/>
              </a:rPr>
              <a:t>t</a:t>
            </a:r>
            <a:r>
              <a:rPr sz="2000" b="0" spc="-25" dirty="0">
                <a:solidFill>
                  <a:srgbClr val="171616"/>
                </a:solidFill>
                <a:latin typeface="Verdana"/>
                <a:cs typeface="Verdana"/>
              </a:rPr>
              <a:t>i</a:t>
            </a:r>
            <a:r>
              <a:rPr sz="2000" b="0" spc="-50" dirty="0">
                <a:solidFill>
                  <a:srgbClr val="171616"/>
                </a:solidFill>
                <a:latin typeface="Verdana"/>
                <a:cs typeface="Verdana"/>
              </a:rPr>
              <a:t>o</a:t>
            </a:r>
            <a:r>
              <a:rPr sz="2000" b="0" spc="-110" dirty="0">
                <a:solidFill>
                  <a:srgbClr val="171616"/>
                </a:solidFill>
                <a:latin typeface="Verdana"/>
                <a:cs typeface="Verdana"/>
              </a:rPr>
              <a:t>n,</a:t>
            </a:r>
            <a:r>
              <a:rPr sz="2000" b="0" spc="-170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2000" b="0" spc="-155" dirty="0">
                <a:solidFill>
                  <a:srgbClr val="171616"/>
                </a:solidFill>
                <a:latin typeface="Verdana"/>
                <a:cs typeface="Verdana"/>
              </a:rPr>
              <a:t>D</a:t>
            </a:r>
            <a:r>
              <a:rPr sz="2000" b="0" spc="-65" dirty="0">
                <a:solidFill>
                  <a:srgbClr val="171616"/>
                </a:solidFill>
                <a:latin typeface="Verdana"/>
                <a:cs typeface="Verdana"/>
              </a:rPr>
              <a:t>i</a:t>
            </a:r>
            <a:r>
              <a:rPr sz="2000" b="0" spc="-70" dirty="0">
                <a:solidFill>
                  <a:srgbClr val="171616"/>
                </a:solidFill>
                <a:latin typeface="Verdana"/>
                <a:cs typeface="Verdana"/>
              </a:rPr>
              <a:t>sb</a:t>
            </a:r>
            <a:r>
              <a:rPr sz="2000" b="0" spc="-65" dirty="0">
                <a:solidFill>
                  <a:srgbClr val="171616"/>
                </a:solidFill>
                <a:latin typeface="Verdana"/>
                <a:cs typeface="Verdana"/>
              </a:rPr>
              <a:t>u</a:t>
            </a:r>
            <a:r>
              <a:rPr sz="2000" b="0" spc="-100" dirty="0">
                <a:solidFill>
                  <a:srgbClr val="171616"/>
                </a:solidFill>
                <a:latin typeface="Verdana"/>
                <a:cs typeface="Verdana"/>
              </a:rPr>
              <a:t>rse</a:t>
            </a:r>
            <a:r>
              <a:rPr sz="2000" b="0" spc="-175" dirty="0">
                <a:solidFill>
                  <a:srgbClr val="171616"/>
                </a:solidFill>
                <a:latin typeface="Verdana"/>
                <a:cs typeface="Verdana"/>
              </a:rPr>
              <a:t>m</a:t>
            </a:r>
            <a:r>
              <a:rPr sz="2000" b="0" spc="100" dirty="0">
                <a:solidFill>
                  <a:srgbClr val="171616"/>
                </a:solidFill>
                <a:latin typeface="Verdana"/>
                <a:cs typeface="Verdana"/>
              </a:rPr>
              <a:t>e</a:t>
            </a:r>
            <a:r>
              <a:rPr sz="2000" b="0" spc="-55" dirty="0">
                <a:solidFill>
                  <a:srgbClr val="171616"/>
                </a:solidFill>
                <a:latin typeface="Verdana"/>
                <a:cs typeface="Verdana"/>
              </a:rPr>
              <a:t>n</a:t>
            </a:r>
            <a:r>
              <a:rPr sz="2000" b="0" spc="-110" dirty="0">
                <a:solidFill>
                  <a:srgbClr val="171616"/>
                </a:solidFill>
                <a:latin typeface="Verdana"/>
                <a:cs typeface="Verdana"/>
              </a:rPr>
              <a:t>t</a:t>
            </a:r>
            <a:r>
              <a:rPr sz="2000" b="0" spc="-185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2000" b="0" spc="60" dirty="0">
                <a:solidFill>
                  <a:srgbClr val="171616"/>
                </a:solidFill>
                <a:latin typeface="Verdana"/>
                <a:cs typeface="Verdana"/>
              </a:rPr>
              <a:t>&amp;</a:t>
            </a:r>
            <a:r>
              <a:rPr sz="2000" b="0" spc="-160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2000" b="0" spc="10" dirty="0">
                <a:solidFill>
                  <a:srgbClr val="171616"/>
                </a:solidFill>
                <a:latin typeface="Verdana"/>
                <a:cs typeface="Verdana"/>
              </a:rPr>
              <a:t>Col</a:t>
            </a:r>
            <a:r>
              <a:rPr sz="2000" b="0" spc="15" dirty="0">
                <a:solidFill>
                  <a:srgbClr val="171616"/>
                </a:solidFill>
                <a:latin typeface="Verdana"/>
                <a:cs typeface="Verdana"/>
              </a:rPr>
              <a:t>l</a:t>
            </a:r>
            <a:r>
              <a:rPr sz="2000" b="0" spc="90" dirty="0">
                <a:solidFill>
                  <a:srgbClr val="171616"/>
                </a:solidFill>
                <a:latin typeface="Verdana"/>
                <a:cs typeface="Verdana"/>
              </a:rPr>
              <a:t>ec</a:t>
            </a:r>
            <a:r>
              <a:rPr sz="2000" b="0" spc="70" dirty="0">
                <a:solidFill>
                  <a:srgbClr val="171616"/>
                </a:solidFill>
                <a:latin typeface="Verdana"/>
                <a:cs typeface="Verdana"/>
              </a:rPr>
              <a:t>t</a:t>
            </a:r>
            <a:r>
              <a:rPr sz="2000" b="0" spc="-25" dirty="0">
                <a:solidFill>
                  <a:srgbClr val="171616"/>
                </a:solidFill>
                <a:latin typeface="Verdana"/>
                <a:cs typeface="Verdana"/>
              </a:rPr>
              <a:t>i</a:t>
            </a:r>
            <a:r>
              <a:rPr sz="2000" b="0" spc="-50" dirty="0">
                <a:solidFill>
                  <a:srgbClr val="171616"/>
                </a:solidFill>
                <a:latin typeface="Verdana"/>
                <a:cs typeface="Verdana"/>
              </a:rPr>
              <a:t>o</a:t>
            </a:r>
            <a:r>
              <a:rPr sz="2000" b="0" spc="-45" dirty="0">
                <a:solidFill>
                  <a:srgbClr val="171616"/>
                </a:solidFill>
                <a:latin typeface="Verdana"/>
                <a:cs typeface="Verdana"/>
              </a:rPr>
              <a:t>n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14400" y="1519427"/>
            <a:ext cx="2723515" cy="4624070"/>
          </a:xfrm>
          <a:custGeom>
            <a:avLst/>
            <a:gdLst/>
            <a:ahLst/>
            <a:cxnLst/>
            <a:rect l="l" t="t" r="r" b="b"/>
            <a:pathLst>
              <a:path w="2723515" h="4624070">
                <a:moveTo>
                  <a:pt x="2201545" y="0"/>
                </a:moveTo>
                <a:lnTo>
                  <a:pt x="2201545" y="361950"/>
                </a:lnTo>
                <a:lnTo>
                  <a:pt x="206400" y="361950"/>
                </a:lnTo>
                <a:lnTo>
                  <a:pt x="165256" y="367544"/>
                </a:lnTo>
                <a:lnTo>
                  <a:pt x="126911" y="383583"/>
                </a:lnTo>
                <a:lnTo>
                  <a:pt x="92193" y="408951"/>
                </a:lnTo>
                <a:lnTo>
                  <a:pt x="61929" y="442531"/>
                </a:lnTo>
                <a:lnTo>
                  <a:pt x="36950" y="483207"/>
                </a:lnTo>
                <a:lnTo>
                  <a:pt x="18082" y="529863"/>
                </a:lnTo>
                <a:lnTo>
                  <a:pt x="6154" y="581383"/>
                </a:lnTo>
                <a:lnTo>
                  <a:pt x="1993" y="636651"/>
                </a:lnTo>
                <a:lnTo>
                  <a:pt x="1993" y="644271"/>
                </a:lnTo>
                <a:lnTo>
                  <a:pt x="6553" y="650367"/>
                </a:lnTo>
                <a:lnTo>
                  <a:pt x="17830" y="650367"/>
                </a:lnTo>
                <a:lnTo>
                  <a:pt x="22402" y="644271"/>
                </a:lnTo>
                <a:lnTo>
                  <a:pt x="22402" y="636651"/>
                </a:lnTo>
                <a:lnTo>
                  <a:pt x="27269" y="580046"/>
                </a:lnTo>
                <a:lnTo>
                  <a:pt x="41130" y="528036"/>
                </a:lnTo>
                <a:lnTo>
                  <a:pt x="62870" y="482119"/>
                </a:lnTo>
                <a:lnTo>
                  <a:pt x="91380" y="443796"/>
                </a:lnTo>
                <a:lnTo>
                  <a:pt x="125546" y="414565"/>
                </a:lnTo>
                <a:lnTo>
                  <a:pt x="164257" y="395927"/>
                </a:lnTo>
                <a:lnTo>
                  <a:pt x="206400" y="389382"/>
                </a:lnTo>
                <a:lnTo>
                  <a:pt x="2221992" y="389382"/>
                </a:lnTo>
                <a:lnTo>
                  <a:pt x="2221992" y="66167"/>
                </a:lnTo>
                <a:lnTo>
                  <a:pt x="2694559" y="701294"/>
                </a:lnTo>
                <a:lnTo>
                  <a:pt x="2221992" y="1336294"/>
                </a:lnTo>
                <a:lnTo>
                  <a:pt x="2221992" y="1013079"/>
                </a:lnTo>
                <a:lnTo>
                  <a:pt x="256489" y="1013079"/>
                </a:lnTo>
                <a:lnTo>
                  <a:pt x="214937" y="1017596"/>
                </a:lnTo>
                <a:lnTo>
                  <a:pt x="175501" y="1030674"/>
                </a:lnTo>
                <a:lnTo>
                  <a:pt x="138712" y="1051596"/>
                </a:lnTo>
                <a:lnTo>
                  <a:pt x="105102" y="1079651"/>
                </a:lnTo>
                <a:lnTo>
                  <a:pt x="75204" y="1114123"/>
                </a:lnTo>
                <a:lnTo>
                  <a:pt x="49549" y="1154298"/>
                </a:lnTo>
                <a:lnTo>
                  <a:pt x="28669" y="1199464"/>
                </a:lnTo>
                <a:lnTo>
                  <a:pt x="13096" y="1248904"/>
                </a:lnTo>
                <a:lnTo>
                  <a:pt x="3362" y="1301907"/>
                </a:lnTo>
                <a:lnTo>
                  <a:pt x="0" y="1357757"/>
                </a:lnTo>
                <a:lnTo>
                  <a:pt x="0" y="4327334"/>
                </a:lnTo>
                <a:lnTo>
                  <a:pt x="3560" y="4380560"/>
                </a:lnTo>
                <a:lnTo>
                  <a:pt x="13825" y="4430683"/>
                </a:lnTo>
                <a:lnTo>
                  <a:pt x="30165" y="4476861"/>
                </a:lnTo>
                <a:lnTo>
                  <a:pt x="51953" y="4518248"/>
                </a:lnTo>
                <a:lnTo>
                  <a:pt x="78560" y="4554003"/>
                </a:lnTo>
                <a:lnTo>
                  <a:pt x="109361" y="4583280"/>
                </a:lnTo>
                <a:lnTo>
                  <a:pt x="143725" y="4605237"/>
                </a:lnTo>
                <a:lnTo>
                  <a:pt x="181026" y="4619030"/>
                </a:lnTo>
                <a:lnTo>
                  <a:pt x="220637" y="4623816"/>
                </a:lnTo>
                <a:lnTo>
                  <a:pt x="2418841" y="4623816"/>
                </a:lnTo>
                <a:lnTo>
                  <a:pt x="2424429" y="4623816"/>
                </a:lnTo>
                <a:lnTo>
                  <a:pt x="2429002" y="4617681"/>
                </a:lnTo>
                <a:lnTo>
                  <a:pt x="2429002" y="4602556"/>
                </a:lnTo>
                <a:lnTo>
                  <a:pt x="2424429" y="4596422"/>
                </a:lnTo>
                <a:lnTo>
                  <a:pt x="220637" y="4596422"/>
                </a:lnTo>
                <a:lnTo>
                  <a:pt x="180327" y="4590945"/>
                </a:lnTo>
                <a:lnTo>
                  <a:pt x="142761" y="4575242"/>
                </a:lnTo>
                <a:lnTo>
                  <a:pt x="108748" y="4550403"/>
                </a:lnTo>
                <a:lnTo>
                  <a:pt x="79100" y="4517518"/>
                </a:lnTo>
                <a:lnTo>
                  <a:pt x="54628" y="4477678"/>
                </a:lnTo>
                <a:lnTo>
                  <a:pt x="36144" y="4431974"/>
                </a:lnTo>
                <a:lnTo>
                  <a:pt x="24458" y="4381496"/>
                </a:lnTo>
                <a:lnTo>
                  <a:pt x="20383" y="4327334"/>
                </a:lnTo>
                <a:lnTo>
                  <a:pt x="20383" y="1357757"/>
                </a:lnTo>
                <a:lnTo>
                  <a:pt x="24194" y="1300785"/>
                </a:lnTo>
                <a:lnTo>
                  <a:pt x="35179" y="1247141"/>
                </a:lnTo>
                <a:lnTo>
                  <a:pt x="52665" y="1197727"/>
                </a:lnTo>
                <a:lnTo>
                  <a:pt x="75981" y="1153443"/>
                </a:lnTo>
                <a:lnTo>
                  <a:pt x="104455" y="1115190"/>
                </a:lnTo>
                <a:lnTo>
                  <a:pt x="137415" y="1083869"/>
                </a:lnTo>
                <a:lnTo>
                  <a:pt x="174188" y="1060382"/>
                </a:lnTo>
                <a:lnTo>
                  <a:pt x="214104" y="1045628"/>
                </a:lnTo>
                <a:lnTo>
                  <a:pt x="256489" y="1040511"/>
                </a:lnTo>
                <a:lnTo>
                  <a:pt x="2201545" y="1040511"/>
                </a:lnTo>
                <a:lnTo>
                  <a:pt x="2201545" y="1402461"/>
                </a:lnTo>
                <a:lnTo>
                  <a:pt x="2723388" y="701294"/>
                </a:lnTo>
                <a:lnTo>
                  <a:pt x="2201545" y="0"/>
                </a:lnTo>
                <a:close/>
              </a:path>
            </a:pathLst>
          </a:custGeom>
          <a:solidFill>
            <a:srgbClr val="1F49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09573" y="2863341"/>
            <a:ext cx="1471930" cy="2738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marR="344170" indent="-1727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5420" algn="l"/>
              </a:tabLst>
            </a:pPr>
            <a:r>
              <a:rPr sz="1200" spc="-25" dirty="0">
                <a:solidFill>
                  <a:srgbClr val="404040"/>
                </a:solidFill>
                <a:latin typeface="Verdana"/>
                <a:cs typeface="Verdana"/>
              </a:rPr>
              <a:t>Sanctioning </a:t>
            </a:r>
            <a:r>
              <a:rPr sz="1200" spc="-2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-15" dirty="0">
                <a:solidFill>
                  <a:srgbClr val="404040"/>
                </a:solidFill>
                <a:latin typeface="Verdana"/>
                <a:cs typeface="Verdana"/>
              </a:rPr>
              <a:t>pr</a:t>
            </a:r>
            <a:r>
              <a:rPr sz="1200" spc="-20" dirty="0">
                <a:solidFill>
                  <a:srgbClr val="404040"/>
                </a:solidFill>
                <a:latin typeface="Verdana"/>
                <a:cs typeface="Verdana"/>
              </a:rPr>
              <a:t>o</a:t>
            </a:r>
            <a:r>
              <a:rPr sz="1200" spc="150" dirty="0">
                <a:solidFill>
                  <a:srgbClr val="404040"/>
                </a:solidFill>
                <a:latin typeface="Verdana"/>
                <a:cs typeface="Verdana"/>
              </a:rPr>
              <a:t>c</a:t>
            </a:r>
            <a:r>
              <a:rPr sz="1200" spc="-85" dirty="0">
                <a:solidFill>
                  <a:srgbClr val="404040"/>
                </a:solidFill>
                <a:latin typeface="Verdana"/>
                <a:cs typeface="Verdana"/>
              </a:rPr>
              <a:t>ess</a:t>
            </a:r>
            <a:r>
              <a:rPr sz="1200" spc="-125" dirty="0">
                <a:solidFill>
                  <a:srgbClr val="404040"/>
                </a:solidFill>
                <a:latin typeface="Verdana"/>
                <a:cs typeface="Verdana"/>
              </a:rPr>
              <a:t>/S</a:t>
            </a:r>
            <a:r>
              <a:rPr sz="1200" spc="-20" dirty="0">
                <a:solidFill>
                  <a:srgbClr val="404040"/>
                </a:solidFill>
                <a:latin typeface="Verdana"/>
                <a:cs typeface="Verdana"/>
              </a:rPr>
              <a:t>ND  </a:t>
            </a:r>
            <a:r>
              <a:rPr sz="1200" spc="15" dirty="0">
                <a:solidFill>
                  <a:srgbClr val="404040"/>
                </a:solidFill>
                <a:latin typeface="Verdana"/>
                <a:cs typeface="Verdana"/>
              </a:rPr>
              <a:t>Upload</a:t>
            </a:r>
            <a:endParaRPr sz="1200">
              <a:latin typeface="Verdana"/>
              <a:cs typeface="Verdana"/>
            </a:endParaRPr>
          </a:p>
          <a:p>
            <a:pPr marL="184785" marR="54610" indent="-17272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185420" algn="l"/>
              </a:tabLst>
            </a:pPr>
            <a:r>
              <a:rPr sz="1200" spc="-50" dirty="0">
                <a:solidFill>
                  <a:srgbClr val="404040"/>
                </a:solidFill>
                <a:latin typeface="Verdana"/>
                <a:cs typeface="Verdana"/>
              </a:rPr>
              <a:t>Disbursement </a:t>
            </a:r>
            <a:r>
              <a:rPr sz="1200" spc="-45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-40" dirty="0">
                <a:solidFill>
                  <a:srgbClr val="404040"/>
                </a:solidFill>
                <a:latin typeface="Verdana"/>
                <a:cs typeface="Verdana"/>
              </a:rPr>
              <a:t>D</a:t>
            </a:r>
            <a:r>
              <a:rPr sz="1200" spc="90" dirty="0">
                <a:solidFill>
                  <a:srgbClr val="404040"/>
                </a:solidFill>
                <a:latin typeface="Verdana"/>
                <a:cs typeface="Verdana"/>
              </a:rPr>
              <a:t>a</a:t>
            </a:r>
            <a:r>
              <a:rPr sz="1200" spc="-95" dirty="0">
                <a:solidFill>
                  <a:srgbClr val="404040"/>
                </a:solidFill>
                <a:latin typeface="Verdana"/>
                <a:cs typeface="Verdana"/>
              </a:rPr>
              <a:t>t</a:t>
            </a:r>
            <a:r>
              <a:rPr sz="1200" spc="-20" dirty="0">
                <a:solidFill>
                  <a:srgbClr val="404040"/>
                </a:solidFill>
                <a:latin typeface="Verdana"/>
                <a:cs typeface="Verdana"/>
              </a:rPr>
              <a:t>e,</a:t>
            </a:r>
            <a:r>
              <a:rPr sz="1200" spc="-5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-120" dirty="0">
                <a:solidFill>
                  <a:srgbClr val="404040"/>
                </a:solidFill>
                <a:latin typeface="Verdana"/>
                <a:cs typeface="Verdana"/>
              </a:rPr>
              <a:t>F</a:t>
            </a:r>
            <a:r>
              <a:rPr sz="1200" spc="-125" dirty="0">
                <a:solidFill>
                  <a:srgbClr val="404040"/>
                </a:solidFill>
                <a:latin typeface="Verdana"/>
                <a:cs typeface="Verdana"/>
              </a:rPr>
              <a:t>irs</a:t>
            </a:r>
            <a:r>
              <a:rPr sz="1200" spc="-114" dirty="0">
                <a:solidFill>
                  <a:srgbClr val="404040"/>
                </a:solidFill>
                <a:latin typeface="Verdana"/>
                <a:cs typeface="Verdana"/>
              </a:rPr>
              <a:t>t</a:t>
            </a:r>
            <a:r>
              <a:rPr sz="1200" spc="-75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-120" dirty="0">
                <a:solidFill>
                  <a:srgbClr val="404040"/>
                </a:solidFill>
                <a:latin typeface="Verdana"/>
                <a:cs typeface="Verdana"/>
              </a:rPr>
              <a:t>E</a:t>
            </a:r>
            <a:r>
              <a:rPr sz="1200" spc="100" dirty="0">
                <a:solidFill>
                  <a:srgbClr val="404040"/>
                </a:solidFill>
                <a:latin typeface="Verdana"/>
                <a:cs typeface="Verdana"/>
              </a:rPr>
              <a:t>M</a:t>
            </a:r>
            <a:r>
              <a:rPr sz="1200" spc="-210" dirty="0">
                <a:solidFill>
                  <a:srgbClr val="404040"/>
                </a:solidFill>
                <a:latin typeface="Verdana"/>
                <a:cs typeface="Verdana"/>
              </a:rPr>
              <a:t>I  </a:t>
            </a:r>
            <a:r>
              <a:rPr sz="1200" spc="35" dirty="0">
                <a:solidFill>
                  <a:srgbClr val="404040"/>
                </a:solidFill>
                <a:latin typeface="Verdana"/>
                <a:cs typeface="Verdana"/>
              </a:rPr>
              <a:t>date </a:t>
            </a:r>
            <a:r>
              <a:rPr sz="1200" spc="30" dirty="0">
                <a:solidFill>
                  <a:srgbClr val="404040"/>
                </a:solidFill>
                <a:latin typeface="Verdana"/>
                <a:cs typeface="Verdana"/>
              </a:rPr>
              <a:t>update </a:t>
            </a:r>
            <a:r>
              <a:rPr sz="1200" spc="-5" dirty="0">
                <a:solidFill>
                  <a:srgbClr val="404040"/>
                </a:solidFill>
                <a:latin typeface="Verdana"/>
                <a:cs typeface="Verdana"/>
              </a:rPr>
              <a:t>by </a:t>
            </a:r>
            <a:r>
              <a:rPr sz="1200" spc="-409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404040"/>
                </a:solidFill>
                <a:latin typeface="Verdana"/>
                <a:cs typeface="Verdana"/>
              </a:rPr>
              <a:t>br</a:t>
            </a:r>
            <a:r>
              <a:rPr sz="1200" spc="-5" dirty="0">
                <a:solidFill>
                  <a:srgbClr val="404040"/>
                </a:solidFill>
                <a:latin typeface="Verdana"/>
                <a:cs typeface="Verdana"/>
              </a:rPr>
              <a:t>a</a:t>
            </a:r>
            <a:r>
              <a:rPr sz="1200" spc="60" dirty="0">
                <a:solidFill>
                  <a:srgbClr val="404040"/>
                </a:solidFill>
                <a:latin typeface="Verdana"/>
                <a:cs typeface="Verdana"/>
              </a:rPr>
              <a:t>nc</a:t>
            </a:r>
            <a:r>
              <a:rPr sz="1200" spc="-70" dirty="0">
                <a:solidFill>
                  <a:srgbClr val="404040"/>
                </a:solidFill>
                <a:latin typeface="Verdana"/>
                <a:cs typeface="Verdana"/>
              </a:rPr>
              <a:t>h,</a:t>
            </a:r>
            <a:r>
              <a:rPr sz="1200" spc="-75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5" dirty="0">
                <a:solidFill>
                  <a:srgbClr val="404040"/>
                </a:solidFill>
                <a:latin typeface="Verdana"/>
                <a:cs typeface="Verdana"/>
              </a:rPr>
              <a:t>V</a:t>
            </a:r>
            <a:r>
              <a:rPr sz="1200" spc="-60" dirty="0">
                <a:solidFill>
                  <a:srgbClr val="404040"/>
                </a:solidFill>
                <a:latin typeface="Verdana"/>
                <a:cs typeface="Verdana"/>
              </a:rPr>
              <a:t>eri</a:t>
            </a:r>
            <a:r>
              <a:rPr sz="1200" spc="-8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40" dirty="0">
                <a:solidFill>
                  <a:srgbClr val="404040"/>
                </a:solidFill>
                <a:latin typeface="Verdana"/>
                <a:cs typeface="Verdana"/>
              </a:rPr>
              <a:t>P</a:t>
            </a:r>
            <a:r>
              <a:rPr sz="1200" spc="30" dirty="0">
                <a:solidFill>
                  <a:srgbClr val="404040"/>
                </a:solidFill>
                <a:latin typeface="Verdana"/>
                <a:cs typeface="Verdana"/>
              </a:rPr>
              <a:t>a</a:t>
            </a:r>
            <a:r>
              <a:rPr sz="1200" spc="-50" dirty="0">
                <a:solidFill>
                  <a:srgbClr val="404040"/>
                </a:solidFill>
                <a:latin typeface="Verdana"/>
                <a:cs typeface="Verdana"/>
              </a:rPr>
              <a:t>y  </a:t>
            </a:r>
            <a:r>
              <a:rPr sz="1200" spc="-60" dirty="0">
                <a:solidFill>
                  <a:srgbClr val="404040"/>
                </a:solidFill>
                <a:latin typeface="Verdana"/>
                <a:cs typeface="Verdana"/>
              </a:rPr>
              <a:t>Solution</a:t>
            </a:r>
            <a:endParaRPr sz="1200">
              <a:latin typeface="Verdana"/>
              <a:cs typeface="Verdana"/>
            </a:endParaRPr>
          </a:p>
          <a:p>
            <a:pPr marL="184785" marR="5080" indent="-17272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185420" algn="l"/>
              </a:tabLst>
            </a:pPr>
            <a:r>
              <a:rPr sz="1200" spc="-40" dirty="0">
                <a:solidFill>
                  <a:srgbClr val="404040"/>
                </a:solidFill>
                <a:latin typeface="Verdana"/>
                <a:cs typeface="Verdana"/>
              </a:rPr>
              <a:t>D</a:t>
            </a:r>
            <a:r>
              <a:rPr sz="1200" spc="-95" dirty="0">
                <a:solidFill>
                  <a:srgbClr val="404040"/>
                </a:solidFill>
                <a:latin typeface="Verdana"/>
                <a:cs typeface="Verdana"/>
              </a:rPr>
              <a:t>isbur</a:t>
            </a:r>
            <a:r>
              <a:rPr sz="1200" spc="-90" dirty="0">
                <a:solidFill>
                  <a:srgbClr val="404040"/>
                </a:solidFill>
                <a:latin typeface="Verdana"/>
                <a:cs typeface="Verdana"/>
              </a:rPr>
              <a:t>s</a:t>
            </a:r>
            <a:r>
              <a:rPr sz="1200" spc="-5" dirty="0">
                <a:solidFill>
                  <a:srgbClr val="404040"/>
                </a:solidFill>
                <a:latin typeface="Verdana"/>
                <a:cs typeface="Verdana"/>
              </a:rPr>
              <a:t>ement</a:t>
            </a:r>
            <a:r>
              <a:rPr sz="1200" spc="-11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-90" dirty="0">
                <a:solidFill>
                  <a:srgbClr val="404040"/>
                </a:solidFill>
                <a:latin typeface="Verdana"/>
                <a:cs typeface="Verdana"/>
              </a:rPr>
              <a:t>i</a:t>
            </a:r>
            <a:r>
              <a:rPr sz="1200" spc="-20" dirty="0">
                <a:solidFill>
                  <a:srgbClr val="404040"/>
                </a:solidFill>
                <a:latin typeface="Verdana"/>
                <a:cs typeface="Verdana"/>
              </a:rPr>
              <a:t>n  </a:t>
            </a:r>
            <a:r>
              <a:rPr sz="1200" spc="95" dirty="0">
                <a:solidFill>
                  <a:srgbClr val="404040"/>
                </a:solidFill>
                <a:latin typeface="Verdana"/>
                <a:cs typeface="Verdana"/>
              </a:rPr>
              <a:t>M</a:t>
            </a:r>
            <a:r>
              <a:rPr sz="1200" spc="-210" dirty="0">
                <a:solidFill>
                  <a:srgbClr val="404040"/>
                </a:solidFill>
                <a:latin typeface="Verdana"/>
                <a:cs typeface="Verdana"/>
              </a:rPr>
              <a:t>I</a:t>
            </a:r>
            <a:r>
              <a:rPr sz="1200" spc="-220" dirty="0">
                <a:solidFill>
                  <a:srgbClr val="404040"/>
                </a:solidFill>
                <a:latin typeface="Verdana"/>
                <a:cs typeface="Verdana"/>
              </a:rPr>
              <a:t>S</a:t>
            </a:r>
            <a:r>
              <a:rPr sz="1200" spc="-114" dirty="0">
                <a:solidFill>
                  <a:srgbClr val="404040"/>
                </a:solidFill>
                <a:latin typeface="Verdana"/>
                <a:cs typeface="Verdana"/>
              </a:rPr>
              <a:t>,</a:t>
            </a:r>
            <a:r>
              <a:rPr sz="1200" spc="-12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30" dirty="0">
                <a:solidFill>
                  <a:srgbClr val="404040"/>
                </a:solidFill>
                <a:latin typeface="Verdana"/>
                <a:cs typeface="Verdana"/>
              </a:rPr>
              <a:t>Rep</a:t>
            </a:r>
            <a:r>
              <a:rPr sz="1200" spc="20" dirty="0">
                <a:solidFill>
                  <a:srgbClr val="404040"/>
                </a:solidFill>
                <a:latin typeface="Verdana"/>
                <a:cs typeface="Verdana"/>
              </a:rPr>
              <a:t>a</a:t>
            </a:r>
            <a:r>
              <a:rPr sz="1200" spc="-80" dirty="0">
                <a:solidFill>
                  <a:srgbClr val="404040"/>
                </a:solidFill>
                <a:latin typeface="Verdana"/>
                <a:cs typeface="Verdana"/>
              </a:rPr>
              <a:t>y</a:t>
            </a:r>
            <a:r>
              <a:rPr sz="1200" spc="-30" dirty="0">
                <a:solidFill>
                  <a:srgbClr val="404040"/>
                </a:solidFill>
                <a:latin typeface="Verdana"/>
                <a:cs typeface="Verdana"/>
              </a:rPr>
              <a:t>m</a:t>
            </a:r>
            <a:r>
              <a:rPr sz="1200" spc="-10" dirty="0">
                <a:solidFill>
                  <a:srgbClr val="404040"/>
                </a:solidFill>
                <a:latin typeface="Verdana"/>
                <a:cs typeface="Verdana"/>
              </a:rPr>
              <a:t>ent  </a:t>
            </a:r>
            <a:r>
              <a:rPr sz="1200" spc="-50" dirty="0">
                <a:solidFill>
                  <a:srgbClr val="404040"/>
                </a:solidFill>
                <a:latin typeface="Verdana"/>
                <a:cs typeface="Verdana"/>
              </a:rPr>
              <a:t>S</a:t>
            </a:r>
            <a:r>
              <a:rPr sz="1200" spc="-35" dirty="0">
                <a:solidFill>
                  <a:srgbClr val="404040"/>
                </a:solidFill>
                <a:latin typeface="Verdana"/>
                <a:cs typeface="Verdana"/>
              </a:rPr>
              <a:t>c</a:t>
            </a:r>
            <a:r>
              <a:rPr sz="1200" spc="35" dirty="0">
                <a:solidFill>
                  <a:srgbClr val="404040"/>
                </a:solidFill>
                <a:latin typeface="Verdana"/>
                <a:cs typeface="Verdana"/>
              </a:rPr>
              <a:t>he</a:t>
            </a:r>
            <a:r>
              <a:rPr sz="1200" spc="40" dirty="0">
                <a:solidFill>
                  <a:srgbClr val="404040"/>
                </a:solidFill>
                <a:latin typeface="Verdana"/>
                <a:cs typeface="Verdana"/>
              </a:rPr>
              <a:t>d</a:t>
            </a:r>
            <a:r>
              <a:rPr sz="1200" spc="-85" dirty="0">
                <a:solidFill>
                  <a:srgbClr val="404040"/>
                </a:solidFill>
                <a:latin typeface="Verdana"/>
                <a:cs typeface="Verdana"/>
              </a:rPr>
              <a:t>u</a:t>
            </a:r>
            <a:r>
              <a:rPr sz="1200" spc="-15" dirty="0">
                <a:solidFill>
                  <a:srgbClr val="404040"/>
                </a:solidFill>
                <a:latin typeface="Verdana"/>
                <a:cs typeface="Verdana"/>
              </a:rPr>
              <a:t>l</a:t>
            </a:r>
            <a:r>
              <a:rPr sz="1200" spc="65" dirty="0">
                <a:solidFill>
                  <a:srgbClr val="404040"/>
                </a:solidFill>
                <a:latin typeface="Verdana"/>
                <a:cs typeface="Verdana"/>
              </a:rPr>
              <a:t>e</a:t>
            </a:r>
            <a:r>
              <a:rPr sz="1200" spc="-135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-125" dirty="0">
                <a:solidFill>
                  <a:srgbClr val="404040"/>
                </a:solidFill>
                <a:latin typeface="Verdana"/>
                <a:cs typeface="Verdana"/>
              </a:rPr>
              <a:t>is  </a:t>
            </a:r>
            <a:r>
              <a:rPr sz="1200" dirty="0">
                <a:solidFill>
                  <a:srgbClr val="404040"/>
                </a:solidFill>
                <a:latin typeface="Verdana"/>
                <a:cs typeface="Verdana"/>
              </a:rPr>
              <a:t>gene</a:t>
            </a:r>
            <a:r>
              <a:rPr sz="1200" spc="-5" dirty="0">
                <a:solidFill>
                  <a:srgbClr val="404040"/>
                </a:solidFill>
                <a:latin typeface="Verdana"/>
                <a:cs typeface="Verdana"/>
              </a:rPr>
              <a:t>r</a:t>
            </a:r>
            <a:r>
              <a:rPr sz="1200" spc="90" dirty="0">
                <a:solidFill>
                  <a:srgbClr val="404040"/>
                </a:solidFill>
                <a:latin typeface="Verdana"/>
                <a:cs typeface="Verdana"/>
              </a:rPr>
              <a:t>a</a:t>
            </a:r>
            <a:r>
              <a:rPr sz="1200" spc="-95" dirty="0">
                <a:solidFill>
                  <a:srgbClr val="404040"/>
                </a:solidFill>
                <a:latin typeface="Verdana"/>
                <a:cs typeface="Verdana"/>
              </a:rPr>
              <a:t>t</a:t>
            </a:r>
            <a:r>
              <a:rPr sz="1200" spc="65" dirty="0">
                <a:solidFill>
                  <a:srgbClr val="404040"/>
                </a:solidFill>
                <a:latin typeface="Verdana"/>
                <a:cs typeface="Verdana"/>
              </a:rPr>
              <a:t>ed</a:t>
            </a:r>
            <a:r>
              <a:rPr sz="1200" spc="-5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90" dirty="0">
                <a:solidFill>
                  <a:srgbClr val="404040"/>
                </a:solidFill>
                <a:latin typeface="Verdana"/>
                <a:cs typeface="Verdana"/>
              </a:rPr>
              <a:t>a</a:t>
            </a:r>
            <a:r>
              <a:rPr sz="1200" spc="-70" dirty="0">
                <a:solidFill>
                  <a:srgbClr val="404040"/>
                </a:solidFill>
                <a:latin typeface="Verdana"/>
                <a:cs typeface="Verdana"/>
              </a:rPr>
              <a:t>l</a:t>
            </a:r>
            <a:r>
              <a:rPr sz="1200" spc="45" dirty="0">
                <a:solidFill>
                  <a:srgbClr val="404040"/>
                </a:solidFill>
                <a:latin typeface="Verdana"/>
                <a:cs typeface="Verdana"/>
              </a:rPr>
              <a:t>o</a:t>
            </a:r>
            <a:r>
              <a:rPr sz="1200" spc="10" dirty="0">
                <a:solidFill>
                  <a:srgbClr val="404040"/>
                </a:solidFill>
                <a:latin typeface="Verdana"/>
                <a:cs typeface="Verdana"/>
              </a:rPr>
              <a:t>ng  </a:t>
            </a:r>
            <a:r>
              <a:rPr sz="1200" spc="20" dirty="0">
                <a:solidFill>
                  <a:srgbClr val="404040"/>
                </a:solidFill>
                <a:latin typeface="Verdana"/>
                <a:cs typeface="Verdana"/>
              </a:rPr>
              <a:t>w</a:t>
            </a:r>
            <a:r>
              <a:rPr sz="1200" spc="-70" dirty="0">
                <a:solidFill>
                  <a:srgbClr val="404040"/>
                </a:solidFill>
                <a:latin typeface="Verdana"/>
                <a:cs typeface="Verdana"/>
              </a:rPr>
              <a:t>i</a:t>
            </a:r>
            <a:r>
              <a:rPr sz="1200" spc="-120" dirty="0">
                <a:solidFill>
                  <a:srgbClr val="404040"/>
                </a:solidFill>
                <a:latin typeface="Verdana"/>
                <a:cs typeface="Verdana"/>
              </a:rPr>
              <a:t>t</a:t>
            </a:r>
            <a:r>
              <a:rPr sz="1200" spc="-30" dirty="0">
                <a:solidFill>
                  <a:srgbClr val="404040"/>
                </a:solidFill>
                <a:latin typeface="Verdana"/>
                <a:cs typeface="Verdana"/>
              </a:rPr>
              <a:t>h</a:t>
            </a:r>
            <a:r>
              <a:rPr sz="1200" spc="-65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70" dirty="0">
                <a:solidFill>
                  <a:srgbClr val="404040"/>
                </a:solidFill>
                <a:latin typeface="Verdana"/>
                <a:cs typeface="Verdana"/>
              </a:rPr>
              <a:t>d</a:t>
            </a:r>
            <a:r>
              <a:rPr sz="1200" spc="5" dirty="0">
                <a:solidFill>
                  <a:srgbClr val="404040"/>
                </a:solidFill>
                <a:latin typeface="Verdana"/>
                <a:cs typeface="Verdana"/>
              </a:rPr>
              <a:t>e</a:t>
            </a:r>
            <a:r>
              <a:rPr sz="1200" spc="20" dirty="0">
                <a:solidFill>
                  <a:srgbClr val="404040"/>
                </a:solidFill>
                <a:latin typeface="Verdana"/>
                <a:cs typeface="Verdana"/>
              </a:rPr>
              <a:t>m</a:t>
            </a:r>
            <a:r>
              <a:rPr sz="1200" spc="90" dirty="0">
                <a:solidFill>
                  <a:srgbClr val="404040"/>
                </a:solidFill>
                <a:latin typeface="Verdana"/>
                <a:cs typeface="Verdana"/>
              </a:rPr>
              <a:t>a</a:t>
            </a:r>
            <a:r>
              <a:rPr sz="1200" spc="15" dirty="0">
                <a:solidFill>
                  <a:srgbClr val="404040"/>
                </a:solidFill>
                <a:latin typeface="Verdana"/>
                <a:cs typeface="Verdana"/>
              </a:rPr>
              <a:t>nd  </a:t>
            </a:r>
            <a:r>
              <a:rPr sz="1200" spc="-30" dirty="0">
                <a:solidFill>
                  <a:srgbClr val="404040"/>
                </a:solidFill>
                <a:latin typeface="Verdana"/>
                <a:cs typeface="Verdana"/>
              </a:rPr>
              <a:t>sheet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80408" y="2863341"/>
            <a:ext cx="1709420" cy="2190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marR="65405" indent="-1727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5420" algn="l"/>
              </a:tabLst>
            </a:pPr>
            <a:r>
              <a:rPr sz="1200" spc="5" dirty="0">
                <a:solidFill>
                  <a:srgbClr val="404040"/>
                </a:solidFill>
                <a:latin typeface="Verdana"/>
                <a:cs typeface="Verdana"/>
              </a:rPr>
              <a:t>Group</a:t>
            </a:r>
            <a:r>
              <a:rPr sz="1200" spc="-95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-40" dirty="0">
                <a:solidFill>
                  <a:srgbClr val="404040"/>
                </a:solidFill>
                <a:latin typeface="Verdana"/>
                <a:cs typeface="Verdana"/>
              </a:rPr>
              <a:t>Formation</a:t>
            </a:r>
            <a:r>
              <a:rPr sz="1200" spc="-65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404040"/>
                </a:solidFill>
                <a:latin typeface="Verdana"/>
                <a:cs typeface="Verdana"/>
              </a:rPr>
              <a:t>of </a:t>
            </a:r>
            <a:r>
              <a:rPr sz="1200" spc="-405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-120" dirty="0">
                <a:solidFill>
                  <a:srgbClr val="404040"/>
                </a:solidFill>
                <a:latin typeface="Verdana"/>
                <a:cs typeface="Verdana"/>
              </a:rPr>
              <a:t>E</a:t>
            </a:r>
            <a:r>
              <a:rPr sz="1200" spc="-70" dirty="0">
                <a:solidFill>
                  <a:srgbClr val="404040"/>
                </a:solidFill>
                <a:latin typeface="Verdana"/>
                <a:cs typeface="Verdana"/>
              </a:rPr>
              <a:t>l</a:t>
            </a:r>
            <a:r>
              <a:rPr sz="1200" spc="-20" dirty="0">
                <a:solidFill>
                  <a:srgbClr val="404040"/>
                </a:solidFill>
                <a:latin typeface="Verdana"/>
                <a:cs typeface="Verdana"/>
              </a:rPr>
              <a:t>igi</a:t>
            </a:r>
            <a:r>
              <a:rPr sz="1200" spc="-40" dirty="0">
                <a:solidFill>
                  <a:srgbClr val="404040"/>
                </a:solidFill>
                <a:latin typeface="Verdana"/>
                <a:cs typeface="Verdana"/>
              </a:rPr>
              <a:t>b</a:t>
            </a:r>
            <a:r>
              <a:rPr sz="1200" spc="-80" dirty="0">
                <a:solidFill>
                  <a:srgbClr val="404040"/>
                </a:solidFill>
                <a:latin typeface="Verdana"/>
                <a:cs typeface="Verdana"/>
              </a:rPr>
              <a:t>l</a:t>
            </a:r>
            <a:r>
              <a:rPr sz="1200" spc="65" dirty="0">
                <a:solidFill>
                  <a:srgbClr val="404040"/>
                </a:solidFill>
                <a:latin typeface="Verdana"/>
                <a:cs typeface="Verdana"/>
              </a:rPr>
              <a:t>e</a:t>
            </a:r>
            <a:r>
              <a:rPr sz="1200" spc="-135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150" dirty="0">
                <a:solidFill>
                  <a:srgbClr val="404040"/>
                </a:solidFill>
                <a:latin typeface="Verdana"/>
                <a:cs typeface="Verdana"/>
              </a:rPr>
              <a:t>c</a:t>
            </a:r>
            <a:r>
              <a:rPr sz="1200" spc="-70" dirty="0">
                <a:solidFill>
                  <a:srgbClr val="404040"/>
                </a:solidFill>
                <a:latin typeface="Verdana"/>
                <a:cs typeface="Verdana"/>
              </a:rPr>
              <a:t>l</a:t>
            </a:r>
            <a:r>
              <a:rPr sz="1200" spc="-40" dirty="0">
                <a:solidFill>
                  <a:srgbClr val="404040"/>
                </a:solidFill>
                <a:latin typeface="Verdana"/>
                <a:cs typeface="Verdana"/>
              </a:rPr>
              <a:t>ien</a:t>
            </a:r>
            <a:r>
              <a:rPr sz="1200" spc="-50" dirty="0">
                <a:solidFill>
                  <a:srgbClr val="404040"/>
                </a:solidFill>
                <a:latin typeface="Verdana"/>
                <a:cs typeface="Verdana"/>
              </a:rPr>
              <a:t>t</a:t>
            </a:r>
            <a:r>
              <a:rPr sz="1200" spc="-160" dirty="0">
                <a:solidFill>
                  <a:srgbClr val="404040"/>
                </a:solidFill>
                <a:latin typeface="Verdana"/>
                <a:cs typeface="Verdana"/>
              </a:rPr>
              <a:t>s</a:t>
            </a:r>
            <a:endParaRPr sz="1200">
              <a:latin typeface="Verdana"/>
              <a:cs typeface="Verdana"/>
            </a:endParaRPr>
          </a:p>
          <a:p>
            <a:pPr marL="184785" marR="154940" indent="-17272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185420" algn="l"/>
              </a:tabLst>
            </a:pPr>
            <a:r>
              <a:rPr sz="1200" spc="-35" dirty="0">
                <a:solidFill>
                  <a:srgbClr val="404040"/>
                </a:solidFill>
                <a:latin typeface="Verdana"/>
                <a:cs typeface="Verdana"/>
              </a:rPr>
              <a:t>Pr</a:t>
            </a:r>
            <a:r>
              <a:rPr sz="1200" spc="-45" dirty="0">
                <a:solidFill>
                  <a:srgbClr val="404040"/>
                </a:solidFill>
                <a:latin typeface="Verdana"/>
                <a:cs typeface="Verdana"/>
              </a:rPr>
              <a:t>e</a:t>
            </a:r>
            <a:r>
              <a:rPr sz="1200" spc="-155" dirty="0">
                <a:solidFill>
                  <a:srgbClr val="404040"/>
                </a:solidFill>
                <a:latin typeface="Verdana"/>
                <a:cs typeface="Verdana"/>
              </a:rPr>
              <a:t>-</a:t>
            </a:r>
            <a:r>
              <a:rPr sz="1200" spc="20" dirty="0">
                <a:solidFill>
                  <a:srgbClr val="404040"/>
                </a:solidFill>
                <a:latin typeface="Verdana"/>
                <a:cs typeface="Verdana"/>
              </a:rPr>
              <a:t>P</a:t>
            </a:r>
            <a:r>
              <a:rPr sz="1200" spc="10" dirty="0">
                <a:solidFill>
                  <a:srgbClr val="404040"/>
                </a:solidFill>
                <a:latin typeface="Verdana"/>
                <a:cs typeface="Verdana"/>
              </a:rPr>
              <a:t>o</a:t>
            </a:r>
            <a:r>
              <a:rPr sz="1200" spc="-25" dirty="0">
                <a:solidFill>
                  <a:srgbClr val="404040"/>
                </a:solidFill>
                <a:latin typeface="Verdana"/>
                <a:cs typeface="Verdana"/>
              </a:rPr>
              <a:t>pu</a:t>
            </a:r>
            <a:r>
              <a:rPr sz="1200" spc="10" dirty="0">
                <a:solidFill>
                  <a:srgbClr val="404040"/>
                </a:solidFill>
                <a:latin typeface="Verdana"/>
                <a:cs typeface="Verdana"/>
              </a:rPr>
              <a:t>l</a:t>
            </a:r>
            <a:r>
              <a:rPr sz="1200" spc="90" dirty="0">
                <a:solidFill>
                  <a:srgbClr val="404040"/>
                </a:solidFill>
                <a:latin typeface="Verdana"/>
                <a:cs typeface="Verdana"/>
              </a:rPr>
              <a:t>a</a:t>
            </a:r>
            <a:r>
              <a:rPr sz="1200" spc="-95" dirty="0">
                <a:solidFill>
                  <a:srgbClr val="404040"/>
                </a:solidFill>
                <a:latin typeface="Verdana"/>
                <a:cs typeface="Verdana"/>
              </a:rPr>
              <a:t>t</a:t>
            </a:r>
            <a:r>
              <a:rPr sz="1200" spc="65" dirty="0">
                <a:solidFill>
                  <a:srgbClr val="404040"/>
                </a:solidFill>
                <a:latin typeface="Verdana"/>
                <a:cs typeface="Verdana"/>
              </a:rPr>
              <a:t>ed</a:t>
            </a:r>
            <a:r>
              <a:rPr sz="1200" spc="-75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-45" dirty="0">
                <a:solidFill>
                  <a:srgbClr val="404040"/>
                </a:solidFill>
                <a:latin typeface="Verdana"/>
                <a:cs typeface="Verdana"/>
              </a:rPr>
              <a:t>LAF  </a:t>
            </a:r>
            <a:r>
              <a:rPr sz="1200" spc="-60" dirty="0">
                <a:solidFill>
                  <a:srgbClr val="404040"/>
                </a:solidFill>
                <a:latin typeface="Verdana"/>
                <a:cs typeface="Verdana"/>
              </a:rPr>
              <a:t>prin</a:t>
            </a:r>
            <a:r>
              <a:rPr sz="1200" spc="-75" dirty="0">
                <a:solidFill>
                  <a:srgbClr val="404040"/>
                </a:solidFill>
                <a:latin typeface="Verdana"/>
                <a:cs typeface="Verdana"/>
              </a:rPr>
              <a:t>t</a:t>
            </a:r>
            <a:r>
              <a:rPr sz="1200" spc="-25" dirty="0">
                <a:solidFill>
                  <a:srgbClr val="404040"/>
                </a:solidFill>
                <a:latin typeface="Verdana"/>
                <a:cs typeface="Verdana"/>
              </a:rPr>
              <a:t>ing</a:t>
            </a:r>
            <a:r>
              <a:rPr sz="1200" spc="-45" dirty="0">
                <a:solidFill>
                  <a:srgbClr val="404040"/>
                </a:solidFill>
                <a:latin typeface="Verdana"/>
                <a:cs typeface="Verdana"/>
              </a:rPr>
              <a:t> i</a:t>
            </a:r>
            <a:r>
              <a:rPr sz="1200" spc="-85" dirty="0">
                <a:solidFill>
                  <a:srgbClr val="404040"/>
                </a:solidFill>
                <a:latin typeface="Verdana"/>
                <a:cs typeface="Verdana"/>
              </a:rPr>
              <a:t>n</a:t>
            </a:r>
            <a:r>
              <a:rPr sz="1200" spc="-9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404040"/>
                </a:solidFill>
                <a:latin typeface="Verdana"/>
                <a:cs typeface="Verdana"/>
              </a:rPr>
              <a:t>br</a:t>
            </a:r>
            <a:r>
              <a:rPr sz="1200" spc="-5" dirty="0">
                <a:solidFill>
                  <a:srgbClr val="404040"/>
                </a:solidFill>
                <a:latin typeface="Verdana"/>
                <a:cs typeface="Verdana"/>
              </a:rPr>
              <a:t>a</a:t>
            </a:r>
            <a:r>
              <a:rPr sz="1200" spc="60" dirty="0">
                <a:solidFill>
                  <a:srgbClr val="404040"/>
                </a:solidFill>
                <a:latin typeface="Verdana"/>
                <a:cs typeface="Verdana"/>
              </a:rPr>
              <a:t>nc</a:t>
            </a:r>
            <a:r>
              <a:rPr sz="1200" spc="-60" dirty="0">
                <a:solidFill>
                  <a:srgbClr val="404040"/>
                </a:solidFill>
                <a:latin typeface="Verdana"/>
                <a:cs typeface="Verdana"/>
              </a:rPr>
              <a:t>h,  </a:t>
            </a:r>
            <a:r>
              <a:rPr sz="1200" spc="5" dirty="0">
                <a:solidFill>
                  <a:srgbClr val="404040"/>
                </a:solidFill>
                <a:latin typeface="Verdana"/>
                <a:cs typeface="Verdana"/>
              </a:rPr>
              <a:t>which </a:t>
            </a:r>
            <a:r>
              <a:rPr sz="1200" spc="-65" dirty="0">
                <a:solidFill>
                  <a:srgbClr val="404040"/>
                </a:solidFill>
                <a:latin typeface="Verdana"/>
                <a:cs typeface="Verdana"/>
              </a:rPr>
              <a:t>minimise </a:t>
            </a:r>
            <a:r>
              <a:rPr sz="1200" spc="-6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-5" dirty="0">
                <a:solidFill>
                  <a:srgbClr val="404040"/>
                </a:solidFill>
                <a:latin typeface="Verdana"/>
                <a:cs typeface="Verdana"/>
              </a:rPr>
              <a:t>discrepancies</a:t>
            </a:r>
            <a:endParaRPr sz="1200">
              <a:latin typeface="Verdana"/>
              <a:cs typeface="Verdana"/>
            </a:endParaRPr>
          </a:p>
          <a:p>
            <a:pPr marL="184785" marR="5080" indent="-17272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185420" algn="l"/>
              </a:tabLst>
            </a:pPr>
            <a:r>
              <a:rPr sz="1200" spc="-10" dirty="0">
                <a:solidFill>
                  <a:srgbClr val="404040"/>
                </a:solidFill>
                <a:latin typeface="Verdana"/>
                <a:cs typeface="Verdana"/>
              </a:rPr>
              <a:t>Pre-Populated </a:t>
            </a:r>
            <a:r>
              <a:rPr sz="1200" spc="-5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-35" dirty="0">
                <a:solidFill>
                  <a:srgbClr val="404040"/>
                </a:solidFill>
                <a:latin typeface="Verdana"/>
                <a:cs typeface="Verdana"/>
              </a:rPr>
              <a:t>m</a:t>
            </a:r>
            <a:r>
              <a:rPr sz="1200" spc="-10" dirty="0">
                <a:solidFill>
                  <a:srgbClr val="404040"/>
                </a:solidFill>
                <a:latin typeface="Verdana"/>
                <a:cs typeface="Verdana"/>
              </a:rPr>
              <a:t>eans</a:t>
            </a:r>
            <a:r>
              <a:rPr sz="1200" spc="-10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90" dirty="0">
                <a:solidFill>
                  <a:srgbClr val="404040"/>
                </a:solidFill>
                <a:latin typeface="Verdana"/>
                <a:cs typeface="Verdana"/>
              </a:rPr>
              <a:t>a</a:t>
            </a:r>
            <a:r>
              <a:rPr sz="1200" spc="-70" dirty="0">
                <a:solidFill>
                  <a:srgbClr val="404040"/>
                </a:solidFill>
                <a:latin typeface="Verdana"/>
                <a:cs typeface="Verdana"/>
              </a:rPr>
              <a:t>l</a:t>
            </a:r>
            <a:r>
              <a:rPr sz="1200" spc="-90" dirty="0">
                <a:solidFill>
                  <a:srgbClr val="404040"/>
                </a:solidFill>
                <a:latin typeface="Verdana"/>
                <a:cs typeface="Verdana"/>
              </a:rPr>
              <a:t>l</a:t>
            </a:r>
            <a:r>
              <a:rPr sz="1200" spc="-10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-95" dirty="0">
                <a:solidFill>
                  <a:srgbClr val="404040"/>
                </a:solidFill>
                <a:latin typeface="Verdana"/>
                <a:cs typeface="Verdana"/>
              </a:rPr>
              <a:t>t</a:t>
            </a:r>
            <a:r>
              <a:rPr sz="1200" spc="15" dirty="0">
                <a:solidFill>
                  <a:srgbClr val="404040"/>
                </a:solidFill>
                <a:latin typeface="Verdana"/>
                <a:cs typeface="Verdana"/>
              </a:rPr>
              <a:t>he</a:t>
            </a:r>
            <a:r>
              <a:rPr sz="1200" spc="-65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-15" dirty="0">
                <a:solidFill>
                  <a:srgbClr val="404040"/>
                </a:solidFill>
                <a:latin typeface="Verdana"/>
                <a:cs typeface="Verdana"/>
              </a:rPr>
              <a:t>en</a:t>
            </a:r>
            <a:r>
              <a:rPr sz="1200" spc="-35" dirty="0">
                <a:solidFill>
                  <a:srgbClr val="404040"/>
                </a:solidFill>
                <a:latin typeface="Verdana"/>
                <a:cs typeface="Verdana"/>
              </a:rPr>
              <a:t>t</a:t>
            </a:r>
            <a:r>
              <a:rPr sz="1200" spc="-80" dirty="0">
                <a:solidFill>
                  <a:srgbClr val="404040"/>
                </a:solidFill>
                <a:latin typeface="Verdana"/>
                <a:cs typeface="Verdana"/>
              </a:rPr>
              <a:t>ries  </a:t>
            </a:r>
            <a:r>
              <a:rPr sz="1200" spc="90" dirty="0">
                <a:solidFill>
                  <a:srgbClr val="404040"/>
                </a:solidFill>
                <a:latin typeface="Verdana"/>
                <a:cs typeface="Verdana"/>
              </a:rPr>
              <a:t>a</a:t>
            </a:r>
            <a:r>
              <a:rPr sz="1200" spc="-45" dirty="0">
                <a:solidFill>
                  <a:srgbClr val="404040"/>
                </a:solidFill>
                <a:latin typeface="Verdana"/>
                <a:cs typeface="Verdana"/>
              </a:rPr>
              <a:t>re</a:t>
            </a:r>
            <a:r>
              <a:rPr sz="1200" spc="-8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150" dirty="0">
                <a:solidFill>
                  <a:srgbClr val="404040"/>
                </a:solidFill>
                <a:latin typeface="Verdana"/>
                <a:cs typeface="Verdana"/>
              </a:rPr>
              <a:t>c</a:t>
            </a:r>
            <a:r>
              <a:rPr sz="1200" spc="60" dirty="0">
                <a:solidFill>
                  <a:srgbClr val="404040"/>
                </a:solidFill>
                <a:latin typeface="Verdana"/>
                <a:cs typeface="Verdana"/>
              </a:rPr>
              <a:t>hec</a:t>
            </a:r>
            <a:r>
              <a:rPr sz="1200" spc="10" dirty="0">
                <a:solidFill>
                  <a:srgbClr val="404040"/>
                </a:solidFill>
                <a:latin typeface="Verdana"/>
                <a:cs typeface="Verdana"/>
              </a:rPr>
              <a:t>ked</a:t>
            </a:r>
            <a:r>
              <a:rPr sz="1200" spc="-11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30" dirty="0">
                <a:solidFill>
                  <a:srgbClr val="404040"/>
                </a:solidFill>
                <a:latin typeface="Verdana"/>
                <a:cs typeface="Verdana"/>
              </a:rPr>
              <a:t>be</a:t>
            </a:r>
            <a:r>
              <a:rPr sz="1200" spc="10" dirty="0">
                <a:solidFill>
                  <a:srgbClr val="404040"/>
                </a:solidFill>
                <a:latin typeface="Verdana"/>
                <a:cs typeface="Verdana"/>
              </a:rPr>
              <a:t>f</a:t>
            </a:r>
            <a:r>
              <a:rPr sz="1200" spc="45" dirty="0">
                <a:solidFill>
                  <a:srgbClr val="404040"/>
                </a:solidFill>
                <a:latin typeface="Verdana"/>
                <a:cs typeface="Verdana"/>
              </a:rPr>
              <a:t>o</a:t>
            </a:r>
            <a:r>
              <a:rPr sz="1200" spc="-40" dirty="0">
                <a:solidFill>
                  <a:srgbClr val="404040"/>
                </a:solidFill>
                <a:latin typeface="Verdana"/>
                <a:cs typeface="Verdana"/>
              </a:rPr>
              <a:t>re  </a:t>
            </a:r>
            <a:r>
              <a:rPr sz="1200" spc="65" dirty="0">
                <a:solidFill>
                  <a:srgbClr val="404040"/>
                </a:solidFill>
                <a:latin typeface="Verdana"/>
                <a:cs typeface="Verdana"/>
              </a:rPr>
              <a:t>p</a:t>
            </a:r>
            <a:r>
              <a:rPr sz="1200" spc="-70" dirty="0">
                <a:solidFill>
                  <a:srgbClr val="404040"/>
                </a:solidFill>
                <a:latin typeface="Verdana"/>
                <a:cs typeface="Verdana"/>
              </a:rPr>
              <a:t>ri</a:t>
            </a:r>
            <a:r>
              <a:rPr sz="1200" spc="-135" dirty="0">
                <a:solidFill>
                  <a:srgbClr val="404040"/>
                </a:solidFill>
                <a:latin typeface="Verdana"/>
                <a:cs typeface="Verdana"/>
              </a:rPr>
              <a:t>n</a:t>
            </a:r>
            <a:r>
              <a:rPr sz="1200" spc="-95" dirty="0">
                <a:solidFill>
                  <a:srgbClr val="404040"/>
                </a:solidFill>
                <a:latin typeface="Verdana"/>
                <a:cs typeface="Verdana"/>
              </a:rPr>
              <a:t>t</a:t>
            </a:r>
            <a:r>
              <a:rPr sz="1200" spc="-25" dirty="0">
                <a:solidFill>
                  <a:srgbClr val="404040"/>
                </a:solidFill>
                <a:latin typeface="Verdana"/>
                <a:cs typeface="Verdana"/>
              </a:rPr>
              <a:t>ing</a:t>
            </a:r>
            <a:r>
              <a:rPr sz="1200" spc="-5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95" dirty="0">
                <a:solidFill>
                  <a:srgbClr val="404040"/>
                </a:solidFill>
                <a:latin typeface="Verdana"/>
                <a:cs typeface="Verdana"/>
              </a:rPr>
              <a:t>a</a:t>
            </a:r>
            <a:r>
              <a:rPr sz="1200" spc="25" dirty="0">
                <a:solidFill>
                  <a:srgbClr val="404040"/>
                </a:solidFill>
                <a:latin typeface="Verdana"/>
                <a:cs typeface="Verdana"/>
              </a:rPr>
              <a:t>nd</a:t>
            </a:r>
            <a:r>
              <a:rPr sz="1200" spc="-75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-70" dirty="0">
                <a:solidFill>
                  <a:srgbClr val="404040"/>
                </a:solidFill>
                <a:latin typeface="Verdana"/>
                <a:cs typeface="Verdana"/>
              </a:rPr>
              <a:t>i</a:t>
            </a:r>
            <a:r>
              <a:rPr sz="1200" spc="-95" dirty="0">
                <a:solidFill>
                  <a:srgbClr val="404040"/>
                </a:solidFill>
                <a:latin typeface="Verdana"/>
                <a:cs typeface="Verdana"/>
              </a:rPr>
              <a:t>t</a:t>
            </a:r>
            <a:r>
              <a:rPr sz="1200" spc="-9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-35" dirty="0">
                <a:solidFill>
                  <a:srgbClr val="404040"/>
                </a:solidFill>
                <a:latin typeface="Verdana"/>
                <a:cs typeface="Verdana"/>
              </a:rPr>
              <a:t>sa</a:t>
            </a:r>
            <a:r>
              <a:rPr sz="1200" spc="-55" dirty="0">
                <a:solidFill>
                  <a:srgbClr val="404040"/>
                </a:solidFill>
                <a:latin typeface="Verdana"/>
                <a:cs typeface="Verdana"/>
              </a:rPr>
              <a:t>v</a:t>
            </a:r>
            <a:r>
              <a:rPr sz="1200" spc="-40" dirty="0">
                <a:solidFill>
                  <a:srgbClr val="404040"/>
                </a:solidFill>
                <a:latin typeface="Verdana"/>
                <a:cs typeface="Verdana"/>
              </a:rPr>
              <a:t>es  time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073652" y="1519427"/>
            <a:ext cx="2735580" cy="4624070"/>
          </a:xfrm>
          <a:custGeom>
            <a:avLst/>
            <a:gdLst/>
            <a:ahLst/>
            <a:cxnLst/>
            <a:rect l="l" t="t" r="r" b="b"/>
            <a:pathLst>
              <a:path w="2735579" h="4624070">
                <a:moveTo>
                  <a:pt x="2735580" y="697992"/>
                </a:moveTo>
                <a:lnTo>
                  <a:pt x="2471750" y="363143"/>
                </a:lnTo>
                <a:lnTo>
                  <a:pt x="2201545" y="0"/>
                </a:lnTo>
                <a:lnTo>
                  <a:pt x="2201545" y="362077"/>
                </a:lnTo>
                <a:lnTo>
                  <a:pt x="137795" y="362077"/>
                </a:lnTo>
                <a:lnTo>
                  <a:pt x="133223" y="368173"/>
                </a:lnTo>
                <a:lnTo>
                  <a:pt x="133223" y="383286"/>
                </a:lnTo>
                <a:lnTo>
                  <a:pt x="137795" y="389509"/>
                </a:lnTo>
                <a:lnTo>
                  <a:pt x="1895576" y="389509"/>
                </a:lnTo>
                <a:lnTo>
                  <a:pt x="1724888" y="1013079"/>
                </a:lnTo>
                <a:lnTo>
                  <a:pt x="227838" y="1013079"/>
                </a:lnTo>
                <a:lnTo>
                  <a:pt x="186944" y="1018032"/>
                </a:lnTo>
                <a:lnTo>
                  <a:pt x="148424" y="1032281"/>
                </a:lnTo>
                <a:lnTo>
                  <a:pt x="112941" y="1054963"/>
                </a:lnTo>
                <a:lnTo>
                  <a:pt x="81127" y="1085202"/>
                </a:lnTo>
                <a:lnTo>
                  <a:pt x="53657" y="1122133"/>
                </a:lnTo>
                <a:lnTo>
                  <a:pt x="31153" y="1164882"/>
                </a:lnTo>
                <a:lnTo>
                  <a:pt x="14274" y="1212570"/>
                </a:lnTo>
                <a:lnTo>
                  <a:pt x="3670" y="1264323"/>
                </a:lnTo>
                <a:lnTo>
                  <a:pt x="0" y="1319276"/>
                </a:lnTo>
                <a:lnTo>
                  <a:pt x="0" y="4327334"/>
                </a:lnTo>
                <a:lnTo>
                  <a:pt x="3556" y="4380573"/>
                </a:lnTo>
                <a:lnTo>
                  <a:pt x="13817" y="4430687"/>
                </a:lnTo>
                <a:lnTo>
                  <a:pt x="30149" y="4476864"/>
                </a:lnTo>
                <a:lnTo>
                  <a:pt x="51930" y="4518253"/>
                </a:lnTo>
                <a:lnTo>
                  <a:pt x="78536" y="4554004"/>
                </a:lnTo>
                <a:lnTo>
                  <a:pt x="109321" y="4583290"/>
                </a:lnTo>
                <a:lnTo>
                  <a:pt x="143687" y="4605248"/>
                </a:lnTo>
                <a:lnTo>
                  <a:pt x="180987" y="4619041"/>
                </a:lnTo>
                <a:lnTo>
                  <a:pt x="220599" y="4623816"/>
                </a:lnTo>
                <a:lnTo>
                  <a:pt x="2418715" y="4623816"/>
                </a:lnTo>
                <a:lnTo>
                  <a:pt x="2424430" y="4623816"/>
                </a:lnTo>
                <a:lnTo>
                  <a:pt x="2429002" y="4617682"/>
                </a:lnTo>
                <a:lnTo>
                  <a:pt x="2429002" y="4602556"/>
                </a:lnTo>
                <a:lnTo>
                  <a:pt x="2424430" y="4596422"/>
                </a:lnTo>
                <a:lnTo>
                  <a:pt x="220726" y="4596422"/>
                </a:lnTo>
                <a:lnTo>
                  <a:pt x="180390" y="4590948"/>
                </a:lnTo>
                <a:lnTo>
                  <a:pt x="142811" y="4575251"/>
                </a:lnTo>
                <a:lnTo>
                  <a:pt x="108800" y="4550410"/>
                </a:lnTo>
                <a:lnTo>
                  <a:pt x="79146" y="4517529"/>
                </a:lnTo>
                <a:lnTo>
                  <a:pt x="54673" y="4477690"/>
                </a:lnTo>
                <a:lnTo>
                  <a:pt x="36195" y="4431982"/>
                </a:lnTo>
                <a:lnTo>
                  <a:pt x="24511" y="4381500"/>
                </a:lnTo>
                <a:lnTo>
                  <a:pt x="20447" y="4327334"/>
                </a:lnTo>
                <a:lnTo>
                  <a:pt x="20447" y="1319276"/>
                </a:lnTo>
                <a:lnTo>
                  <a:pt x="24663" y="1263142"/>
                </a:lnTo>
                <a:lnTo>
                  <a:pt x="36779" y="1210843"/>
                </a:lnTo>
                <a:lnTo>
                  <a:pt x="55930" y="1163497"/>
                </a:lnTo>
                <a:lnTo>
                  <a:pt x="81292" y="1122222"/>
                </a:lnTo>
                <a:lnTo>
                  <a:pt x="112014" y="1088174"/>
                </a:lnTo>
                <a:lnTo>
                  <a:pt x="147256" y="1062443"/>
                </a:lnTo>
                <a:lnTo>
                  <a:pt x="186194" y="1046187"/>
                </a:lnTo>
                <a:lnTo>
                  <a:pt x="227965" y="1040511"/>
                </a:lnTo>
                <a:lnTo>
                  <a:pt x="2201545" y="1040511"/>
                </a:lnTo>
                <a:lnTo>
                  <a:pt x="2201545" y="1402461"/>
                </a:lnTo>
                <a:lnTo>
                  <a:pt x="2559723" y="921207"/>
                </a:lnTo>
                <a:lnTo>
                  <a:pt x="2735580" y="697992"/>
                </a:lnTo>
                <a:close/>
              </a:path>
            </a:pathLst>
          </a:custGeom>
          <a:solidFill>
            <a:srgbClr val="312F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627376" y="1548383"/>
            <a:ext cx="1013460" cy="1335405"/>
          </a:xfrm>
          <a:custGeom>
            <a:avLst/>
            <a:gdLst/>
            <a:ahLst/>
            <a:cxnLst/>
            <a:rect l="l" t="t" r="r" b="b"/>
            <a:pathLst>
              <a:path w="1013460" h="1335405">
                <a:moveTo>
                  <a:pt x="487553" y="0"/>
                </a:moveTo>
                <a:lnTo>
                  <a:pt x="487553" y="342264"/>
                </a:lnTo>
                <a:lnTo>
                  <a:pt x="178054" y="342264"/>
                </a:lnTo>
                <a:lnTo>
                  <a:pt x="0" y="992758"/>
                </a:lnTo>
                <a:lnTo>
                  <a:pt x="487553" y="992758"/>
                </a:lnTo>
                <a:lnTo>
                  <a:pt x="487553" y="1335024"/>
                </a:lnTo>
                <a:lnTo>
                  <a:pt x="1013460" y="667512"/>
                </a:lnTo>
                <a:lnTo>
                  <a:pt x="487553" y="0"/>
                </a:lnTo>
                <a:close/>
              </a:path>
            </a:pathLst>
          </a:custGeom>
          <a:solidFill>
            <a:srgbClr val="1F49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258950" y="1984070"/>
            <a:ext cx="124142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05" dirty="0">
                <a:solidFill>
                  <a:srgbClr val="1F4980"/>
                </a:solidFill>
                <a:latin typeface="Tahoma"/>
                <a:cs typeface="Tahoma"/>
              </a:rPr>
              <a:t>I</a:t>
            </a:r>
            <a:r>
              <a:rPr sz="1400" b="1" spc="-150" dirty="0">
                <a:solidFill>
                  <a:srgbClr val="1F4980"/>
                </a:solidFill>
                <a:latin typeface="Tahoma"/>
                <a:cs typeface="Tahoma"/>
              </a:rPr>
              <a:t>V</a:t>
            </a:r>
            <a:r>
              <a:rPr sz="1400" b="1" spc="-15" dirty="0">
                <a:solidFill>
                  <a:srgbClr val="1F4980"/>
                </a:solidFill>
                <a:latin typeface="Tahoma"/>
                <a:cs typeface="Tahoma"/>
              </a:rPr>
              <a:t>-</a:t>
            </a:r>
            <a:r>
              <a:rPr sz="1400" b="1" spc="-45" dirty="0">
                <a:solidFill>
                  <a:srgbClr val="1F4980"/>
                </a:solidFill>
                <a:latin typeface="Tahoma"/>
                <a:cs typeface="Tahoma"/>
              </a:rPr>
              <a:t> </a:t>
            </a:r>
            <a:r>
              <a:rPr sz="1400" b="1" spc="-40" dirty="0">
                <a:solidFill>
                  <a:srgbClr val="1F4980"/>
                </a:solidFill>
                <a:latin typeface="Tahoma"/>
                <a:cs typeface="Tahoma"/>
              </a:rPr>
              <a:t>Sa</a:t>
            </a:r>
            <a:r>
              <a:rPr sz="1400" b="1" spc="-55" dirty="0">
                <a:solidFill>
                  <a:srgbClr val="1F4980"/>
                </a:solidFill>
                <a:latin typeface="Tahoma"/>
                <a:cs typeface="Tahoma"/>
              </a:rPr>
              <a:t>n</a:t>
            </a:r>
            <a:r>
              <a:rPr sz="1400" b="1" spc="-25" dirty="0">
                <a:solidFill>
                  <a:srgbClr val="1F4980"/>
                </a:solidFill>
                <a:latin typeface="Tahoma"/>
                <a:cs typeface="Tahoma"/>
              </a:rPr>
              <a:t>ctio</a:t>
            </a:r>
            <a:r>
              <a:rPr sz="1400" b="1" spc="-30" dirty="0">
                <a:solidFill>
                  <a:srgbClr val="1F4980"/>
                </a:solidFill>
                <a:latin typeface="Tahoma"/>
                <a:cs typeface="Tahoma"/>
              </a:rPr>
              <a:t>n</a:t>
            </a:r>
            <a:r>
              <a:rPr sz="1400" b="1" spc="-35" dirty="0">
                <a:solidFill>
                  <a:srgbClr val="1F4980"/>
                </a:solidFill>
                <a:latin typeface="Tahoma"/>
                <a:cs typeface="Tahoma"/>
              </a:rPr>
              <a:t> </a:t>
            </a:r>
            <a:r>
              <a:rPr sz="1400" b="1" spc="-140" dirty="0">
                <a:solidFill>
                  <a:srgbClr val="1F4980"/>
                </a:solidFill>
                <a:latin typeface="Tahoma"/>
                <a:cs typeface="Tahoma"/>
              </a:rPr>
              <a:t>&amp;</a:t>
            </a:r>
            <a:endParaRPr sz="1400">
              <a:latin typeface="Tahoma"/>
              <a:cs typeface="Tahoma"/>
            </a:endParaRPr>
          </a:p>
          <a:p>
            <a:pPr marL="68580">
              <a:lnSpc>
                <a:spcPct val="100000"/>
              </a:lnSpc>
            </a:pPr>
            <a:r>
              <a:rPr sz="1400" b="1" spc="-60" dirty="0">
                <a:solidFill>
                  <a:srgbClr val="1F4980"/>
                </a:solidFill>
                <a:latin typeface="Tahoma"/>
                <a:cs typeface="Tahoma"/>
              </a:rPr>
              <a:t>Disbursement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430395" y="2003298"/>
            <a:ext cx="116014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47345" marR="5080" indent="-335280">
              <a:lnSpc>
                <a:spcPct val="100000"/>
              </a:lnSpc>
              <a:spcBef>
                <a:spcPts val="105"/>
              </a:spcBef>
            </a:pPr>
            <a:r>
              <a:rPr sz="1400" b="1" spc="10" dirty="0">
                <a:solidFill>
                  <a:srgbClr val="312F30"/>
                </a:solidFill>
                <a:latin typeface="Tahoma"/>
                <a:cs typeface="Tahoma"/>
              </a:rPr>
              <a:t>V-</a:t>
            </a:r>
            <a:r>
              <a:rPr sz="1400" b="1" spc="-100" dirty="0">
                <a:solidFill>
                  <a:srgbClr val="312F30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312F30"/>
                </a:solidFill>
                <a:latin typeface="Tahoma"/>
                <a:cs typeface="Tahoma"/>
              </a:rPr>
              <a:t>Collecting </a:t>
            </a:r>
            <a:r>
              <a:rPr sz="1400" b="1" spc="-395" dirty="0">
                <a:solidFill>
                  <a:srgbClr val="312F30"/>
                </a:solidFill>
                <a:latin typeface="Tahoma"/>
                <a:cs typeface="Tahoma"/>
              </a:rPr>
              <a:t> </a:t>
            </a:r>
            <a:r>
              <a:rPr sz="1400" b="1" spc="-140" dirty="0">
                <a:solidFill>
                  <a:srgbClr val="312F30"/>
                </a:solidFill>
                <a:latin typeface="Tahoma"/>
                <a:cs typeface="Tahoma"/>
              </a:rPr>
              <a:t>&amp;</a:t>
            </a:r>
            <a:r>
              <a:rPr sz="1400" b="1" spc="-35" dirty="0">
                <a:solidFill>
                  <a:srgbClr val="312F30"/>
                </a:solidFill>
                <a:latin typeface="Tahoma"/>
                <a:cs typeface="Tahoma"/>
              </a:rPr>
              <a:t> </a:t>
            </a:r>
            <a:r>
              <a:rPr sz="1400" b="1" spc="-15" dirty="0">
                <a:solidFill>
                  <a:srgbClr val="312F30"/>
                </a:solidFill>
                <a:latin typeface="Tahoma"/>
                <a:cs typeface="Tahoma"/>
              </a:rPr>
              <a:t>po</a:t>
            </a:r>
            <a:r>
              <a:rPr sz="1400" b="1" spc="-20" dirty="0">
                <a:solidFill>
                  <a:srgbClr val="312F30"/>
                </a:solidFill>
                <a:latin typeface="Tahoma"/>
                <a:cs typeface="Tahoma"/>
              </a:rPr>
              <a:t>s</a:t>
            </a:r>
            <a:r>
              <a:rPr sz="1400" b="1" spc="-80" dirty="0">
                <a:solidFill>
                  <a:srgbClr val="312F30"/>
                </a:solidFill>
                <a:latin typeface="Tahoma"/>
                <a:cs typeface="Tahoma"/>
              </a:rPr>
              <a:t>ti</a:t>
            </a:r>
            <a:r>
              <a:rPr sz="1400" b="1" spc="-150" dirty="0">
                <a:solidFill>
                  <a:srgbClr val="312F30"/>
                </a:solidFill>
                <a:latin typeface="Tahoma"/>
                <a:cs typeface="Tahoma"/>
              </a:rPr>
              <a:t>n</a:t>
            </a:r>
            <a:r>
              <a:rPr sz="1400" b="1" spc="45" dirty="0">
                <a:solidFill>
                  <a:srgbClr val="312F30"/>
                </a:solidFill>
                <a:latin typeface="Tahoma"/>
                <a:cs typeface="Tahoma"/>
              </a:rPr>
              <a:t>g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808721" y="2863341"/>
            <a:ext cx="1595120" cy="2738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marR="107314" indent="-1727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5420" algn="l"/>
              </a:tabLst>
            </a:pPr>
            <a:r>
              <a:rPr sz="1200" spc="35" dirty="0">
                <a:solidFill>
                  <a:srgbClr val="FFFFFF"/>
                </a:solidFill>
                <a:latin typeface="Verdana"/>
                <a:cs typeface="Verdana"/>
              </a:rPr>
              <a:t>Au</a:t>
            </a:r>
            <a:r>
              <a:rPr sz="1200" spc="40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1200" spc="-7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200" spc="-9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2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100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1200" spc="4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200" spc="70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1200" spc="-85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1200" spc="-15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200" spc="5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200" spc="-105" dirty="0">
                <a:solidFill>
                  <a:srgbClr val="FFFFFF"/>
                </a:solidFill>
                <a:latin typeface="Verdana"/>
                <a:cs typeface="Verdana"/>
              </a:rPr>
              <a:t>,  </a:t>
            </a:r>
            <a:r>
              <a:rPr sz="1200" spc="-21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200" spc="-6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200" spc="-6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200" spc="-5" dirty="0">
                <a:solidFill>
                  <a:srgbClr val="FFFFFF"/>
                </a:solidFill>
                <a:latin typeface="Verdana"/>
                <a:cs typeface="Verdana"/>
              </a:rPr>
              <a:t>ern</a:t>
            </a: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200" spc="-90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2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6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200" spc="20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1200" spc="25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1200" spc="-7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200" spc="-9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2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Verdana"/>
                <a:cs typeface="Verdana"/>
              </a:rPr>
              <a:t>h</a:t>
            </a:r>
            <a:r>
              <a:rPr sz="1200" spc="2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200" spc="-125" dirty="0">
                <a:solidFill>
                  <a:srgbClr val="FFFFFF"/>
                </a:solidFill>
                <a:latin typeface="Verdana"/>
                <a:cs typeface="Verdana"/>
              </a:rPr>
              <a:t>s  </a:t>
            </a:r>
            <a:r>
              <a:rPr sz="1200" spc="-35" dirty="0">
                <a:solidFill>
                  <a:srgbClr val="FFFFFF"/>
                </a:solidFill>
                <a:latin typeface="Verdana"/>
                <a:cs typeface="Verdana"/>
              </a:rPr>
              <a:t>information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of </a:t>
            </a:r>
            <a:r>
              <a:rPr sz="12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v</a:t>
            </a:r>
            <a:r>
              <a:rPr sz="1200" spc="-55" dirty="0">
                <a:solidFill>
                  <a:srgbClr val="FFFFFF"/>
                </a:solidFill>
                <a:latin typeface="Verdana"/>
                <a:cs typeface="Verdana"/>
              </a:rPr>
              <a:t>ery</a:t>
            </a:r>
            <a:r>
              <a:rPr sz="12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30" dirty="0">
                <a:solidFill>
                  <a:srgbClr val="FFFFFF"/>
                </a:solidFill>
                <a:latin typeface="Verdana"/>
                <a:cs typeface="Verdana"/>
              </a:rPr>
              <a:t>Cen</a:t>
            </a: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200" spc="-60" dirty="0">
                <a:solidFill>
                  <a:srgbClr val="FFFFFF"/>
                </a:solidFill>
                <a:latin typeface="Verdana"/>
                <a:cs typeface="Verdana"/>
              </a:rPr>
              <a:t>re,  </a:t>
            </a:r>
            <a:r>
              <a:rPr sz="1200" spc="5" dirty="0">
                <a:solidFill>
                  <a:srgbClr val="FFFFFF"/>
                </a:solidFill>
                <a:latin typeface="Verdana"/>
                <a:cs typeface="Verdana"/>
              </a:rPr>
              <a:t>Group</a:t>
            </a:r>
            <a:r>
              <a:rPr sz="1200" spc="-10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45" dirty="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sz="1200" spc="-10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Verdana"/>
                <a:cs typeface="Verdana"/>
              </a:rPr>
              <a:t>Client</a:t>
            </a:r>
            <a:endParaRPr sz="1200">
              <a:latin typeface="Verdana"/>
              <a:cs typeface="Verdana"/>
            </a:endParaRPr>
          </a:p>
          <a:p>
            <a:pPr marL="184785" marR="382270" indent="-17272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185420" algn="l"/>
              </a:tabLst>
            </a:pPr>
            <a:r>
              <a:rPr sz="1200" spc="-5" dirty="0">
                <a:solidFill>
                  <a:srgbClr val="FFFFFF"/>
                </a:solidFill>
                <a:latin typeface="Verdana"/>
                <a:cs typeface="Verdana"/>
              </a:rPr>
              <a:t>Centre </a:t>
            </a:r>
            <a:r>
              <a:rPr sz="1200" spc="-85" dirty="0">
                <a:solidFill>
                  <a:srgbClr val="FFFFFF"/>
                </a:solidFill>
                <a:latin typeface="Verdana"/>
                <a:cs typeface="Verdana"/>
              </a:rPr>
              <a:t>Visit </a:t>
            </a:r>
            <a:r>
              <a:rPr sz="12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Verdana"/>
                <a:cs typeface="Verdana"/>
              </a:rPr>
              <a:t>upd</a:t>
            </a:r>
            <a:r>
              <a:rPr sz="1200" spc="9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200" spc="-9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200" spc="6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200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4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200" spc="-8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2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100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1200" spc="-21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200" spc="-225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endParaRPr sz="1200">
              <a:latin typeface="Verdana"/>
              <a:cs typeface="Verdana"/>
            </a:endParaRPr>
          </a:p>
          <a:p>
            <a:pPr marL="184785" marR="5080" indent="-17272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185420" algn="l"/>
              </a:tabLst>
            </a:pPr>
            <a:r>
              <a:rPr sz="1200" spc="-90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200" spc="-130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1200" spc="135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12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Verdana"/>
                <a:cs typeface="Verdana"/>
              </a:rPr>
              <a:t>upd</a:t>
            </a:r>
            <a:r>
              <a:rPr sz="1200" spc="9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200" spc="-9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200" spc="6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200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4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200" spc="-8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2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100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1200" spc="-22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200" spc="-145" dirty="0">
                <a:solidFill>
                  <a:srgbClr val="FFFFFF"/>
                </a:solidFill>
                <a:latin typeface="Verdana"/>
                <a:cs typeface="Verdana"/>
              </a:rPr>
              <a:t>S,  </a:t>
            </a:r>
            <a:r>
              <a:rPr sz="1200" spc="-90" dirty="0">
                <a:solidFill>
                  <a:srgbClr val="FFFFFF"/>
                </a:solidFill>
                <a:latin typeface="Verdana"/>
                <a:cs typeface="Verdana"/>
              </a:rPr>
              <a:t>H</a:t>
            </a:r>
            <a:r>
              <a:rPr sz="1200" spc="-11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2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30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1200" spc="4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200" spc="70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1200" spc="-85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1200" spc="-15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200" spc="6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200" spc="-1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55" dirty="0">
                <a:solidFill>
                  <a:srgbClr val="FFFFFF"/>
                </a:solidFill>
                <a:latin typeface="Verdana"/>
                <a:cs typeface="Verdana"/>
              </a:rPr>
              <a:t>f</a:t>
            </a:r>
            <a:r>
              <a:rPr sz="1200" spc="4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200" spc="-135" dirty="0">
                <a:solidFill>
                  <a:srgbClr val="FFFFFF"/>
                </a:solidFill>
                <a:latin typeface="Verdana"/>
                <a:cs typeface="Verdana"/>
              </a:rPr>
              <a:t>r  </a:t>
            </a:r>
            <a:r>
              <a:rPr sz="1200" spc="-35" dirty="0">
                <a:solidFill>
                  <a:srgbClr val="FFFFFF"/>
                </a:solidFill>
                <a:latin typeface="Verdana"/>
                <a:cs typeface="Verdana"/>
              </a:rPr>
              <a:t>Incentive, </a:t>
            </a:r>
            <a:r>
              <a:rPr sz="1200" spc="-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Automatic </a:t>
            </a:r>
            <a:r>
              <a:rPr sz="1200" spc="15" dirty="0">
                <a:solidFill>
                  <a:srgbClr val="FFFFFF"/>
                </a:solidFill>
                <a:latin typeface="Verdana"/>
                <a:cs typeface="Verdana"/>
              </a:rPr>
              <a:t>Data </a:t>
            </a:r>
            <a:r>
              <a:rPr sz="1200" spc="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95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1200" spc="-105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1200" spc="5" dirty="0">
                <a:solidFill>
                  <a:srgbClr val="FFFFFF"/>
                </a:solidFill>
                <a:latin typeface="Verdana"/>
                <a:cs typeface="Verdana"/>
              </a:rPr>
              <a:t>b</a:t>
            </a:r>
            <a:r>
              <a:rPr sz="1200" spc="25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1200" spc="-130" dirty="0">
                <a:solidFill>
                  <a:srgbClr val="FFFFFF"/>
                </a:solidFill>
                <a:latin typeface="Verdana"/>
                <a:cs typeface="Verdana"/>
              </a:rPr>
              <a:t>is</a:t>
            </a:r>
            <a:r>
              <a:rPr sz="1200" spc="-175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1200" spc="-1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200" spc="-3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200" spc="-3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2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9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200" spc="40" dirty="0">
                <a:solidFill>
                  <a:srgbClr val="FFFFFF"/>
                </a:solidFill>
                <a:latin typeface="Verdana"/>
                <a:cs typeface="Verdana"/>
              </a:rPr>
              <a:t>o  </a:t>
            </a:r>
            <a:r>
              <a:rPr sz="1200" spc="150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1200" spc="-5" dirty="0">
                <a:solidFill>
                  <a:srgbClr val="FFFFFF"/>
                </a:solidFill>
                <a:latin typeface="Verdana"/>
                <a:cs typeface="Verdana"/>
              </a:rPr>
              <a:t>red</a:t>
            </a:r>
            <a:r>
              <a:rPr sz="1200" spc="-7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200" spc="-9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2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5" dirty="0">
                <a:solidFill>
                  <a:srgbClr val="FFFFFF"/>
                </a:solidFill>
                <a:latin typeface="Verdana"/>
                <a:cs typeface="Verdana"/>
              </a:rPr>
              <a:t>burea</a:t>
            </a:r>
            <a:r>
              <a:rPr sz="1200" spc="-60" dirty="0">
                <a:solidFill>
                  <a:srgbClr val="FFFFFF"/>
                </a:solidFill>
                <a:latin typeface="Verdana"/>
                <a:cs typeface="Verdana"/>
              </a:rPr>
              <a:t>u,  </a:t>
            </a:r>
            <a:r>
              <a:rPr sz="1200" spc="-21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200" spc="-75" dirty="0">
                <a:solidFill>
                  <a:srgbClr val="FFFFFF"/>
                </a:solidFill>
                <a:latin typeface="Verdana"/>
                <a:cs typeface="Verdana"/>
              </a:rPr>
              <a:t>nsu</a:t>
            </a:r>
            <a:r>
              <a:rPr sz="1200" spc="-25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200" spc="-4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200" spc="60" dirty="0">
                <a:solidFill>
                  <a:srgbClr val="FFFFFF"/>
                </a:solidFill>
                <a:latin typeface="Verdana"/>
                <a:cs typeface="Verdana"/>
              </a:rPr>
              <a:t>nc</a:t>
            </a:r>
            <a:r>
              <a:rPr sz="1200" spc="6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2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40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1200" spc="9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200" spc="-9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200" spc="9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601712" y="1519427"/>
            <a:ext cx="2735580" cy="4624070"/>
          </a:xfrm>
          <a:custGeom>
            <a:avLst/>
            <a:gdLst/>
            <a:ahLst/>
            <a:cxnLst/>
            <a:rect l="l" t="t" r="r" b="b"/>
            <a:pathLst>
              <a:path w="2735579" h="4624070">
                <a:moveTo>
                  <a:pt x="2735580" y="697992"/>
                </a:moveTo>
                <a:lnTo>
                  <a:pt x="2471750" y="363143"/>
                </a:lnTo>
                <a:lnTo>
                  <a:pt x="2201545" y="0"/>
                </a:lnTo>
                <a:lnTo>
                  <a:pt x="2201545" y="362077"/>
                </a:lnTo>
                <a:lnTo>
                  <a:pt x="137795" y="362077"/>
                </a:lnTo>
                <a:lnTo>
                  <a:pt x="133223" y="368173"/>
                </a:lnTo>
                <a:lnTo>
                  <a:pt x="133223" y="383286"/>
                </a:lnTo>
                <a:lnTo>
                  <a:pt x="137795" y="389509"/>
                </a:lnTo>
                <a:lnTo>
                  <a:pt x="1895576" y="389509"/>
                </a:lnTo>
                <a:lnTo>
                  <a:pt x="1724888" y="1013079"/>
                </a:lnTo>
                <a:lnTo>
                  <a:pt x="227838" y="1013079"/>
                </a:lnTo>
                <a:lnTo>
                  <a:pt x="186931" y="1018032"/>
                </a:lnTo>
                <a:lnTo>
                  <a:pt x="148424" y="1032281"/>
                </a:lnTo>
                <a:lnTo>
                  <a:pt x="112941" y="1054963"/>
                </a:lnTo>
                <a:lnTo>
                  <a:pt x="81127" y="1085202"/>
                </a:lnTo>
                <a:lnTo>
                  <a:pt x="53657" y="1122133"/>
                </a:lnTo>
                <a:lnTo>
                  <a:pt x="31153" y="1164882"/>
                </a:lnTo>
                <a:lnTo>
                  <a:pt x="14274" y="1212570"/>
                </a:lnTo>
                <a:lnTo>
                  <a:pt x="3670" y="1264323"/>
                </a:lnTo>
                <a:lnTo>
                  <a:pt x="0" y="1319276"/>
                </a:lnTo>
                <a:lnTo>
                  <a:pt x="0" y="4327334"/>
                </a:lnTo>
                <a:lnTo>
                  <a:pt x="3556" y="4380573"/>
                </a:lnTo>
                <a:lnTo>
                  <a:pt x="13817" y="4430687"/>
                </a:lnTo>
                <a:lnTo>
                  <a:pt x="30149" y="4476864"/>
                </a:lnTo>
                <a:lnTo>
                  <a:pt x="51930" y="4518253"/>
                </a:lnTo>
                <a:lnTo>
                  <a:pt x="78536" y="4554004"/>
                </a:lnTo>
                <a:lnTo>
                  <a:pt x="109321" y="4583290"/>
                </a:lnTo>
                <a:lnTo>
                  <a:pt x="143687" y="4605248"/>
                </a:lnTo>
                <a:lnTo>
                  <a:pt x="180987" y="4619041"/>
                </a:lnTo>
                <a:lnTo>
                  <a:pt x="220599" y="4623816"/>
                </a:lnTo>
                <a:lnTo>
                  <a:pt x="2418715" y="4623816"/>
                </a:lnTo>
                <a:lnTo>
                  <a:pt x="2424430" y="4623816"/>
                </a:lnTo>
                <a:lnTo>
                  <a:pt x="2429002" y="4617682"/>
                </a:lnTo>
                <a:lnTo>
                  <a:pt x="2429002" y="4602556"/>
                </a:lnTo>
                <a:lnTo>
                  <a:pt x="2424430" y="4596422"/>
                </a:lnTo>
                <a:lnTo>
                  <a:pt x="220726" y="4596422"/>
                </a:lnTo>
                <a:lnTo>
                  <a:pt x="180390" y="4590948"/>
                </a:lnTo>
                <a:lnTo>
                  <a:pt x="142811" y="4575251"/>
                </a:lnTo>
                <a:lnTo>
                  <a:pt x="108800" y="4550410"/>
                </a:lnTo>
                <a:lnTo>
                  <a:pt x="79146" y="4517529"/>
                </a:lnTo>
                <a:lnTo>
                  <a:pt x="54673" y="4477690"/>
                </a:lnTo>
                <a:lnTo>
                  <a:pt x="36195" y="4431982"/>
                </a:lnTo>
                <a:lnTo>
                  <a:pt x="24511" y="4381500"/>
                </a:lnTo>
                <a:lnTo>
                  <a:pt x="20447" y="4327334"/>
                </a:lnTo>
                <a:lnTo>
                  <a:pt x="20447" y="1319276"/>
                </a:lnTo>
                <a:lnTo>
                  <a:pt x="24663" y="1263142"/>
                </a:lnTo>
                <a:lnTo>
                  <a:pt x="36779" y="1210843"/>
                </a:lnTo>
                <a:lnTo>
                  <a:pt x="55930" y="1163497"/>
                </a:lnTo>
                <a:lnTo>
                  <a:pt x="81292" y="1122222"/>
                </a:lnTo>
                <a:lnTo>
                  <a:pt x="112014" y="1088174"/>
                </a:lnTo>
                <a:lnTo>
                  <a:pt x="147256" y="1062443"/>
                </a:lnTo>
                <a:lnTo>
                  <a:pt x="186194" y="1046187"/>
                </a:lnTo>
                <a:lnTo>
                  <a:pt x="227965" y="1040511"/>
                </a:lnTo>
                <a:lnTo>
                  <a:pt x="2201545" y="1040511"/>
                </a:lnTo>
                <a:lnTo>
                  <a:pt x="2201545" y="1402461"/>
                </a:lnTo>
                <a:lnTo>
                  <a:pt x="2559723" y="921207"/>
                </a:lnTo>
                <a:lnTo>
                  <a:pt x="2735580" y="69799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8064245" y="2110867"/>
            <a:ext cx="123825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25" dirty="0">
                <a:solidFill>
                  <a:srgbClr val="FFFFFF"/>
                </a:solidFill>
                <a:latin typeface="Tahoma"/>
                <a:cs typeface="Tahoma"/>
              </a:rPr>
              <a:t>VI</a:t>
            </a:r>
            <a:r>
              <a:rPr sz="1400" b="1" spc="-15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14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Mo</a:t>
            </a:r>
            <a:r>
              <a:rPr sz="1400" b="1" spc="-1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400" b="1" spc="-95" dirty="0">
                <a:solidFill>
                  <a:srgbClr val="FFFFFF"/>
                </a:solidFill>
                <a:latin typeface="Tahoma"/>
                <a:cs typeface="Tahoma"/>
              </a:rPr>
              <a:t>ito</a:t>
            </a:r>
            <a:r>
              <a:rPr sz="1400" b="1" spc="-105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400" b="1" spc="-35" dirty="0">
                <a:solidFill>
                  <a:srgbClr val="FFFFFF"/>
                </a:solidFill>
                <a:latin typeface="Tahoma"/>
                <a:cs typeface="Tahoma"/>
              </a:rPr>
              <a:t>ing</a:t>
            </a:r>
            <a:endParaRPr sz="1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320540"/>
            <a:ext cx="12192000" cy="2537460"/>
          </a:xfrm>
          <a:custGeom>
            <a:avLst/>
            <a:gdLst/>
            <a:ahLst/>
            <a:cxnLst/>
            <a:rect l="l" t="t" r="r" b="b"/>
            <a:pathLst>
              <a:path w="12192000" h="2537459">
                <a:moveTo>
                  <a:pt x="12192000" y="0"/>
                </a:moveTo>
                <a:lnTo>
                  <a:pt x="0" y="0"/>
                </a:lnTo>
                <a:lnTo>
                  <a:pt x="0" y="2537460"/>
                </a:lnTo>
                <a:lnTo>
                  <a:pt x="12192000" y="2537460"/>
                </a:lnTo>
                <a:lnTo>
                  <a:pt x="12192000" y="0"/>
                </a:lnTo>
                <a:close/>
              </a:path>
            </a:pathLst>
          </a:custGeom>
          <a:solidFill>
            <a:srgbClr val="1F498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5405373" y="1305813"/>
          <a:ext cx="6097903" cy="282244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218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2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40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7032">
                <a:tc gridSpan="3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325"/>
                        </a:spcBef>
                      </a:pPr>
                      <a:r>
                        <a:rPr sz="18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MULTIFOLD</a:t>
                      </a:r>
                      <a:r>
                        <a:rPr sz="1800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BENEFITS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8275" marB="0">
                    <a:lnL w="12700">
                      <a:solidFill>
                        <a:srgbClr val="3A3838"/>
                      </a:solidFill>
                      <a:prstDash val="solid"/>
                    </a:lnL>
                    <a:lnR w="12700">
                      <a:solidFill>
                        <a:srgbClr val="3A3838"/>
                      </a:solidFill>
                      <a:prstDash val="solid"/>
                    </a:lnR>
                    <a:lnT w="12700">
                      <a:solidFill>
                        <a:srgbClr val="3A3838"/>
                      </a:solidFill>
                      <a:prstDash val="solid"/>
                    </a:lnT>
                    <a:solidFill>
                      <a:srgbClr val="1F49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679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marR="156210" algn="ctr">
                        <a:lnSpc>
                          <a:spcPct val="100000"/>
                        </a:lnSpc>
                      </a:pPr>
                      <a:r>
                        <a:rPr sz="1800" spc="-5" dirty="0">
                          <a:solidFill>
                            <a:srgbClr val="1F4980"/>
                          </a:solidFill>
                          <a:latin typeface="Calibri"/>
                          <a:cs typeface="Calibri"/>
                        </a:rPr>
                        <a:t>01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12700">
                      <a:solidFill>
                        <a:srgbClr val="3A3838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marL="125095" algn="ctr">
                        <a:lnSpc>
                          <a:spcPct val="100000"/>
                        </a:lnSpc>
                      </a:pPr>
                      <a:r>
                        <a:rPr sz="1800" spc="-5" dirty="0">
                          <a:solidFill>
                            <a:srgbClr val="1F4980"/>
                          </a:solidFill>
                          <a:latin typeface="Calibri"/>
                          <a:cs typeface="Calibri"/>
                        </a:rPr>
                        <a:t>02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marR="40005" algn="ctr">
                        <a:lnSpc>
                          <a:spcPct val="100000"/>
                        </a:lnSpc>
                      </a:pPr>
                      <a:r>
                        <a:rPr sz="1800" spc="-5" dirty="0">
                          <a:solidFill>
                            <a:srgbClr val="1F4980"/>
                          </a:solidFill>
                          <a:latin typeface="Calibri"/>
                          <a:cs typeface="Calibri"/>
                        </a:rPr>
                        <a:t>03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R w="12700">
                      <a:solidFill>
                        <a:srgbClr val="3A3838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565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92075">
                        <a:lnSpc>
                          <a:spcPts val="1590"/>
                        </a:lnSpc>
                      </a:pPr>
                      <a:r>
                        <a:rPr sz="1400" dirty="0">
                          <a:solidFill>
                            <a:srgbClr val="252525"/>
                          </a:solidFill>
                          <a:latin typeface="Verdana"/>
                          <a:cs typeface="Verdana"/>
                        </a:rPr>
                        <a:t>Low</a:t>
                      </a:r>
                      <a:r>
                        <a:rPr sz="1400" spc="-125" dirty="0">
                          <a:solidFill>
                            <a:srgbClr val="252525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solidFill>
                            <a:srgbClr val="252525"/>
                          </a:solidFill>
                          <a:latin typeface="Verdana"/>
                          <a:cs typeface="Verdana"/>
                        </a:rPr>
                        <a:t>chances</a:t>
                      </a:r>
                      <a:r>
                        <a:rPr sz="1400" spc="-140" dirty="0">
                          <a:solidFill>
                            <a:srgbClr val="252525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solidFill>
                            <a:srgbClr val="252525"/>
                          </a:solidFill>
                          <a:latin typeface="Verdana"/>
                          <a:cs typeface="Verdana"/>
                        </a:rPr>
                        <a:t>of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2540" marB="0">
                    <a:lnL w="12700">
                      <a:solidFill>
                        <a:srgbClr val="3A3838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264795">
                        <a:lnSpc>
                          <a:spcPts val="1590"/>
                        </a:lnSpc>
                      </a:pPr>
                      <a:r>
                        <a:rPr sz="1400" spc="15" dirty="0">
                          <a:solidFill>
                            <a:srgbClr val="252525"/>
                          </a:solidFill>
                          <a:latin typeface="Verdana"/>
                          <a:cs typeface="Verdana"/>
                        </a:rPr>
                        <a:t>M</a:t>
                      </a:r>
                      <a:r>
                        <a:rPr sz="1400" spc="-5" dirty="0">
                          <a:solidFill>
                            <a:srgbClr val="252525"/>
                          </a:solidFill>
                          <a:latin typeface="Verdana"/>
                          <a:cs typeface="Verdana"/>
                        </a:rPr>
                        <a:t>ax</a:t>
                      </a:r>
                      <a:r>
                        <a:rPr sz="1400" spc="15" dirty="0">
                          <a:solidFill>
                            <a:srgbClr val="252525"/>
                          </a:solidFill>
                          <a:latin typeface="Verdana"/>
                          <a:cs typeface="Verdana"/>
                        </a:rPr>
                        <a:t>i</a:t>
                      </a:r>
                      <a:r>
                        <a:rPr sz="1400" spc="-10" dirty="0">
                          <a:solidFill>
                            <a:srgbClr val="252525"/>
                          </a:solidFill>
                          <a:latin typeface="Verdana"/>
                          <a:cs typeface="Verdana"/>
                        </a:rPr>
                        <a:t>m</a:t>
                      </a:r>
                      <a:r>
                        <a:rPr sz="1400" spc="-5" dirty="0">
                          <a:solidFill>
                            <a:srgbClr val="252525"/>
                          </a:solidFill>
                          <a:latin typeface="Verdana"/>
                          <a:cs typeface="Verdana"/>
                        </a:rPr>
                        <a:t>i</a:t>
                      </a:r>
                      <a:r>
                        <a:rPr sz="1400" dirty="0">
                          <a:solidFill>
                            <a:srgbClr val="252525"/>
                          </a:solidFill>
                          <a:latin typeface="Verdana"/>
                          <a:cs typeface="Verdana"/>
                        </a:rPr>
                        <a:t>zes</a:t>
                      </a:r>
                      <a:r>
                        <a:rPr sz="1400" spc="-150" dirty="0">
                          <a:solidFill>
                            <a:srgbClr val="252525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0" dirty="0">
                          <a:solidFill>
                            <a:srgbClr val="252525"/>
                          </a:solidFill>
                          <a:latin typeface="Verdana"/>
                          <a:cs typeface="Verdana"/>
                        </a:rPr>
                        <a:t>t</a:t>
                      </a:r>
                      <a:r>
                        <a:rPr sz="1400" spc="-5" dirty="0">
                          <a:solidFill>
                            <a:srgbClr val="252525"/>
                          </a:solidFill>
                          <a:latin typeface="Verdana"/>
                          <a:cs typeface="Verdana"/>
                        </a:rPr>
                        <a:t>h</a:t>
                      </a:r>
                      <a:r>
                        <a:rPr sz="1400" dirty="0">
                          <a:solidFill>
                            <a:srgbClr val="252525"/>
                          </a:solidFill>
                          <a:latin typeface="Verdana"/>
                          <a:cs typeface="Verdana"/>
                        </a:rPr>
                        <a:t>e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254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243204">
                        <a:lnSpc>
                          <a:spcPts val="1590"/>
                        </a:lnSpc>
                      </a:pPr>
                      <a:r>
                        <a:rPr sz="1400" spc="-5" dirty="0">
                          <a:solidFill>
                            <a:srgbClr val="252525"/>
                          </a:solidFill>
                          <a:latin typeface="Verdana"/>
                          <a:cs typeface="Verdana"/>
                        </a:rPr>
                        <a:t>He</a:t>
                      </a:r>
                      <a:r>
                        <a:rPr sz="1400" spc="15" dirty="0">
                          <a:solidFill>
                            <a:srgbClr val="252525"/>
                          </a:solidFill>
                          <a:latin typeface="Verdana"/>
                          <a:cs typeface="Verdana"/>
                        </a:rPr>
                        <a:t>l</a:t>
                      </a:r>
                      <a:r>
                        <a:rPr sz="1400" spc="-5" dirty="0">
                          <a:solidFill>
                            <a:srgbClr val="252525"/>
                          </a:solidFill>
                          <a:latin typeface="Verdana"/>
                          <a:cs typeface="Verdana"/>
                        </a:rPr>
                        <a:t>p</a:t>
                      </a:r>
                      <a:r>
                        <a:rPr sz="1400" dirty="0">
                          <a:solidFill>
                            <a:srgbClr val="252525"/>
                          </a:solidFill>
                          <a:latin typeface="Verdana"/>
                          <a:cs typeface="Verdana"/>
                        </a:rPr>
                        <a:t>s</a:t>
                      </a:r>
                      <a:r>
                        <a:rPr sz="1400" spc="-150" dirty="0">
                          <a:solidFill>
                            <a:srgbClr val="252525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15" dirty="0">
                          <a:solidFill>
                            <a:srgbClr val="252525"/>
                          </a:solidFill>
                          <a:latin typeface="Verdana"/>
                          <a:cs typeface="Verdana"/>
                        </a:rPr>
                        <a:t>i</a:t>
                      </a:r>
                      <a:r>
                        <a:rPr sz="1400" dirty="0">
                          <a:solidFill>
                            <a:srgbClr val="252525"/>
                          </a:solidFill>
                          <a:latin typeface="Verdana"/>
                          <a:cs typeface="Verdana"/>
                        </a:rPr>
                        <a:t>n</a:t>
                      </a:r>
                      <a:r>
                        <a:rPr sz="1400" spc="-140" dirty="0">
                          <a:solidFill>
                            <a:srgbClr val="252525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solidFill>
                            <a:srgbClr val="252525"/>
                          </a:solidFill>
                          <a:latin typeface="Verdana"/>
                          <a:cs typeface="Verdana"/>
                        </a:rPr>
                        <a:t>Lead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2540" marB="0">
                    <a:lnR w="12700">
                      <a:solidFill>
                        <a:srgbClr val="3A3838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pPr marL="92075">
                        <a:lnSpc>
                          <a:spcPts val="1580"/>
                        </a:lnSpc>
                      </a:pPr>
                      <a:r>
                        <a:rPr sz="1400" dirty="0">
                          <a:solidFill>
                            <a:srgbClr val="252525"/>
                          </a:solidFill>
                          <a:latin typeface="Verdana"/>
                          <a:cs typeface="Verdana"/>
                        </a:rPr>
                        <a:t>fund</a:t>
                      </a:r>
                      <a:r>
                        <a:rPr sz="1400" spc="-114" dirty="0">
                          <a:solidFill>
                            <a:srgbClr val="252525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5" dirty="0">
                          <a:solidFill>
                            <a:srgbClr val="252525"/>
                          </a:solidFill>
                          <a:latin typeface="Verdana"/>
                          <a:cs typeface="Verdana"/>
                        </a:rPr>
                        <a:t>d</a:t>
                      </a:r>
                      <a:r>
                        <a:rPr sz="1400" spc="15" dirty="0">
                          <a:solidFill>
                            <a:srgbClr val="252525"/>
                          </a:solidFill>
                          <a:latin typeface="Verdana"/>
                          <a:cs typeface="Verdana"/>
                        </a:rPr>
                        <a:t>i</a:t>
                      </a:r>
                      <a:r>
                        <a:rPr sz="1400" spc="-5" dirty="0">
                          <a:solidFill>
                            <a:srgbClr val="252525"/>
                          </a:solidFill>
                          <a:latin typeface="Verdana"/>
                          <a:cs typeface="Verdana"/>
                        </a:rPr>
                        <a:t>ver</a:t>
                      </a:r>
                      <a:r>
                        <a:rPr sz="1400" spc="-20" dirty="0">
                          <a:solidFill>
                            <a:srgbClr val="252525"/>
                          </a:solidFill>
                          <a:latin typeface="Verdana"/>
                          <a:cs typeface="Verdana"/>
                        </a:rPr>
                        <a:t>s</a:t>
                      </a:r>
                      <a:r>
                        <a:rPr sz="1400" spc="5" dirty="0">
                          <a:solidFill>
                            <a:srgbClr val="252525"/>
                          </a:solidFill>
                          <a:latin typeface="Verdana"/>
                          <a:cs typeface="Verdana"/>
                        </a:rPr>
                        <a:t>i</a:t>
                      </a:r>
                      <a:r>
                        <a:rPr sz="1400" dirty="0">
                          <a:solidFill>
                            <a:srgbClr val="252525"/>
                          </a:solidFill>
                          <a:latin typeface="Verdana"/>
                          <a:cs typeface="Verdana"/>
                        </a:rPr>
                        <a:t>on</a:t>
                      </a:r>
                      <a:r>
                        <a:rPr sz="1400" spc="-125" dirty="0">
                          <a:solidFill>
                            <a:srgbClr val="252525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5" dirty="0">
                          <a:solidFill>
                            <a:srgbClr val="252525"/>
                          </a:solidFill>
                          <a:latin typeface="Verdana"/>
                          <a:cs typeface="Verdana"/>
                        </a:rPr>
                        <a:t>by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3A3838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264795">
                        <a:lnSpc>
                          <a:spcPts val="1580"/>
                        </a:lnSpc>
                      </a:pPr>
                      <a:r>
                        <a:rPr sz="1400" dirty="0">
                          <a:solidFill>
                            <a:srgbClr val="252525"/>
                          </a:solidFill>
                          <a:latin typeface="Verdana"/>
                          <a:cs typeface="Verdana"/>
                        </a:rPr>
                        <a:t>chances</a:t>
                      </a:r>
                      <a:r>
                        <a:rPr sz="1400" spc="-140" dirty="0">
                          <a:solidFill>
                            <a:srgbClr val="252525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solidFill>
                            <a:srgbClr val="252525"/>
                          </a:solidFill>
                          <a:latin typeface="Verdana"/>
                          <a:cs typeface="Verdana"/>
                        </a:rPr>
                        <a:t>of</a:t>
                      </a:r>
                      <a:r>
                        <a:rPr sz="1400" spc="-120" dirty="0">
                          <a:solidFill>
                            <a:srgbClr val="252525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5" dirty="0">
                          <a:solidFill>
                            <a:srgbClr val="252525"/>
                          </a:solidFill>
                          <a:latin typeface="Verdana"/>
                          <a:cs typeface="Verdana"/>
                        </a:rPr>
                        <a:t>Bu</a:t>
                      </a:r>
                      <a:r>
                        <a:rPr sz="1400" spc="-10" dirty="0">
                          <a:solidFill>
                            <a:srgbClr val="252525"/>
                          </a:solidFill>
                          <a:latin typeface="Verdana"/>
                          <a:cs typeface="Verdana"/>
                        </a:rPr>
                        <a:t>s</a:t>
                      </a:r>
                      <a:r>
                        <a:rPr sz="1400" spc="15" dirty="0">
                          <a:solidFill>
                            <a:srgbClr val="252525"/>
                          </a:solidFill>
                          <a:latin typeface="Verdana"/>
                          <a:cs typeface="Verdana"/>
                        </a:rPr>
                        <a:t>i</a:t>
                      </a:r>
                      <a:r>
                        <a:rPr sz="1400" spc="-5" dirty="0">
                          <a:solidFill>
                            <a:srgbClr val="252525"/>
                          </a:solidFill>
                          <a:latin typeface="Verdana"/>
                          <a:cs typeface="Verdana"/>
                        </a:rPr>
                        <a:t>n</a:t>
                      </a:r>
                      <a:r>
                        <a:rPr sz="1400" dirty="0">
                          <a:solidFill>
                            <a:srgbClr val="252525"/>
                          </a:solidFill>
                          <a:latin typeface="Verdana"/>
                          <a:cs typeface="Verdana"/>
                        </a:rPr>
                        <a:t>e</a:t>
                      </a:r>
                      <a:r>
                        <a:rPr sz="1400" spc="-10" dirty="0">
                          <a:solidFill>
                            <a:srgbClr val="252525"/>
                          </a:solidFill>
                          <a:latin typeface="Verdana"/>
                          <a:cs typeface="Verdana"/>
                        </a:rPr>
                        <a:t>s</a:t>
                      </a:r>
                      <a:r>
                        <a:rPr sz="1400" dirty="0">
                          <a:solidFill>
                            <a:srgbClr val="252525"/>
                          </a:solidFill>
                          <a:latin typeface="Verdana"/>
                          <a:cs typeface="Verdana"/>
                        </a:rPr>
                        <a:t>s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3204">
                        <a:lnSpc>
                          <a:spcPts val="1580"/>
                        </a:lnSpc>
                      </a:pPr>
                      <a:r>
                        <a:rPr sz="1400" spc="5" dirty="0">
                          <a:solidFill>
                            <a:srgbClr val="252525"/>
                          </a:solidFill>
                          <a:latin typeface="Verdana"/>
                          <a:cs typeface="Verdana"/>
                        </a:rPr>
                        <a:t>Generation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R w="12700">
                      <a:solidFill>
                        <a:srgbClr val="3A3838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359">
                <a:tc>
                  <a:txBody>
                    <a:bodyPr/>
                    <a:lstStyle/>
                    <a:p>
                      <a:pPr marL="92075">
                        <a:lnSpc>
                          <a:spcPts val="1580"/>
                        </a:lnSpc>
                      </a:pPr>
                      <a:r>
                        <a:rPr sz="1400" spc="-30" dirty="0">
                          <a:solidFill>
                            <a:srgbClr val="252525"/>
                          </a:solidFill>
                          <a:latin typeface="Verdana"/>
                          <a:cs typeface="Verdana"/>
                        </a:rPr>
                        <a:t>borrower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3A3838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264795">
                        <a:lnSpc>
                          <a:spcPts val="1580"/>
                        </a:lnSpc>
                      </a:pPr>
                      <a:r>
                        <a:rPr sz="1400" spc="-5" dirty="0">
                          <a:solidFill>
                            <a:srgbClr val="252525"/>
                          </a:solidFill>
                          <a:latin typeface="Verdana"/>
                          <a:cs typeface="Verdana"/>
                        </a:rPr>
                        <a:t>Su</a:t>
                      </a:r>
                      <a:r>
                        <a:rPr sz="1400" dirty="0">
                          <a:solidFill>
                            <a:srgbClr val="252525"/>
                          </a:solidFill>
                          <a:latin typeface="Verdana"/>
                          <a:cs typeface="Verdana"/>
                        </a:rPr>
                        <a:t>c</a:t>
                      </a:r>
                      <a:r>
                        <a:rPr sz="1400" spc="5" dirty="0">
                          <a:solidFill>
                            <a:srgbClr val="252525"/>
                          </a:solidFill>
                          <a:latin typeface="Verdana"/>
                          <a:cs typeface="Verdana"/>
                        </a:rPr>
                        <a:t>c</a:t>
                      </a:r>
                      <a:r>
                        <a:rPr sz="1400" dirty="0">
                          <a:solidFill>
                            <a:srgbClr val="252525"/>
                          </a:solidFill>
                          <a:latin typeface="Verdana"/>
                          <a:cs typeface="Verdana"/>
                        </a:rPr>
                        <a:t>e</a:t>
                      </a:r>
                      <a:r>
                        <a:rPr sz="1400" spc="-10" dirty="0">
                          <a:solidFill>
                            <a:srgbClr val="252525"/>
                          </a:solidFill>
                          <a:latin typeface="Verdana"/>
                          <a:cs typeface="Verdana"/>
                        </a:rPr>
                        <a:t>s</a:t>
                      </a:r>
                      <a:r>
                        <a:rPr sz="1400" dirty="0">
                          <a:solidFill>
                            <a:srgbClr val="252525"/>
                          </a:solidFill>
                          <a:latin typeface="Verdana"/>
                          <a:cs typeface="Verdana"/>
                        </a:rPr>
                        <a:t>s</a:t>
                      </a:r>
                      <a:r>
                        <a:rPr sz="1400" spc="-140" dirty="0">
                          <a:solidFill>
                            <a:srgbClr val="252525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5" dirty="0">
                          <a:solidFill>
                            <a:srgbClr val="252525"/>
                          </a:solidFill>
                          <a:latin typeface="Verdana"/>
                          <a:cs typeface="Verdana"/>
                        </a:rPr>
                        <a:t>h</a:t>
                      </a:r>
                      <a:r>
                        <a:rPr sz="1400" dirty="0">
                          <a:solidFill>
                            <a:srgbClr val="252525"/>
                          </a:solidFill>
                          <a:latin typeface="Verdana"/>
                          <a:cs typeface="Verdana"/>
                        </a:rPr>
                        <a:t>e</a:t>
                      </a:r>
                      <a:r>
                        <a:rPr sz="1400" spc="-10" dirty="0">
                          <a:solidFill>
                            <a:srgbClr val="252525"/>
                          </a:solidFill>
                          <a:latin typeface="Verdana"/>
                          <a:cs typeface="Verdana"/>
                        </a:rPr>
                        <a:t>n</a:t>
                      </a:r>
                      <a:r>
                        <a:rPr sz="1400" dirty="0">
                          <a:solidFill>
                            <a:srgbClr val="252525"/>
                          </a:solidFill>
                          <a:latin typeface="Verdana"/>
                          <a:cs typeface="Verdana"/>
                        </a:rPr>
                        <a:t>ce</a:t>
                      </a:r>
                      <a:r>
                        <a:rPr sz="1400" spc="-120" dirty="0">
                          <a:solidFill>
                            <a:srgbClr val="252525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15" dirty="0">
                          <a:solidFill>
                            <a:srgbClr val="252525"/>
                          </a:solidFill>
                          <a:latin typeface="Verdana"/>
                          <a:cs typeface="Verdana"/>
                        </a:rPr>
                        <a:t>l</a:t>
                      </a:r>
                      <a:r>
                        <a:rPr sz="1400" dirty="0">
                          <a:solidFill>
                            <a:srgbClr val="252525"/>
                          </a:solidFill>
                          <a:latin typeface="Verdana"/>
                          <a:cs typeface="Verdana"/>
                        </a:rPr>
                        <a:t>o</a:t>
                      </a:r>
                      <a:r>
                        <a:rPr sz="1400" spc="-5" dirty="0">
                          <a:solidFill>
                            <a:srgbClr val="252525"/>
                          </a:solidFill>
                          <a:latin typeface="Verdana"/>
                          <a:cs typeface="Verdana"/>
                        </a:rPr>
                        <a:t>an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3A3838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62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3A3838"/>
                      </a:solidFill>
                      <a:prstDash val="solid"/>
                    </a:lnL>
                    <a:lnB w="12700">
                      <a:solidFill>
                        <a:srgbClr val="3A38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4795">
                        <a:lnSpc>
                          <a:spcPts val="1670"/>
                        </a:lnSpc>
                      </a:pPr>
                      <a:r>
                        <a:rPr sz="1400" spc="-30" dirty="0">
                          <a:solidFill>
                            <a:srgbClr val="252525"/>
                          </a:solidFill>
                          <a:latin typeface="Verdana"/>
                          <a:cs typeface="Verdana"/>
                        </a:rPr>
                        <a:t>quality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B w="12700">
                      <a:solidFill>
                        <a:srgbClr val="3A38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3A3838"/>
                      </a:solidFill>
                      <a:prstDash val="solid"/>
                    </a:lnR>
                    <a:lnB w="12700">
                      <a:solidFill>
                        <a:srgbClr val="3A38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916939" y="498475"/>
            <a:ext cx="4687570" cy="7607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3429"/>
              </a:lnSpc>
              <a:spcBef>
                <a:spcPts val="105"/>
              </a:spcBef>
            </a:pPr>
            <a:r>
              <a:rPr sz="2900" dirty="0"/>
              <a:t>3.</a:t>
            </a:r>
            <a:r>
              <a:rPr sz="2900" spc="-10" dirty="0"/>
              <a:t> </a:t>
            </a:r>
            <a:r>
              <a:rPr sz="2900" spc="-5" dirty="0"/>
              <a:t>In-Depth</a:t>
            </a:r>
            <a:r>
              <a:rPr sz="2900" spc="-60" dirty="0"/>
              <a:t> </a:t>
            </a:r>
            <a:r>
              <a:rPr sz="2900" spc="-30" dirty="0"/>
              <a:t>Training</a:t>
            </a:r>
            <a:r>
              <a:rPr sz="2900" spc="-40" dirty="0"/>
              <a:t> </a:t>
            </a:r>
            <a:r>
              <a:rPr sz="2900" spc="-15" dirty="0"/>
              <a:t>Program</a:t>
            </a:r>
            <a:r>
              <a:rPr sz="2900" spc="-35" dirty="0"/>
              <a:t> </a:t>
            </a:r>
            <a:r>
              <a:rPr sz="2900" dirty="0"/>
              <a:t>–</a:t>
            </a:r>
            <a:endParaRPr sz="2900"/>
          </a:p>
          <a:p>
            <a:pPr marL="12700">
              <a:lnSpc>
                <a:spcPts val="2350"/>
              </a:lnSpc>
            </a:pPr>
            <a:r>
              <a:rPr sz="2000" b="0" spc="-55" dirty="0">
                <a:solidFill>
                  <a:srgbClr val="000000"/>
                </a:solidFill>
                <a:latin typeface="Verdana"/>
                <a:cs typeface="Verdana"/>
              </a:rPr>
              <a:t>Pr</a:t>
            </a:r>
            <a:r>
              <a:rPr sz="2000" b="0" spc="-75" dirty="0">
                <a:solidFill>
                  <a:srgbClr val="000000"/>
                </a:solidFill>
                <a:latin typeface="Verdana"/>
                <a:cs typeface="Verdana"/>
              </a:rPr>
              <a:t>o</a:t>
            </a:r>
            <a:r>
              <a:rPr sz="2000" b="0" spc="-70" dirty="0">
                <a:solidFill>
                  <a:srgbClr val="000000"/>
                </a:solidFill>
                <a:latin typeface="Verdana"/>
                <a:cs typeface="Verdana"/>
              </a:rPr>
              <a:t>j</a:t>
            </a:r>
            <a:r>
              <a:rPr sz="2000" b="0" spc="-110" dirty="0">
                <a:solidFill>
                  <a:srgbClr val="000000"/>
                </a:solidFill>
                <a:latin typeface="Verdana"/>
                <a:cs typeface="Verdana"/>
              </a:rPr>
              <a:t>e</a:t>
            </a:r>
            <a:r>
              <a:rPr sz="2000" b="0" spc="70" dirty="0">
                <a:solidFill>
                  <a:srgbClr val="000000"/>
                </a:solidFill>
                <a:latin typeface="Verdana"/>
                <a:cs typeface="Verdana"/>
              </a:rPr>
              <a:t>ct</a:t>
            </a:r>
            <a:r>
              <a:rPr sz="2000" b="0" spc="-165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sz="2000" b="0" spc="-135" dirty="0">
                <a:solidFill>
                  <a:srgbClr val="000000"/>
                </a:solidFill>
                <a:latin typeface="Verdana"/>
                <a:cs typeface="Verdana"/>
              </a:rPr>
              <a:t>“D</a:t>
            </a:r>
            <a:r>
              <a:rPr sz="2000" b="0" spc="-80" dirty="0">
                <a:solidFill>
                  <a:srgbClr val="000000"/>
                </a:solidFill>
                <a:latin typeface="Verdana"/>
                <a:cs typeface="Verdana"/>
              </a:rPr>
              <a:t>I</a:t>
            </a:r>
            <a:r>
              <a:rPr sz="2000" b="0" spc="-140" dirty="0">
                <a:solidFill>
                  <a:srgbClr val="000000"/>
                </a:solidFill>
                <a:latin typeface="Verdana"/>
                <a:cs typeface="Verdana"/>
              </a:rPr>
              <a:t>SH</a:t>
            </a:r>
            <a:r>
              <a:rPr sz="2000" b="0" spc="-145" dirty="0">
                <a:solidFill>
                  <a:srgbClr val="000000"/>
                </a:solidFill>
                <a:latin typeface="Verdana"/>
                <a:cs typeface="Verdana"/>
              </a:rPr>
              <a:t>A</a:t>
            </a:r>
            <a:r>
              <a:rPr sz="2000" b="0" spc="50" dirty="0">
                <a:solidFill>
                  <a:srgbClr val="000000"/>
                </a:solidFill>
                <a:latin typeface="Verdana"/>
                <a:cs typeface="Verdana"/>
              </a:rPr>
              <a:t>”</a:t>
            </a:r>
            <a:endParaRPr sz="2000">
              <a:latin typeface="Verdana"/>
              <a:cs typeface="Verdan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8200" y="1312163"/>
            <a:ext cx="4245864" cy="2822448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856994" y="4664709"/>
            <a:ext cx="471805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spc="5" dirty="0">
                <a:solidFill>
                  <a:srgbClr val="FFFFFF"/>
                </a:solidFill>
                <a:latin typeface="Verdana"/>
                <a:cs typeface="Verdana"/>
              </a:rPr>
              <a:t>Operational</a:t>
            </a:r>
            <a:r>
              <a:rPr sz="1400" spc="-10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65" dirty="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sz="1400" spc="-1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114" dirty="0">
                <a:solidFill>
                  <a:srgbClr val="FFFFFF"/>
                </a:solidFill>
                <a:latin typeface="Verdana"/>
                <a:cs typeface="Verdana"/>
              </a:rPr>
              <a:t>10</a:t>
            </a:r>
            <a:r>
              <a:rPr sz="1400" spc="-1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75" dirty="0">
                <a:solidFill>
                  <a:srgbClr val="FFFFFF"/>
                </a:solidFill>
                <a:latin typeface="Verdana"/>
                <a:cs typeface="Verdana"/>
              </a:rPr>
              <a:t>districts</a:t>
            </a:r>
            <a:r>
              <a:rPr sz="1400" spc="-1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5" dirty="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sz="1400" spc="-1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114" dirty="0">
                <a:solidFill>
                  <a:srgbClr val="FFFFFF"/>
                </a:solidFill>
                <a:latin typeface="Verdana"/>
                <a:cs typeface="Verdana"/>
              </a:rPr>
              <a:t>3</a:t>
            </a:r>
            <a:r>
              <a:rPr sz="14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70" dirty="0">
                <a:solidFill>
                  <a:srgbClr val="FFFFFF"/>
                </a:solidFill>
                <a:latin typeface="Verdana"/>
                <a:cs typeface="Verdana"/>
              </a:rPr>
              <a:t>states,</a:t>
            </a:r>
            <a:r>
              <a:rPr sz="14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30" dirty="0">
                <a:solidFill>
                  <a:srgbClr val="FFFFFF"/>
                </a:solidFill>
                <a:latin typeface="Verdana"/>
                <a:cs typeface="Verdana"/>
              </a:rPr>
              <a:t>namely,</a:t>
            </a:r>
            <a:r>
              <a:rPr sz="1400" spc="-1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Verdana"/>
                <a:cs typeface="Verdana"/>
              </a:rPr>
              <a:t>Haryana, </a:t>
            </a:r>
            <a:r>
              <a:rPr sz="1400" spc="-4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Verdana"/>
                <a:cs typeface="Verdana"/>
              </a:rPr>
              <a:t>Raja</a:t>
            </a:r>
            <a:r>
              <a:rPr sz="1400" spc="-19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1400" spc="-9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400" spc="-35" dirty="0">
                <a:solidFill>
                  <a:srgbClr val="FFFFFF"/>
                </a:solidFill>
                <a:latin typeface="Verdana"/>
                <a:cs typeface="Verdana"/>
              </a:rPr>
              <a:t>h</a:t>
            </a:r>
            <a:r>
              <a:rPr sz="1400" spc="3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400" spc="4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400" spc="-10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114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400" spc="-3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400" spc="85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14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130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1400" spc="-90" dirty="0">
                <a:solidFill>
                  <a:srgbClr val="FFFFFF"/>
                </a:solidFill>
                <a:latin typeface="Verdana"/>
                <a:cs typeface="Verdana"/>
              </a:rPr>
              <a:t>tt</a:t>
            </a:r>
            <a:r>
              <a:rPr sz="1400" spc="-4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400" spc="-25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4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114" dirty="0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sz="1400" spc="-9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400" spc="20" dirty="0">
                <a:solidFill>
                  <a:srgbClr val="FFFFFF"/>
                </a:solidFill>
                <a:latin typeface="Verdana"/>
                <a:cs typeface="Verdana"/>
              </a:rPr>
              <a:t>ade</a:t>
            </a:r>
            <a:r>
              <a:rPr sz="1400" spc="1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1400" spc="-30" dirty="0">
                <a:solidFill>
                  <a:srgbClr val="FFFFFF"/>
                </a:solidFill>
                <a:latin typeface="Verdana"/>
                <a:cs typeface="Verdana"/>
              </a:rPr>
              <a:t>h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914525" y="5849823"/>
            <a:ext cx="806958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spc="-25" dirty="0">
                <a:solidFill>
                  <a:srgbClr val="FFFFFF"/>
                </a:solidFill>
                <a:latin typeface="Verdana"/>
                <a:cs typeface="Verdana"/>
              </a:rPr>
              <a:t>Project </a:t>
            </a:r>
            <a:r>
              <a:rPr sz="1400" spc="-20" dirty="0">
                <a:solidFill>
                  <a:srgbClr val="FFFFFF"/>
                </a:solidFill>
                <a:latin typeface="Verdana"/>
                <a:cs typeface="Verdana"/>
              </a:rPr>
              <a:t>‘Disha’, </a:t>
            </a:r>
            <a:r>
              <a:rPr sz="1400" spc="40" dirty="0">
                <a:solidFill>
                  <a:srgbClr val="FFFFFF"/>
                </a:solidFill>
                <a:latin typeface="Verdana"/>
                <a:cs typeface="Verdana"/>
              </a:rPr>
              <a:t>an </a:t>
            </a:r>
            <a:r>
              <a:rPr sz="1400" spc="-50" dirty="0">
                <a:solidFill>
                  <a:srgbClr val="FFFFFF"/>
                </a:solidFill>
                <a:latin typeface="Verdana"/>
                <a:cs typeface="Verdana"/>
              </a:rPr>
              <a:t>initiative </a:t>
            </a:r>
            <a:r>
              <a:rPr sz="1400" spc="5" dirty="0">
                <a:solidFill>
                  <a:srgbClr val="FFFFFF"/>
                </a:solidFill>
                <a:latin typeface="Verdana"/>
                <a:cs typeface="Verdana"/>
              </a:rPr>
              <a:t>of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Humana </a:t>
            </a:r>
            <a:r>
              <a:rPr sz="1400" spc="30" dirty="0">
                <a:solidFill>
                  <a:srgbClr val="FFFFFF"/>
                </a:solidFill>
                <a:latin typeface="Verdana"/>
                <a:cs typeface="Verdana"/>
              </a:rPr>
              <a:t>People </a:t>
            </a:r>
            <a:r>
              <a:rPr sz="1400" spc="-10" dirty="0">
                <a:solidFill>
                  <a:srgbClr val="FFFFFF"/>
                </a:solidFill>
                <a:latin typeface="Verdana"/>
                <a:cs typeface="Verdana"/>
              </a:rPr>
              <a:t>to </a:t>
            </a:r>
            <a:r>
              <a:rPr sz="1400" spc="30" dirty="0">
                <a:solidFill>
                  <a:srgbClr val="FFFFFF"/>
                </a:solidFill>
                <a:latin typeface="Verdana"/>
                <a:cs typeface="Verdana"/>
              </a:rPr>
              <a:t>People </a:t>
            </a:r>
            <a:r>
              <a:rPr sz="1400" spc="-40" dirty="0">
                <a:solidFill>
                  <a:srgbClr val="FFFFFF"/>
                </a:solidFill>
                <a:latin typeface="Verdana"/>
                <a:cs typeface="Verdana"/>
              </a:rPr>
              <a:t>India </a:t>
            </a:r>
            <a:r>
              <a:rPr sz="1400" spc="-30" dirty="0">
                <a:solidFill>
                  <a:srgbClr val="FFFFFF"/>
                </a:solidFill>
                <a:latin typeface="Verdana"/>
                <a:cs typeface="Verdana"/>
              </a:rPr>
              <a:t>(A </a:t>
            </a:r>
            <a:r>
              <a:rPr sz="1400" spc="-25" dirty="0">
                <a:solidFill>
                  <a:srgbClr val="FFFFFF"/>
                </a:solidFill>
                <a:latin typeface="Verdana"/>
                <a:cs typeface="Verdana"/>
              </a:rPr>
              <a:t>Section </a:t>
            </a:r>
            <a:r>
              <a:rPr sz="1400" spc="-114" dirty="0">
                <a:solidFill>
                  <a:srgbClr val="FFFFFF"/>
                </a:solidFill>
                <a:latin typeface="Verdana"/>
                <a:cs typeface="Verdana"/>
              </a:rPr>
              <a:t>8 </a:t>
            </a:r>
            <a:r>
              <a:rPr sz="1400" spc="25" dirty="0">
                <a:solidFill>
                  <a:srgbClr val="FFFFFF"/>
                </a:solidFill>
                <a:latin typeface="Verdana"/>
                <a:cs typeface="Verdana"/>
              </a:rPr>
              <a:t>NGO- </a:t>
            </a:r>
            <a:r>
              <a:rPr sz="1400" spc="-5" dirty="0">
                <a:solidFill>
                  <a:srgbClr val="FFFFFF"/>
                </a:solidFill>
                <a:latin typeface="Verdana"/>
                <a:cs typeface="Verdana"/>
              </a:rPr>
              <a:t>associate </a:t>
            </a:r>
            <a:r>
              <a:rPr sz="1400" spc="-4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40" dirty="0">
                <a:solidFill>
                  <a:srgbClr val="FFFFFF"/>
                </a:solidFill>
                <a:latin typeface="Verdana"/>
                <a:cs typeface="Verdana"/>
              </a:rPr>
              <a:t>company</a:t>
            </a:r>
            <a:r>
              <a:rPr sz="1400" spc="-1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5" dirty="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sz="14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130" dirty="0">
                <a:solidFill>
                  <a:srgbClr val="FFFFFF"/>
                </a:solidFill>
                <a:latin typeface="Verdana"/>
                <a:cs typeface="Verdana"/>
              </a:rPr>
              <a:t>HFSPL)</a:t>
            </a:r>
            <a:r>
              <a:rPr sz="1400" spc="-10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5" dirty="0">
                <a:solidFill>
                  <a:srgbClr val="FFFFFF"/>
                </a:solidFill>
                <a:latin typeface="Verdana"/>
                <a:cs typeface="Verdana"/>
              </a:rPr>
              <a:t>which</a:t>
            </a:r>
            <a:r>
              <a:rPr sz="14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30" dirty="0">
                <a:solidFill>
                  <a:srgbClr val="FFFFFF"/>
                </a:solidFill>
                <a:latin typeface="Verdana"/>
                <a:cs typeface="Verdana"/>
              </a:rPr>
              <a:t>provides</a:t>
            </a:r>
            <a:r>
              <a:rPr sz="1400" spc="-1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35" dirty="0">
                <a:solidFill>
                  <a:srgbClr val="FFFFFF"/>
                </a:solidFill>
                <a:latin typeface="Verdana"/>
                <a:cs typeface="Verdana"/>
              </a:rPr>
              <a:t>entrepreneurship</a:t>
            </a:r>
            <a:r>
              <a:rPr sz="1400" spc="-1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10" dirty="0">
                <a:solidFill>
                  <a:srgbClr val="FFFFFF"/>
                </a:solidFill>
                <a:latin typeface="Verdana"/>
                <a:cs typeface="Verdana"/>
              </a:rPr>
              <a:t>development</a:t>
            </a:r>
            <a:r>
              <a:rPr sz="1400" spc="-1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35" dirty="0">
                <a:solidFill>
                  <a:srgbClr val="FFFFFF"/>
                </a:solidFill>
                <a:latin typeface="Verdana"/>
                <a:cs typeface="Verdana"/>
              </a:rPr>
              <a:t>programs</a:t>
            </a:r>
            <a:r>
              <a:rPr sz="1400" spc="-1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55" dirty="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sz="14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10" dirty="0">
                <a:solidFill>
                  <a:srgbClr val="FFFFFF"/>
                </a:solidFill>
                <a:latin typeface="Verdana"/>
                <a:cs typeface="Verdana"/>
              </a:rPr>
              <a:t>poor</a:t>
            </a:r>
            <a:r>
              <a:rPr sz="1400" spc="-1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15" dirty="0">
                <a:solidFill>
                  <a:srgbClr val="FFFFFF"/>
                </a:solidFill>
                <a:latin typeface="Verdana"/>
                <a:cs typeface="Verdana"/>
              </a:rPr>
              <a:t>women</a:t>
            </a:r>
            <a:endParaRPr sz="1400">
              <a:latin typeface="Verdana"/>
              <a:cs typeface="Verdan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65048" y="4518672"/>
            <a:ext cx="966469" cy="966469"/>
            <a:chOff x="765048" y="4518672"/>
            <a:chExt cx="966469" cy="966469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5048" y="4518672"/>
              <a:ext cx="966203" cy="96620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838200" y="4591811"/>
              <a:ext cx="824865" cy="824865"/>
            </a:xfrm>
            <a:custGeom>
              <a:avLst/>
              <a:gdLst/>
              <a:ahLst/>
              <a:cxnLst/>
              <a:rect l="l" t="t" r="r" b="b"/>
              <a:pathLst>
                <a:path w="824864" h="824864">
                  <a:moveTo>
                    <a:pt x="412241" y="0"/>
                  </a:moveTo>
                  <a:lnTo>
                    <a:pt x="364166" y="2772"/>
                  </a:lnTo>
                  <a:lnTo>
                    <a:pt x="317719" y="10885"/>
                  </a:lnTo>
                  <a:lnTo>
                    <a:pt x="273210" y="24029"/>
                  </a:lnTo>
                  <a:lnTo>
                    <a:pt x="230949" y="41894"/>
                  </a:lnTo>
                  <a:lnTo>
                    <a:pt x="191244" y="64172"/>
                  </a:lnTo>
                  <a:lnTo>
                    <a:pt x="154406" y="90553"/>
                  </a:lnTo>
                  <a:lnTo>
                    <a:pt x="120743" y="120729"/>
                  </a:lnTo>
                  <a:lnTo>
                    <a:pt x="90565" y="154390"/>
                  </a:lnTo>
                  <a:lnTo>
                    <a:pt x="64181" y="191227"/>
                  </a:lnTo>
                  <a:lnTo>
                    <a:pt x="41901" y="230932"/>
                  </a:lnTo>
                  <a:lnTo>
                    <a:pt x="24033" y="273195"/>
                  </a:lnTo>
                  <a:lnTo>
                    <a:pt x="10887" y="317707"/>
                  </a:lnTo>
                  <a:lnTo>
                    <a:pt x="2773" y="364159"/>
                  </a:lnTo>
                  <a:lnTo>
                    <a:pt x="0" y="412242"/>
                  </a:lnTo>
                  <a:lnTo>
                    <a:pt x="2773" y="460324"/>
                  </a:lnTo>
                  <a:lnTo>
                    <a:pt x="10887" y="506776"/>
                  </a:lnTo>
                  <a:lnTo>
                    <a:pt x="24033" y="551288"/>
                  </a:lnTo>
                  <a:lnTo>
                    <a:pt x="41901" y="593551"/>
                  </a:lnTo>
                  <a:lnTo>
                    <a:pt x="64181" y="633256"/>
                  </a:lnTo>
                  <a:lnTo>
                    <a:pt x="90565" y="670093"/>
                  </a:lnTo>
                  <a:lnTo>
                    <a:pt x="120743" y="703754"/>
                  </a:lnTo>
                  <a:lnTo>
                    <a:pt x="154406" y="733930"/>
                  </a:lnTo>
                  <a:lnTo>
                    <a:pt x="191244" y="760311"/>
                  </a:lnTo>
                  <a:lnTo>
                    <a:pt x="230949" y="782589"/>
                  </a:lnTo>
                  <a:lnTo>
                    <a:pt x="273210" y="800454"/>
                  </a:lnTo>
                  <a:lnTo>
                    <a:pt x="317719" y="813598"/>
                  </a:lnTo>
                  <a:lnTo>
                    <a:pt x="364166" y="821711"/>
                  </a:lnTo>
                  <a:lnTo>
                    <a:pt x="412241" y="824484"/>
                  </a:lnTo>
                  <a:lnTo>
                    <a:pt x="460324" y="821711"/>
                  </a:lnTo>
                  <a:lnTo>
                    <a:pt x="506776" y="813598"/>
                  </a:lnTo>
                  <a:lnTo>
                    <a:pt x="551288" y="800454"/>
                  </a:lnTo>
                  <a:lnTo>
                    <a:pt x="593551" y="782589"/>
                  </a:lnTo>
                  <a:lnTo>
                    <a:pt x="633256" y="760311"/>
                  </a:lnTo>
                  <a:lnTo>
                    <a:pt x="670093" y="733930"/>
                  </a:lnTo>
                  <a:lnTo>
                    <a:pt x="703754" y="703754"/>
                  </a:lnTo>
                  <a:lnTo>
                    <a:pt x="733930" y="670093"/>
                  </a:lnTo>
                  <a:lnTo>
                    <a:pt x="760311" y="633256"/>
                  </a:lnTo>
                  <a:lnTo>
                    <a:pt x="782589" y="593551"/>
                  </a:lnTo>
                  <a:lnTo>
                    <a:pt x="800454" y="551288"/>
                  </a:lnTo>
                  <a:lnTo>
                    <a:pt x="813598" y="506776"/>
                  </a:lnTo>
                  <a:lnTo>
                    <a:pt x="821711" y="460324"/>
                  </a:lnTo>
                  <a:lnTo>
                    <a:pt x="824483" y="412242"/>
                  </a:lnTo>
                  <a:lnTo>
                    <a:pt x="821711" y="364159"/>
                  </a:lnTo>
                  <a:lnTo>
                    <a:pt x="813598" y="317707"/>
                  </a:lnTo>
                  <a:lnTo>
                    <a:pt x="800454" y="273195"/>
                  </a:lnTo>
                  <a:lnTo>
                    <a:pt x="782589" y="230932"/>
                  </a:lnTo>
                  <a:lnTo>
                    <a:pt x="760311" y="191227"/>
                  </a:lnTo>
                  <a:lnTo>
                    <a:pt x="733930" y="154390"/>
                  </a:lnTo>
                  <a:lnTo>
                    <a:pt x="703754" y="120729"/>
                  </a:lnTo>
                  <a:lnTo>
                    <a:pt x="670093" y="90553"/>
                  </a:lnTo>
                  <a:lnTo>
                    <a:pt x="633256" y="64172"/>
                  </a:lnTo>
                  <a:lnTo>
                    <a:pt x="593551" y="41894"/>
                  </a:lnTo>
                  <a:lnTo>
                    <a:pt x="551288" y="24029"/>
                  </a:lnTo>
                  <a:lnTo>
                    <a:pt x="506776" y="10885"/>
                  </a:lnTo>
                  <a:lnTo>
                    <a:pt x="460324" y="2772"/>
                  </a:lnTo>
                  <a:lnTo>
                    <a:pt x="412241" y="0"/>
                  </a:lnTo>
                  <a:close/>
                </a:path>
              </a:pathLst>
            </a:custGeom>
            <a:solidFill>
              <a:srgbClr val="E7E6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108659" y="4823840"/>
            <a:ext cx="28448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1F4980"/>
                </a:solidFill>
                <a:latin typeface="Calibri"/>
                <a:cs typeface="Calibri"/>
              </a:rPr>
              <a:t>01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794004" y="4547603"/>
            <a:ext cx="995680" cy="2014855"/>
            <a:chOff x="794004" y="4547603"/>
            <a:chExt cx="995680" cy="2014855"/>
          </a:xfrm>
        </p:grpSpPr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4004" y="4547603"/>
              <a:ext cx="908316" cy="908316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896112" y="4649724"/>
              <a:ext cx="708660" cy="708660"/>
            </a:xfrm>
            <a:custGeom>
              <a:avLst/>
              <a:gdLst/>
              <a:ahLst/>
              <a:cxnLst/>
              <a:rect l="l" t="t" r="r" b="b"/>
              <a:pathLst>
                <a:path w="708660" h="708660">
                  <a:moveTo>
                    <a:pt x="0" y="354330"/>
                  </a:moveTo>
                  <a:lnTo>
                    <a:pt x="3234" y="306246"/>
                  </a:lnTo>
                  <a:lnTo>
                    <a:pt x="12656" y="260129"/>
                  </a:lnTo>
                  <a:lnTo>
                    <a:pt x="27844" y="216402"/>
                  </a:lnTo>
                  <a:lnTo>
                    <a:pt x="48375" y="175485"/>
                  </a:lnTo>
                  <a:lnTo>
                    <a:pt x="73828" y="137802"/>
                  </a:lnTo>
                  <a:lnTo>
                    <a:pt x="103779" y="103774"/>
                  </a:lnTo>
                  <a:lnTo>
                    <a:pt x="137808" y="73824"/>
                  </a:lnTo>
                  <a:lnTo>
                    <a:pt x="175491" y="48372"/>
                  </a:lnTo>
                  <a:lnTo>
                    <a:pt x="216407" y="27842"/>
                  </a:lnTo>
                  <a:lnTo>
                    <a:pt x="260133" y="12655"/>
                  </a:lnTo>
                  <a:lnTo>
                    <a:pt x="306248" y="3234"/>
                  </a:lnTo>
                  <a:lnTo>
                    <a:pt x="354329" y="0"/>
                  </a:lnTo>
                  <a:lnTo>
                    <a:pt x="402413" y="3234"/>
                  </a:lnTo>
                  <a:lnTo>
                    <a:pt x="448530" y="12655"/>
                  </a:lnTo>
                  <a:lnTo>
                    <a:pt x="492257" y="27842"/>
                  </a:lnTo>
                  <a:lnTo>
                    <a:pt x="533174" y="48372"/>
                  </a:lnTo>
                  <a:lnTo>
                    <a:pt x="570857" y="73824"/>
                  </a:lnTo>
                  <a:lnTo>
                    <a:pt x="604885" y="103774"/>
                  </a:lnTo>
                  <a:lnTo>
                    <a:pt x="634835" y="137802"/>
                  </a:lnTo>
                  <a:lnTo>
                    <a:pt x="660287" y="175485"/>
                  </a:lnTo>
                  <a:lnTo>
                    <a:pt x="680817" y="216402"/>
                  </a:lnTo>
                  <a:lnTo>
                    <a:pt x="696004" y="260129"/>
                  </a:lnTo>
                  <a:lnTo>
                    <a:pt x="705425" y="306246"/>
                  </a:lnTo>
                  <a:lnTo>
                    <a:pt x="708660" y="354330"/>
                  </a:lnTo>
                  <a:lnTo>
                    <a:pt x="705425" y="402413"/>
                  </a:lnTo>
                  <a:lnTo>
                    <a:pt x="696004" y="448530"/>
                  </a:lnTo>
                  <a:lnTo>
                    <a:pt x="680817" y="492257"/>
                  </a:lnTo>
                  <a:lnTo>
                    <a:pt x="660287" y="533174"/>
                  </a:lnTo>
                  <a:lnTo>
                    <a:pt x="634835" y="570857"/>
                  </a:lnTo>
                  <a:lnTo>
                    <a:pt x="604885" y="604885"/>
                  </a:lnTo>
                  <a:lnTo>
                    <a:pt x="570857" y="634835"/>
                  </a:lnTo>
                  <a:lnTo>
                    <a:pt x="533174" y="660287"/>
                  </a:lnTo>
                  <a:lnTo>
                    <a:pt x="492257" y="680817"/>
                  </a:lnTo>
                  <a:lnTo>
                    <a:pt x="448530" y="696004"/>
                  </a:lnTo>
                  <a:lnTo>
                    <a:pt x="402413" y="705425"/>
                  </a:lnTo>
                  <a:lnTo>
                    <a:pt x="354329" y="708660"/>
                  </a:lnTo>
                  <a:lnTo>
                    <a:pt x="306248" y="705425"/>
                  </a:lnTo>
                  <a:lnTo>
                    <a:pt x="260133" y="696004"/>
                  </a:lnTo>
                  <a:lnTo>
                    <a:pt x="216407" y="680817"/>
                  </a:lnTo>
                  <a:lnTo>
                    <a:pt x="175491" y="660287"/>
                  </a:lnTo>
                  <a:lnTo>
                    <a:pt x="137808" y="634835"/>
                  </a:lnTo>
                  <a:lnTo>
                    <a:pt x="103779" y="604885"/>
                  </a:lnTo>
                  <a:lnTo>
                    <a:pt x="73828" y="570857"/>
                  </a:lnTo>
                  <a:lnTo>
                    <a:pt x="48375" y="533174"/>
                  </a:lnTo>
                  <a:lnTo>
                    <a:pt x="27844" y="492257"/>
                  </a:lnTo>
                  <a:lnTo>
                    <a:pt x="12656" y="448530"/>
                  </a:lnTo>
                  <a:lnTo>
                    <a:pt x="3234" y="402413"/>
                  </a:lnTo>
                  <a:lnTo>
                    <a:pt x="0" y="354330"/>
                  </a:lnTo>
                  <a:close/>
                </a:path>
              </a:pathLst>
            </a:custGeom>
            <a:ln w="57150">
              <a:solidFill>
                <a:srgbClr val="1F49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2960" y="5596128"/>
              <a:ext cx="966203" cy="966203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896112" y="5669280"/>
              <a:ext cx="824865" cy="824865"/>
            </a:xfrm>
            <a:custGeom>
              <a:avLst/>
              <a:gdLst/>
              <a:ahLst/>
              <a:cxnLst/>
              <a:rect l="l" t="t" r="r" b="b"/>
              <a:pathLst>
                <a:path w="824864" h="824864">
                  <a:moveTo>
                    <a:pt x="412241" y="0"/>
                  </a:moveTo>
                  <a:lnTo>
                    <a:pt x="364166" y="2773"/>
                  </a:lnTo>
                  <a:lnTo>
                    <a:pt x="317719" y="10887"/>
                  </a:lnTo>
                  <a:lnTo>
                    <a:pt x="273210" y="24033"/>
                  </a:lnTo>
                  <a:lnTo>
                    <a:pt x="230949" y="41901"/>
                  </a:lnTo>
                  <a:lnTo>
                    <a:pt x="191244" y="64181"/>
                  </a:lnTo>
                  <a:lnTo>
                    <a:pt x="154406" y="90565"/>
                  </a:lnTo>
                  <a:lnTo>
                    <a:pt x="120743" y="120743"/>
                  </a:lnTo>
                  <a:lnTo>
                    <a:pt x="90565" y="154406"/>
                  </a:lnTo>
                  <a:lnTo>
                    <a:pt x="64181" y="191244"/>
                  </a:lnTo>
                  <a:lnTo>
                    <a:pt x="41901" y="230949"/>
                  </a:lnTo>
                  <a:lnTo>
                    <a:pt x="24033" y="273210"/>
                  </a:lnTo>
                  <a:lnTo>
                    <a:pt x="10887" y="317719"/>
                  </a:lnTo>
                  <a:lnTo>
                    <a:pt x="2773" y="364166"/>
                  </a:lnTo>
                  <a:lnTo>
                    <a:pt x="0" y="412242"/>
                  </a:lnTo>
                  <a:lnTo>
                    <a:pt x="2773" y="460317"/>
                  </a:lnTo>
                  <a:lnTo>
                    <a:pt x="10887" y="506764"/>
                  </a:lnTo>
                  <a:lnTo>
                    <a:pt x="24033" y="551273"/>
                  </a:lnTo>
                  <a:lnTo>
                    <a:pt x="41901" y="593534"/>
                  </a:lnTo>
                  <a:lnTo>
                    <a:pt x="64181" y="633239"/>
                  </a:lnTo>
                  <a:lnTo>
                    <a:pt x="90565" y="670077"/>
                  </a:lnTo>
                  <a:lnTo>
                    <a:pt x="120743" y="703740"/>
                  </a:lnTo>
                  <a:lnTo>
                    <a:pt x="154406" y="733918"/>
                  </a:lnTo>
                  <a:lnTo>
                    <a:pt x="191244" y="760302"/>
                  </a:lnTo>
                  <a:lnTo>
                    <a:pt x="230949" y="782582"/>
                  </a:lnTo>
                  <a:lnTo>
                    <a:pt x="273210" y="800450"/>
                  </a:lnTo>
                  <a:lnTo>
                    <a:pt x="317719" y="813596"/>
                  </a:lnTo>
                  <a:lnTo>
                    <a:pt x="364166" y="821710"/>
                  </a:lnTo>
                  <a:lnTo>
                    <a:pt x="412241" y="824484"/>
                  </a:lnTo>
                  <a:lnTo>
                    <a:pt x="460324" y="821710"/>
                  </a:lnTo>
                  <a:lnTo>
                    <a:pt x="506776" y="813596"/>
                  </a:lnTo>
                  <a:lnTo>
                    <a:pt x="551288" y="800450"/>
                  </a:lnTo>
                  <a:lnTo>
                    <a:pt x="593551" y="782582"/>
                  </a:lnTo>
                  <a:lnTo>
                    <a:pt x="633256" y="760302"/>
                  </a:lnTo>
                  <a:lnTo>
                    <a:pt x="670093" y="733918"/>
                  </a:lnTo>
                  <a:lnTo>
                    <a:pt x="703754" y="703740"/>
                  </a:lnTo>
                  <a:lnTo>
                    <a:pt x="733930" y="670077"/>
                  </a:lnTo>
                  <a:lnTo>
                    <a:pt x="760311" y="633239"/>
                  </a:lnTo>
                  <a:lnTo>
                    <a:pt x="782589" y="593534"/>
                  </a:lnTo>
                  <a:lnTo>
                    <a:pt x="800454" y="551273"/>
                  </a:lnTo>
                  <a:lnTo>
                    <a:pt x="813598" y="506764"/>
                  </a:lnTo>
                  <a:lnTo>
                    <a:pt x="821711" y="460317"/>
                  </a:lnTo>
                  <a:lnTo>
                    <a:pt x="824483" y="412242"/>
                  </a:lnTo>
                  <a:lnTo>
                    <a:pt x="821711" y="364166"/>
                  </a:lnTo>
                  <a:lnTo>
                    <a:pt x="813598" y="317719"/>
                  </a:lnTo>
                  <a:lnTo>
                    <a:pt x="800454" y="273210"/>
                  </a:lnTo>
                  <a:lnTo>
                    <a:pt x="782589" y="230949"/>
                  </a:lnTo>
                  <a:lnTo>
                    <a:pt x="760311" y="191244"/>
                  </a:lnTo>
                  <a:lnTo>
                    <a:pt x="733930" y="154406"/>
                  </a:lnTo>
                  <a:lnTo>
                    <a:pt x="703754" y="120743"/>
                  </a:lnTo>
                  <a:lnTo>
                    <a:pt x="670093" y="90565"/>
                  </a:lnTo>
                  <a:lnTo>
                    <a:pt x="633256" y="64181"/>
                  </a:lnTo>
                  <a:lnTo>
                    <a:pt x="593551" y="41901"/>
                  </a:lnTo>
                  <a:lnTo>
                    <a:pt x="551288" y="24033"/>
                  </a:lnTo>
                  <a:lnTo>
                    <a:pt x="506776" y="10887"/>
                  </a:lnTo>
                  <a:lnTo>
                    <a:pt x="460324" y="2773"/>
                  </a:lnTo>
                  <a:lnTo>
                    <a:pt x="412241" y="0"/>
                  </a:lnTo>
                  <a:close/>
                </a:path>
              </a:pathLst>
            </a:custGeom>
            <a:solidFill>
              <a:srgbClr val="E7E6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1165961" y="5901029"/>
            <a:ext cx="28448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1F4980"/>
                </a:solidFill>
                <a:latin typeface="Calibri"/>
                <a:cs typeface="Calibri"/>
              </a:rPr>
              <a:t>02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851916" y="5625084"/>
            <a:ext cx="908685" cy="908685"/>
            <a:chOff x="851916" y="5625084"/>
            <a:chExt cx="908685" cy="908685"/>
          </a:xfrm>
        </p:grpSpPr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1916" y="5625084"/>
              <a:ext cx="908316" cy="908316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954024" y="5727192"/>
              <a:ext cx="708660" cy="708660"/>
            </a:xfrm>
            <a:custGeom>
              <a:avLst/>
              <a:gdLst/>
              <a:ahLst/>
              <a:cxnLst/>
              <a:rect l="l" t="t" r="r" b="b"/>
              <a:pathLst>
                <a:path w="708660" h="708660">
                  <a:moveTo>
                    <a:pt x="0" y="354330"/>
                  </a:moveTo>
                  <a:lnTo>
                    <a:pt x="3234" y="306248"/>
                  </a:lnTo>
                  <a:lnTo>
                    <a:pt x="12656" y="260133"/>
                  </a:lnTo>
                  <a:lnTo>
                    <a:pt x="27844" y="216407"/>
                  </a:lnTo>
                  <a:lnTo>
                    <a:pt x="48375" y="175491"/>
                  </a:lnTo>
                  <a:lnTo>
                    <a:pt x="73828" y="137808"/>
                  </a:lnTo>
                  <a:lnTo>
                    <a:pt x="103779" y="103779"/>
                  </a:lnTo>
                  <a:lnTo>
                    <a:pt x="137808" y="73828"/>
                  </a:lnTo>
                  <a:lnTo>
                    <a:pt x="175491" y="48375"/>
                  </a:lnTo>
                  <a:lnTo>
                    <a:pt x="216407" y="27844"/>
                  </a:lnTo>
                  <a:lnTo>
                    <a:pt x="260133" y="12656"/>
                  </a:lnTo>
                  <a:lnTo>
                    <a:pt x="306248" y="3234"/>
                  </a:lnTo>
                  <a:lnTo>
                    <a:pt x="354329" y="0"/>
                  </a:lnTo>
                  <a:lnTo>
                    <a:pt x="402413" y="3234"/>
                  </a:lnTo>
                  <a:lnTo>
                    <a:pt x="448530" y="12656"/>
                  </a:lnTo>
                  <a:lnTo>
                    <a:pt x="492257" y="27844"/>
                  </a:lnTo>
                  <a:lnTo>
                    <a:pt x="533174" y="48375"/>
                  </a:lnTo>
                  <a:lnTo>
                    <a:pt x="570857" y="73828"/>
                  </a:lnTo>
                  <a:lnTo>
                    <a:pt x="604885" y="103779"/>
                  </a:lnTo>
                  <a:lnTo>
                    <a:pt x="634835" y="137808"/>
                  </a:lnTo>
                  <a:lnTo>
                    <a:pt x="660287" y="175491"/>
                  </a:lnTo>
                  <a:lnTo>
                    <a:pt x="680817" y="216407"/>
                  </a:lnTo>
                  <a:lnTo>
                    <a:pt x="696004" y="260133"/>
                  </a:lnTo>
                  <a:lnTo>
                    <a:pt x="705425" y="306248"/>
                  </a:lnTo>
                  <a:lnTo>
                    <a:pt x="708659" y="354330"/>
                  </a:lnTo>
                  <a:lnTo>
                    <a:pt x="705425" y="402411"/>
                  </a:lnTo>
                  <a:lnTo>
                    <a:pt x="696004" y="448526"/>
                  </a:lnTo>
                  <a:lnTo>
                    <a:pt x="680817" y="492252"/>
                  </a:lnTo>
                  <a:lnTo>
                    <a:pt x="660287" y="533168"/>
                  </a:lnTo>
                  <a:lnTo>
                    <a:pt x="634835" y="570851"/>
                  </a:lnTo>
                  <a:lnTo>
                    <a:pt x="604885" y="604880"/>
                  </a:lnTo>
                  <a:lnTo>
                    <a:pt x="570857" y="634831"/>
                  </a:lnTo>
                  <a:lnTo>
                    <a:pt x="533174" y="660284"/>
                  </a:lnTo>
                  <a:lnTo>
                    <a:pt x="492257" y="680815"/>
                  </a:lnTo>
                  <a:lnTo>
                    <a:pt x="448530" y="696003"/>
                  </a:lnTo>
                  <a:lnTo>
                    <a:pt x="402413" y="705425"/>
                  </a:lnTo>
                  <a:lnTo>
                    <a:pt x="354329" y="708660"/>
                  </a:lnTo>
                  <a:lnTo>
                    <a:pt x="306248" y="705425"/>
                  </a:lnTo>
                  <a:lnTo>
                    <a:pt x="260133" y="696003"/>
                  </a:lnTo>
                  <a:lnTo>
                    <a:pt x="216407" y="680815"/>
                  </a:lnTo>
                  <a:lnTo>
                    <a:pt x="175491" y="660284"/>
                  </a:lnTo>
                  <a:lnTo>
                    <a:pt x="137808" y="634831"/>
                  </a:lnTo>
                  <a:lnTo>
                    <a:pt x="103779" y="604880"/>
                  </a:lnTo>
                  <a:lnTo>
                    <a:pt x="73828" y="570851"/>
                  </a:lnTo>
                  <a:lnTo>
                    <a:pt x="48375" y="533168"/>
                  </a:lnTo>
                  <a:lnTo>
                    <a:pt x="27844" y="492252"/>
                  </a:lnTo>
                  <a:lnTo>
                    <a:pt x="12656" y="448526"/>
                  </a:lnTo>
                  <a:lnTo>
                    <a:pt x="3234" y="402411"/>
                  </a:lnTo>
                  <a:lnTo>
                    <a:pt x="0" y="354330"/>
                  </a:lnTo>
                  <a:close/>
                </a:path>
              </a:pathLst>
            </a:custGeom>
            <a:ln w="57149">
              <a:solidFill>
                <a:srgbClr val="1F49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1" name="object 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358384" y="1984222"/>
            <a:ext cx="6201156" cy="996721"/>
          </a:xfrm>
          <a:prstGeom prst="rect">
            <a:avLst/>
          </a:prstGeom>
        </p:spPr>
      </p:pic>
      <p:grpSp>
        <p:nvGrpSpPr>
          <p:cNvPr id="22" name="object 22"/>
          <p:cNvGrpSpPr/>
          <p:nvPr/>
        </p:nvGrpSpPr>
        <p:grpSpPr>
          <a:xfrm>
            <a:off x="5411723" y="1999488"/>
            <a:ext cx="6099175" cy="894715"/>
            <a:chOff x="5411723" y="1999488"/>
            <a:chExt cx="6099175" cy="894715"/>
          </a:xfrm>
        </p:grpSpPr>
        <p:sp>
          <p:nvSpPr>
            <p:cNvPr id="23" name="object 23"/>
            <p:cNvSpPr/>
            <p:nvPr/>
          </p:nvSpPr>
          <p:spPr>
            <a:xfrm>
              <a:off x="5411724" y="1999487"/>
              <a:ext cx="6099175" cy="894715"/>
            </a:xfrm>
            <a:custGeom>
              <a:avLst/>
              <a:gdLst/>
              <a:ahLst/>
              <a:cxnLst/>
              <a:rect l="l" t="t" r="r" b="b"/>
              <a:pathLst>
                <a:path w="6099175" h="894714">
                  <a:moveTo>
                    <a:pt x="1994916" y="371602"/>
                  </a:moveTo>
                  <a:lnTo>
                    <a:pt x="1963839" y="330136"/>
                  </a:lnTo>
                  <a:lnTo>
                    <a:pt x="1931949" y="289598"/>
                  </a:lnTo>
                  <a:lnTo>
                    <a:pt x="1899132" y="250329"/>
                  </a:lnTo>
                  <a:lnTo>
                    <a:pt x="1865274" y="212686"/>
                  </a:lnTo>
                  <a:lnTo>
                    <a:pt x="1830285" y="176999"/>
                  </a:lnTo>
                  <a:lnTo>
                    <a:pt x="1794040" y="143598"/>
                  </a:lnTo>
                  <a:lnTo>
                    <a:pt x="1756435" y="112852"/>
                  </a:lnTo>
                  <a:lnTo>
                    <a:pt x="1717370" y="85064"/>
                  </a:lnTo>
                  <a:lnTo>
                    <a:pt x="1676730" y="60604"/>
                  </a:lnTo>
                  <a:lnTo>
                    <a:pt x="1634401" y="39814"/>
                  </a:lnTo>
                  <a:lnTo>
                    <a:pt x="1590294" y="23012"/>
                  </a:lnTo>
                  <a:lnTo>
                    <a:pt x="1544281" y="10541"/>
                  </a:lnTo>
                  <a:lnTo>
                    <a:pt x="1496263" y="2768"/>
                  </a:lnTo>
                  <a:lnTo>
                    <a:pt x="1446149" y="0"/>
                  </a:lnTo>
                  <a:lnTo>
                    <a:pt x="0" y="0"/>
                  </a:lnTo>
                  <a:lnTo>
                    <a:pt x="0" y="885444"/>
                  </a:lnTo>
                  <a:lnTo>
                    <a:pt x="1338834" y="885444"/>
                  </a:lnTo>
                  <a:lnTo>
                    <a:pt x="1390878" y="882713"/>
                  </a:lnTo>
                  <a:lnTo>
                    <a:pt x="1440561" y="874610"/>
                  </a:lnTo>
                  <a:lnTo>
                    <a:pt x="1488008" y="861555"/>
                  </a:lnTo>
                  <a:lnTo>
                    <a:pt x="1533283" y="843991"/>
                  </a:lnTo>
                  <a:lnTo>
                    <a:pt x="1576501" y="822375"/>
                  </a:lnTo>
                  <a:lnTo>
                    <a:pt x="1617751" y="797128"/>
                  </a:lnTo>
                  <a:lnTo>
                    <a:pt x="1657134" y="768705"/>
                  </a:lnTo>
                  <a:lnTo>
                    <a:pt x="1694751" y="737539"/>
                  </a:lnTo>
                  <a:lnTo>
                    <a:pt x="1730679" y="704062"/>
                  </a:lnTo>
                  <a:lnTo>
                    <a:pt x="1765046" y="668718"/>
                  </a:lnTo>
                  <a:lnTo>
                    <a:pt x="1797939" y="631952"/>
                  </a:lnTo>
                  <a:lnTo>
                    <a:pt x="1829447" y="594207"/>
                  </a:lnTo>
                  <a:lnTo>
                    <a:pt x="1859661" y="555904"/>
                  </a:lnTo>
                  <a:lnTo>
                    <a:pt x="1888693" y="517499"/>
                  </a:lnTo>
                  <a:lnTo>
                    <a:pt x="1916645" y="479437"/>
                  </a:lnTo>
                  <a:lnTo>
                    <a:pt x="1969655" y="406044"/>
                  </a:lnTo>
                  <a:lnTo>
                    <a:pt x="1994916" y="371602"/>
                  </a:lnTo>
                  <a:close/>
                </a:path>
                <a:path w="6099175" h="894714">
                  <a:moveTo>
                    <a:pt x="6099048" y="9144"/>
                  </a:moveTo>
                  <a:lnTo>
                    <a:pt x="4761230" y="9144"/>
                  </a:lnTo>
                  <a:lnTo>
                    <a:pt x="4711839" y="11569"/>
                  </a:lnTo>
                  <a:lnTo>
                    <a:pt x="4664468" y="18859"/>
                  </a:lnTo>
                  <a:lnTo>
                    <a:pt x="4619041" y="30683"/>
                  </a:lnTo>
                  <a:lnTo>
                    <a:pt x="4575429" y="46723"/>
                  </a:lnTo>
                  <a:lnTo>
                    <a:pt x="4533531" y="66649"/>
                  </a:lnTo>
                  <a:lnTo>
                    <a:pt x="4493260" y="90157"/>
                  </a:lnTo>
                  <a:lnTo>
                    <a:pt x="4454499" y="116903"/>
                  </a:lnTo>
                  <a:lnTo>
                    <a:pt x="4417161" y="146570"/>
                  </a:lnTo>
                  <a:lnTo>
                    <a:pt x="4381144" y="178828"/>
                  </a:lnTo>
                  <a:lnTo>
                    <a:pt x="4346321" y="213360"/>
                  </a:lnTo>
                  <a:lnTo>
                    <a:pt x="4312628" y="249834"/>
                  </a:lnTo>
                  <a:lnTo>
                    <a:pt x="4279925" y="287934"/>
                  </a:lnTo>
                  <a:lnTo>
                    <a:pt x="4248150" y="327342"/>
                  </a:lnTo>
                  <a:lnTo>
                    <a:pt x="4217162" y="367715"/>
                  </a:lnTo>
                  <a:lnTo>
                    <a:pt x="4186885" y="408736"/>
                  </a:lnTo>
                  <a:lnTo>
                    <a:pt x="4116476" y="506501"/>
                  </a:lnTo>
                  <a:lnTo>
                    <a:pt x="4081538" y="553097"/>
                  </a:lnTo>
                  <a:lnTo>
                    <a:pt x="4051604" y="591299"/>
                  </a:lnTo>
                  <a:lnTo>
                    <a:pt x="4025862" y="622528"/>
                  </a:lnTo>
                  <a:lnTo>
                    <a:pt x="4003548" y="648208"/>
                  </a:lnTo>
                  <a:lnTo>
                    <a:pt x="4029227" y="623849"/>
                  </a:lnTo>
                  <a:lnTo>
                    <a:pt x="4062641" y="598855"/>
                  </a:lnTo>
                  <a:lnTo>
                    <a:pt x="4099814" y="581837"/>
                  </a:lnTo>
                  <a:lnTo>
                    <a:pt x="4136771" y="581406"/>
                  </a:lnTo>
                  <a:lnTo>
                    <a:pt x="4169537" y="606171"/>
                  </a:lnTo>
                  <a:lnTo>
                    <a:pt x="4174591" y="612571"/>
                  </a:lnTo>
                  <a:lnTo>
                    <a:pt x="4183354" y="623214"/>
                  </a:lnTo>
                  <a:lnTo>
                    <a:pt x="4239095" y="686371"/>
                  </a:lnTo>
                  <a:lnTo>
                    <a:pt x="4273829" y="721283"/>
                  </a:lnTo>
                  <a:lnTo>
                    <a:pt x="4309770" y="753922"/>
                  </a:lnTo>
                  <a:lnTo>
                    <a:pt x="4347032" y="783945"/>
                  </a:lnTo>
                  <a:lnTo>
                    <a:pt x="4385729" y="811047"/>
                  </a:lnTo>
                  <a:lnTo>
                    <a:pt x="4425950" y="834885"/>
                  </a:lnTo>
                  <a:lnTo>
                    <a:pt x="4467822" y="855154"/>
                  </a:lnTo>
                  <a:lnTo>
                    <a:pt x="4511446" y="871512"/>
                  </a:lnTo>
                  <a:lnTo>
                    <a:pt x="4556925" y="883653"/>
                  </a:lnTo>
                  <a:lnTo>
                    <a:pt x="4604385" y="891247"/>
                  </a:lnTo>
                  <a:lnTo>
                    <a:pt x="4653915" y="893953"/>
                  </a:lnTo>
                  <a:lnTo>
                    <a:pt x="6099048" y="894588"/>
                  </a:lnTo>
                  <a:lnTo>
                    <a:pt x="6099048" y="581406"/>
                  </a:lnTo>
                  <a:lnTo>
                    <a:pt x="6099048" y="9144"/>
                  </a:lnTo>
                  <a:close/>
                </a:path>
              </a:pathLst>
            </a:custGeom>
            <a:solidFill>
              <a:srgbClr val="E7E6E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4" name="object 24"/>
            <p:cNvSpPr/>
            <p:nvPr/>
          </p:nvSpPr>
          <p:spPr>
            <a:xfrm>
              <a:off x="7304531" y="2004060"/>
              <a:ext cx="2211705" cy="887094"/>
            </a:xfrm>
            <a:custGeom>
              <a:avLst/>
              <a:gdLst/>
              <a:ahLst/>
              <a:cxnLst/>
              <a:rect l="l" t="t" r="r" b="b"/>
              <a:pathLst>
                <a:path w="2211704" h="887094">
                  <a:moveTo>
                    <a:pt x="2065381" y="572005"/>
                  </a:moveTo>
                  <a:lnTo>
                    <a:pt x="133165" y="572005"/>
                  </a:lnTo>
                  <a:lnTo>
                    <a:pt x="165862" y="596773"/>
                  </a:lnTo>
                  <a:lnTo>
                    <a:pt x="170977" y="603236"/>
                  </a:lnTo>
                  <a:lnTo>
                    <a:pt x="201802" y="640079"/>
                  </a:lnTo>
                  <a:lnTo>
                    <a:pt x="235430" y="676961"/>
                  </a:lnTo>
                  <a:lnTo>
                    <a:pt x="270161" y="711881"/>
                  </a:lnTo>
                  <a:lnTo>
                    <a:pt x="306101" y="744517"/>
                  </a:lnTo>
                  <a:lnTo>
                    <a:pt x="343360" y="774545"/>
                  </a:lnTo>
                  <a:lnTo>
                    <a:pt x="382044" y="801642"/>
                  </a:lnTo>
                  <a:lnTo>
                    <a:pt x="422262" y="825484"/>
                  </a:lnTo>
                  <a:lnTo>
                    <a:pt x="464120" y="845748"/>
                  </a:lnTo>
                  <a:lnTo>
                    <a:pt x="507726" y="862111"/>
                  </a:lnTo>
                  <a:lnTo>
                    <a:pt x="553189" y="874249"/>
                  </a:lnTo>
                  <a:lnTo>
                    <a:pt x="600615" y="881838"/>
                  </a:lnTo>
                  <a:lnTo>
                    <a:pt x="650113" y="884554"/>
                  </a:lnTo>
                  <a:lnTo>
                    <a:pt x="1555750" y="886967"/>
                  </a:lnTo>
                  <a:lnTo>
                    <a:pt x="1607416" y="884277"/>
                  </a:lnTo>
                  <a:lnTo>
                    <a:pt x="1656771" y="876278"/>
                  </a:lnTo>
                  <a:lnTo>
                    <a:pt x="1703911" y="863401"/>
                  </a:lnTo>
                  <a:lnTo>
                    <a:pt x="1748932" y="846073"/>
                  </a:lnTo>
                  <a:lnTo>
                    <a:pt x="1791928" y="824723"/>
                  </a:lnTo>
                  <a:lnTo>
                    <a:pt x="1832995" y="799780"/>
                  </a:lnTo>
                  <a:lnTo>
                    <a:pt x="1872229" y="771672"/>
                  </a:lnTo>
                  <a:lnTo>
                    <a:pt x="1909724" y="740827"/>
                  </a:lnTo>
                  <a:lnTo>
                    <a:pt x="1945576" y="707675"/>
                  </a:lnTo>
                  <a:lnTo>
                    <a:pt x="1979881" y="672644"/>
                  </a:lnTo>
                  <a:lnTo>
                    <a:pt x="2012733" y="636162"/>
                  </a:lnTo>
                  <a:lnTo>
                    <a:pt x="2044229" y="598659"/>
                  </a:lnTo>
                  <a:lnTo>
                    <a:pt x="2065381" y="572005"/>
                  </a:lnTo>
                  <a:close/>
                </a:path>
                <a:path w="2211704" h="887094">
                  <a:moveTo>
                    <a:pt x="758063" y="0"/>
                  </a:moveTo>
                  <a:lnTo>
                    <a:pt x="708676" y="2420"/>
                  </a:lnTo>
                  <a:lnTo>
                    <a:pt x="661319" y="9705"/>
                  </a:lnTo>
                  <a:lnTo>
                    <a:pt x="615890" y="21529"/>
                  </a:lnTo>
                  <a:lnTo>
                    <a:pt x="572285" y="37568"/>
                  </a:lnTo>
                  <a:lnTo>
                    <a:pt x="530404" y="57497"/>
                  </a:lnTo>
                  <a:lnTo>
                    <a:pt x="490145" y="80992"/>
                  </a:lnTo>
                  <a:lnTo>
                    <a:pt x="451405" y="107728"/>
                  </a:lnTo>
                  <a:lnTo>
                    <a:pt x="414083" y="137382"/>
                  </a:lnTo>
                  <a:lnTo>
                    <a:pt x="378076" y="169628"/>
                  </a:lnTo>
                  <a:lnTo>
                    <a:pt x="343283" y="204142"/>
                  </a:lnTo>
                  <a:lnTo>
                    <a:pt x="309602" y="240600"/>
                  </a:lnTo>
                  <a:lnTo>
                    <a:pt x="276931" y="278677"/>
                  </a:lnTo>
                  <a:lnTo>
                    <a:pt x="245167" y="318049"/>
                  </a:lnTo>
                  <a:lnTo>
                    <a:pt x="214210" y="358392"/>
                  </a:lnTo>
                  <a:lnTo>
                    <a:pt x="183956" y="399380"/>
                  </a:lnTo>
                  <a:lnTo>
                    <a:pt x="154304" y="440689"/>
                  </a:lnTo>
                  <a:lnTo>
                    <a:pt x="117211" y="491803"/>
                  </a:lnTo>
                  <a:lnTo>
                    <a:pt x="78134" y="543958"/>
                  </a:lnTo>
                  <a:lnTo>
                    <a:pt x="52657" y="576468"/>
                  </a:lnTo>
                  <a:lnTo>
                    <a:pt x="26632" y="608145"/>
                  </a:lnTo>
                  <a:lnTo>
                    <a:pt x="0" y="638810"/>
                  </a:lnTo>
                  <a:lnTo>
                    <a:pt x="25686" y="614443"/>
                  </a:lnTo>
                  <a:lnTo>
                    <a:pt x="59096" y="589448"/>
                  </a:lnTo>
                  <a:lnTo>
                    <a:pt x="96249" y="572433"/>
                  </a:lnTo>
                  <a:lnTo>
                    <a:pt x="133165" y="572005"/>
                  </a:lnTo>
                  <a:lnTo>
                    <a:pt x="2065381" y="572005"/>
                  </a:lnTo>
                  <a:lnTo>
                    <a:pt x="2074464" y="560562"/>
                  </a:lnTo>
                  <a:lnTo>
                    <a:pt x="2103532" y="522299"/>
                  </a:lnTo>
                  <a:lnTo>
                    <a:pt x="2131530" y="484301"/>
                  </a:lnTo>
                  <a:lnTo>
                    <a:pt x="2184695" y="410810"/>
                  </a:lnTo>
                  <a:lnTo>
                    <a:pt x="2210054" y="376174"/>
                  </a:lnTo>
                  <a:lnTo>
                    <a:pt x="2210689" y="375538"/>
                  </a:lnTo>
                  <a:lnTo>
                    <a:pt x="2210689" y="374903"/>
                  </a:lnTo>
                  <a:lnTo>
                    <a:pt x="2211324" y="374268"/>
                  </a:lnTo>
                  <a:lnTo>
                    <a:pt x="2180353" y="332814"/>
                  </a:lnTo>
                  <a:lnTo>
                    <a:pt x="2148548" y="292281"/>
                  </a:lnTo>
                  <a:lnTo>
                    <a:pt x="2115799" y="253013"/>
                  </a:lnTo>
                  <a:lnTo>
                    <a:pt x="2082000" y="215350"/>
                  </a:lnTo>
                  <a:lnTo>
                    <a:pt x="2047041" y="179637"/>
                  </a:lnTo>
                  <a:lnTo>
                    <a:pt x="2010815" y="146215"/>
                  </a:lnTo>
                  <a:lnTo>
                    <a:pt x="1973214" y="115427"/>
                  </a:lnTo>
                  <a:lnTo>
                    <a:pt x="1934130" y="87614"/>
                  </a:lnTo>
                  <a:lnTo>
                    <a:pt x="1893455" y="63120"/>
                  </a:lnTo>
                  <a:lnTo>
                    <a:pt x="1851080" y="42288"/>
                  </a:lnTo>
                  <a:lnTo>
                    <a:pt x="1806899" y="25458"/>
                  </a:lnTo>
                  <a:lnTo>
                    <a:pt x="1760802" y="12974"/>
                  </a:lnTo>
                  <a:lnTo>
                    <a:pt x="1712681" y="5178"/>
                  </a:lnTo>
                  <a:lnTo>
                    <a:pt x="1662429" y="2412"/>
                  </a:lnTo>
                  <a:lnTo>
                    <a:pt x="758063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751320" y="2002535"/>
              <a:ext cx="3423285" cy="889000"/>
            </a:xfrm>
            <a:custGeom>
              <a:avLst/>
              <a:gdLst/>
              <a:ahLst/>
              <a:cxnLst/>
              <a:rect l="l" t="t" r="r" b="b"/>
              <a:pathLst>
                <a:path w="3423284" h="889000">
                  <a:moveTo>
                    <a:pt x="1312164" y="0"/>
                  </a:moveTo>
                  <a:lnTo>
                    <a:pt x="1207262" y="0"/>
                  </a:lnTo>
                  <a:lnTo>
                    <a:pt x="1156830" y="2527"/>
                  </a:lnTo>
                  <a:lnTo>
                    <a:pt x="1108532" y="10109"/>
                  </a:lnTo>
                  <a:lnTo>
                    <a:pt x="1062228" y="22428"/>
                  </a:lnTo>
                  <a:lnTo>
                    <a:pt x="1017828" y="39128"/>
                  </a:lnTo>
                  <a:lnTo>
                    <a:pt x="975220" y="59867"/>
                  </a:lnTo>
                  <a:lnTo>
                    <a:pt x="934300" y="84289"/>
                  </a:lnTo>
                  <a:lnTo>
                    <a:pt x="894943" y="112052"/>
                  </a:lnTo>
                  <a:lnTo>
                    <a:pt x="857072" y="142811"/>
                  </a:lnTo>
                  <a:lnTo>
                    <a:pt x="820547" y="176237"/>
                  </a:lnTo>
                  <a:lnTo>
                    <a:pt x="785279" y="211950"/>
                  </a:lnTo>
                  <a:lnTo>
                    <a:pt x="751154" y="249631"/>
                  </a:lnTo>
                  <a:lnTo>
                    <a:pt x="718058" y="288925"/>
                  </a:lnTo>
                  <a:lnTo>
                    <a:pt x="685888" y="329488"/>
                  </a:lnTo>
                  <a:lnTo>
                    <a:pt x="654558" y="370967"/>
                  </a:lnTo>
                  <a:lnTo>
                    <a:pt x="629640" y="404939"/>
                  </a:lnTo>
                  <a:lnTo>
                    <a:pt x="577151" y="477608"/>
                  </a:lnTo>
                  <a:lnTo>
                    <a:pt x="549389" y="515404"/>
                  </a:lnTo>
                  <a:lnTo>
                    <a:pt x="520496" y="553605"/>
                  </a:lnTo>
                  <a:lnTo>
                    <a:pt x="490385" y="591731"/>
                  </a:lnTo>
                  <a:lnTo>
                    <a:pt x="458952" y="629361"/>
                  </a:lnTo>
                  <a:lnTo>
                    <a:pt x="426097" y="666038"/>
                  </a:lnTo>
                  <a:lnTo>
                    <a:pt x="391756" y="701319"/>
                  </a:lnTo>
                  <a:lnTo>
                    <a:pt x="355815" y="734758"/>
                  </a:lnTo>
                  <a:lnTo>
                    <a:pt x="318198" y="765898"/>
                  </a:lnTo>
                  <a:lnTo>
                    <a:pt x="278803" y="794321"/>
                  </a:lnTo>
                  <a:lnTo>
                    <a:pt x="237540" y="819543"/>
                  </a:lnTo>
                  <a:lnTo>
                    <a:pt x="194310" y="841159"/>
                  </a:lnTo>
                  <a:lnTo>
                    <a:pt x="149034" y="858697"/>
                  </a:lnTo>
                  <a:lnTo>
                    <a:pt x="101625" y="871702"/>
                  </a:lnTo>
                  <a:lnTo>
                    <a:pt x="51968" y="879754"/>
                  </a:lnTo>
                  <a:lnTo>
                    <a:pt x="0" y="882396"/>
                  </a:lnTo>
                  <a:lnTo>
                    <a:pt x="104902" y="882396"/>
                  </a:lnTo>
                  <a:lnTo>
                    <a:pt x="155321" y="879881"/>
                  </a:lnTo>
                  <a:lnTo>
                    <a:pt x="203619" y="872299"/>
                  </a:lnTo>
                  <a:lnTo>
                    <a:pt x="249923" y="859980"/>
                  </a:lnTo>
                  <a:lnTo>
                    <a:pt x="294322" y="843280"/>
                  </a:lnTo>
                  <a:lnTo>
                    <a:pt x="336931" y="822540"/>
                  </a:lnTo>
                  <a:lnTo>
                    <a:pt x="377850" y="798118"/>
                  </a:lnTo>
                  <a:lnTo>
                    <a:pt x="417207" y="770356"/>
                  </a:lnTo>
                  <a:lnTo>
                    <a:pt x="455079" y="739597"/>
                  </a:lnTo>
                  <a:lnTo>
                    <a:pt x="491604" y="706170"/>
                  </a:lnTo>
                  <a:lnTo>
                    <a:pt x="526872" y="670458"/>
                  </a:lnTo>
                  <a:lnTo>
                    <a:pt x="560997" y="632777"/>
                  </a:lnTo>
                  <a:lnTo>
                    <a:pt x="594093" y="593483"/>
                  </a:lnTo>
                  <a:lnTo>
                    <a:pt x="626262" y="552919"/>
                  </a:lnTo>
                  <a:lnTo>
                    <a:pt x="657606" y="511429"/>
                  </a:lnTo>
                  <a:lnTo>
                    <a:pt x="681837" y="478370"/>
                  </a:lnTo>
                  <a:lnTo>
                    <a:pt x="733285" y="406920"/>
                  </a:lnTo>
                  <a:lnTo>
                    <a:pt x="760666" y="369455"/>
                  </a:lnTo>
                  <a:lnTo>
                    <a:pt x="789266" y="331457"/>
                  </a:lnTo>
                  <a:lnTo>
                    <a:pt x="819175" y="293382"/>
                  </a:lnTo>
                  <a:lnTo>
                    <a:pt x="850480" y="255701"/>
                  </a:lnTo>
                  <a:lnTo>
                    <a:pt x="883272" y="218884"/>
                  </a:lnTo>
                  <a:lnTo>
                    <a:pt x="917638" y="183375"/>
                  </a:lnTo>
                  <a:lnTo>
                    <a:pt x="953655" y="149656"/>
                  </a:lnTo>
                  <a:lnTo>
                    <a:pt x="991425" y="118198"/>
                  </a:lnTo>
                  <a:lnTo>
                    <a:pt x="1031036" y="89446"/>
                  </a:lnTo>
                  <a:lnTo>
                    <a:pt x="1072565" y="63881"/>
                  </a:lnTo>
                  <a:lnTo>
                    <a:pt x="1116114" y="41948"/>
                  </a:lnTo>
                  <a:lnTo>
                    <a:pt x="1161757" y="24142"/>
                  </a:lnTo>
                  <a:lnTo>
                    <a:pt x="1209586" y="10896"/>
                  </a:lnTo>
                  <a:lnTo>
                    <a:pt x="1259687" y="2705"/>
                  </a:lnTo>
                  <a:lnTo>
                    <a:pt x="1312164" y="0"/>
                  </a:lnTo>
                  <a:close/>
                </a:path>
                <a:path w="3423284" h="889000">
                  <a:moveTo>
                    <a:pt x="3422904" y="6096"/>
                  </a:moveTo>
                  <a:lnTo>
                    <a:pt x="3318002" y="6096"/>
                  </a:lnTo>
                  <a:lnTo>
                    <a:pt x="3267887" y="8597"/>
                  </a:lnTo>
                  <a:lnTo>
                    <a:pt x="3219958" y="16065"/>
                  </a:lnTo>
                  <a:lnTo>
                    <a:pt x="3174073" y="28181"/>
                  </a:lnTo>
                  <a:lnTo>
                    <a:pt x="3130131" y="44577"/>
                  </a:lnTo>
                  <a:lnTo>
                    <a:pt x="3088017" y="64897"/>
                  </a:lnTo>
                  <a:lnTo>
                    <a:pt x="3047644" y="88798"/>
                  </a:lnTo>
                  <a:lnTo>
                    <a:pt x="3008871" y="115925"/>
                  </a:lnTo>
                  <a:lnTo>
                    <a:pt x="2971609" y="145935"/>
                  </a:lnTo>
                  <a:lnTo>
                    <a:pt x="2935732" y="178460"/>
                  </a:lnTo>
                  <a:lnTo>
                    <a:pt x="2901137" y="213156"/>
                  </a:lnTo>
                  <a:lnTo>
                    <a:pt x="2867723" y="249682"/>
                  </a:lnTo>
                  <a:lnTo>
                    <a:pt x="2835364" y="287667"/>
                  </a:lnTo>
                  <a:lnTo>
                    <a:pt x="2803956" y="326783"/>
                  </a:lnTo>
                  <a:lnTo>
                    <a:pt x="2773400" y="366661"/>
                  </a:lnTo>
                  <a:lnTo>
                    <a:pt x="2743568" y="406946"/>
                  </a:lnTo>
                  <a:lnTo>
                    <a:pt x="2714371" y="447294"/>
                  </a:lnTo>
                  <a:lnTo>
                    <a:pt x="2684716" y="488657"/>
                  </a:lnTo>
                  <a:lnTo>
                    <a:pt x="2654465" y="529691"/>
                  </a:lnTo>
                  <a:lnTo>
                    <a:pt x="2623502" y="570077"/>
                  </a:lnTo>
                  <a:lnTo>
                    <a:pt x="2591739" y="609498"/>
                  </a:lnTo>
                  <a:lnTo>
                    <a:pt x="2559075" y="647623"/>
                  </a:lnTo>
                  <a:lnTo>
                    <a:pt x="2525395" y="684123"/>
                  </a:lnTo>
                  <a:lnTo>
                    <a:pt x="2490609" y="718680"/>
                  </a:lnTo>
                  <a:lnTo>
                    <a:pt x="2454605" y="750951"/>
                  </a:lnTo>
                  <a:lnTo>
                    <a:pt x="2417292" y="780643"/>
                  </a:lnTo>
                  <a:lnTo>
                    <a:pt x="2378557" y="807415"/>
                  </a:lnTo>
                  <a:lnTo>
                    <a:pt x="2338311" y="830935"/>
                  </a:lnTo>
                  <a:lnTo>
                    <a:pt x="2296439" y="850887"/>
                  </a:lnTo>
                  <a:lnTo>
                    <a:pt x="2252853" y="866940"/>
                  </a:lnTo>
                  <a:lnTo>
                    <a:pt x="2207437" y="878776"/>
                  </a:lnTo>
                  <a:lnTo>
                    <a:pt x="2160092" y="886079"/>
                  </a:lnTo>
                  <a:lnTo>
                    <a:pt x="2110740" y="888492"/>
                  </a:lnTo>
                  <a:lnTo>
                    <a:pt x="2215642" y="888492"/>
                  </a:lnTo>
                  <a:lnTo>
                    <a:pt x="2264994" y="886066"/>
                  </a:lnTo>
                  <a:lnTo>
                    <a:pt x="2312339" y="878763"/>
                  </a:lnTo>
                  <a:lnTo>
                    <a:pt x="2357755" y="866902"/>
                  </a:lnTo>
                  <a:lnTo>
                    <a:pt x="2401341" y="850811"/>
                  </a:lnTo>
                  <a:lnTo>
                    <a:pt x="2443213" y="830834"/>
                  </a:lnTo>
                  <a:lnTo>
                    <a:pt x="2483459" y="807275"/>
                  </a:lnTo>
                  <a:lnTo>
                    <a:pt x="2522194" y="780478"/>
                  </a:lnTo>
                  <a:lnTo>
                    <a:pt x="2559507" y="750760"/>
                  </a:lnTo>
                  <a:lnTo>
                    <a:pt x="2595511" y="718464"/>
                  </a:lnTo>
                  <a:lnTo>
                    <a:pt x="2630297" y="683895"/>
                  </a:lnTo>
                  <a:lnTo>
                    <a:pt x="2663977" y="647395"/>
                  </a:lnTo>
                  <a:lnTo>
                    <a:pt x="2696641" y="609282"/>
                  </a:lnTo>
                  <a:lnTo>
                    <a:pt x="2728404" y="569887"/>
                  </a:lnTo>
                  <a:lnTo>
                    <a:pt x="2759367" y="529551"/>
                  </a:lnTo>
                  <a:lnTo>
                    <a:pt x="2789618" y="488569"/>
                  </a:lnTo>
                  <a:lnTo>
                    <a:pt x="2848914" y="405942"/>
                  </a:lnTo>
                  <a:lnTo>
                    <a:pt x="2879166" y="364909"/>
                  </a:lnTo>
                  <a:lnTo>
                    <a:pt x="2910128" y="324523"/>
                  </a:lnTo>
                  <a:lnTo>
                    <a:pt x="2941891" y="285102"/>
                  </a:lnTo>
                  <a:lnTo>
                    <a:pt x="2974556" y="246976"/>
                  </a:lnTo>
                  <a:lnTo>
                    <a:pt x="3008236" y="210477"/>
                  </a:lnTo>
                  <a:lnTo>
                    <a:pt x="3043021" y="175920"/>
                  </a:lnTo>
                  <a:lnTo>
                    <a:pt x="3079026" y="143637"/>
                  </a:lnTo>
                  <a:lnTo>
                    <a:pt x="3116338" y="113957"/>
                  </a:lnTo>
                  <a:lnTo>
                    <a:pt x="3155073" y="87185"/>
                  </a:lnTo>
                  <a:lnTo>
                    <a:pt x="3195320" y="63665"/>
                  </a:lnTo>
                  <a:lnTo>
                    <a:pt x="3237192" y="43713"/>
                  </a:lnTo>
                  <a:lnTo>
                    <a:pt x="3280778" y="27660"/>
                  </a:lnTo>
                  <a:lnTo>
                    <a:pt x="3326193" y="15824"/>
                  </a:lnTo>
                  <a:lnTo>
                    <a:pt x="3373539" y="8521"/>
                  </a:lnTo>
                  <a:lnTo>
                    <a:pt x="3422904" y="6096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EC4982A1-024E-BB19-64D3-821EFB4B3479}"/>
              </a:ext>
            </a:extLst>
          </p:cNvPr>
          <p:cNvSpPr txBox="1"/>
          <p:nvPr/>
        </p:nvSpPr>
        <p:spPr>
          <a:xfrm>
            <a:off x="5867400" y="2286000"/>
            <a:ext cx="5626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C61AA01-9643-28F4-9D93-760CB3B324A0}"/>
              </a:ext>
            </a:extLst>
          </p:cNvPr>
          <p:cNvSpPr txBox="1"/>
          <p:nvPr/>
        </p:nvSpPr>
        <p:spPr>
          <a:xfrm>
            <a:off x="8153400" y="22860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E08ADA4-3DFC-B9BC-22F3-0CC0151DF38A}"/>
              </a:ext>
            </a:extLst>
          </p:cNvPr>
          <p:cNvSpPr txBox="1"/>
          <p:nvPr/>
        </p:nvSpPr>
        <p:spPr>
          <a:xfrm>
            <a:off x="10210800" y="22860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17920" y="0"/>
            <a:ext cx="5974080" cy="944880"/>
          </a:xfrm>
          <a:custGeom>
            <a:avLst/>
            <a:gdLst/>
            <a:ahLst/>
            <a:cxnLst/>
            <a:rect l="l" t="t" r="r" b="b"/>
            <a:pathLst>
              <a:path w="5974080" h="944880">
                <a:moveTo>
                  <a:pt x="0" y="944880"/>
                </a:moveTo>
                <a:lnTo>
                  <a:pt x="5974080" y="944880"/>
                </a:lnTo>
                <a:lnTo>
                  <a:pt x="5974080" y="0"/>
                </a:lnTo>
                <a:lnTo>
                  <a:pt x="0" y="0"/>
                </a:lnTo>
                <a:lnTo>
                  <a:pt x="0" y="944880"/>
                </a:lnTo>
                <a:close/>
              </a:path>
            </a:pathLst>
          </a:custGeom>
          <a:solidFill>
            <a:srgbClr val="1F49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217920" y="1368552"/>
            <a:ext cx="5974080" cy="5489575"/>
          </a:xfrm>
          <a:custGeom>
            <a:avLst/>
            <a:gdLst/>
            <a:ahLst/>
            <a:cxnLst/>
            <a:rect l="l" t="t" r="r" b="b"/>
            <a:pathLst>
              <a:path w="5974080" h="5489575">
                <a:moveTo>
                  <a:pt x="0" y="5489447"/>
                </a:moveTo>
                <a:lnTo>
                  <a:pt x="5974080" y="5489447"/>
                </a:lnTo>
                <a:lnTo>
                  <a:pt x="5974080" y="0"/>
                </a:lnTo>
                <a:lnTo>
                  <a:pt x="0" y="0"/>
                </a:lnTo>
                <a:lnTo>
                  <a:pt x="0" y="5489447"/>
                </a:lnTo>
                <a:close/>
              </a:path>
            </a:pathLst>
          </a:custGeom>
          <a:solidFill>
            <a:srgbClr val="1F49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916939" y="501522"/>
            <a:ext cx="2827020" cy="4679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dirty="0"/>
              <a:t>3.</a:t>
            </a:r>
            <a:r>
              <a:rPr sz="2900" spc="-30" dirty="0"/>
              <a:t> </a:t>
            </a:r>
            <a:r>
              <a:rPr sz="2900" spc="-15" dirty="0"/>
              <a:t>Program</a:t>
            </a:r>
            <a:r>
              <a:rPr sz="2900" spc="-65" dirty="0"/>
              <a:t> </a:t>
            </a:r>
            <a:r>
              <a:rPr sz="2900" spc="-10" dirty="0"/>
              <a:t>Details</a:t>
            </a:r>
            <a:endParaRPr sz="2900"/>
          </a:p>
        </p:txBody>
      </p:sp>
      <p:sp>
        <p:nvSpPr>
          <p:cNvPr id="5" name="object 5"/>
          <p:cNvSpPr txBox="1"/>
          <p:nvPr/>
        </p:nvSpPr>
        <p:spPr>
          <a:xfrm>
            <a:off x="916939" y="928243"/>
            <a:ext cx="3700779" cy="7499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60" dirty="0">
                <a:latin typeface="Verdana"/>
                <a:cs typeface="Verdana"/>
              </a:rPr>
              <a:t>&amp;</a:t>
            </a:r>
            <a:r>
              <a:rPr sz="2000" spc="-160" dirty="0">
                <a:latin typeface="Verdana"/>
                <a:cs typeface="Verdana"/>
              </a:rPr>
              <a:t> </a:t>
            </a:r>
            <a:r>
              <a:rPr sz="2000" spc="-380" dirty="0">
                <a:latin typeface="Verdana"/>
                <a:cs typeface="Verdana"/>
              </a:rPr>
              <a:t>I</a:t>
            </a:r>
            <a:r>
              <a:rPr sz="2000" spc="-70" dirty="0">
                <a:latin typeface="Verdana"/>
                <a:cs typeface="Verdana"/>
              </a:rPr>
              <a:t>m</a:t>
            </a:r>
            <a:r>
              <a:rPr sz="2000" spc="185" dirty="0">
                <a:latin typeface="Verdana"/>
                <a:cs typeface="Verdana"/>
              </a:rPr>
              <a:t>pa</a:t>
            </a:r>
            <a:r>
              <a:rPr sz="2000" spc="145" dirty="0">
                <a:latin typeface="Verdana"/>
                <a:cs typeface="Verdana"/>
              </a:rPr>
              <a:t>c</a:t>
            </a:r>
            <a:r>
              <a:rPr sz="2000" spc="-110" dirty="0">
                <a:latin typeface="Verdana"/>
                <a:cs typeface="Verdana"/>
              </a:rPr>
              <a:t>t</a:t>
            </a:r>
            <a:r>
              <a:rPr sz="2000" spc="-185" dirty="0">
                <a:latin typeface="Verdana"/>
                <a:cs typeface="Verdana"/>
              </a:rPr>
              <a:t> </a:t>
            </a:r>
            <a:r>
              <a:rPr sz="2000" spc="10" dirty="0">
                <a:latin typeface="Verdana"/>
                <a:cs typeface="Verdana"/>
              </a:rPr>
              <a:t>of</a:t>
            </a:r>
            <a:r>
              <a:rPr sz="2000" spc="-160" dirty="0">
                <a:latin typeface="Verdana"/>
                <a:cs typeface="Verdana"/>
              </a:rPr>
              <a:t> </a:t>
            </a:r>
            <a:r>
              <a:rPr sz="2000" spc="-135" dirty="0">
                <a:latin typeface="Verdana"/>
                <a:cs typeface="Verdana"/>
              </a:rPr>
              <a:t>“D</a:t>
            </a:r>
            <a:r>
              <a:rPr sz="2000" spc="-85" dirty="0">
                <a:latin typeface="Verdana"/>
                <a:cs typeface="Verdana"/>
              </a:rPr>
              <a:t>I</a:t>
            </a:r>
            <a:r>
              <a:rPr sz="2000" spc="-140" dirty="0">
                <a:latin typeface="Verdana"/>
                <a:cs typeface="Verdana"/>
              </a:rPr>
              <a:t>SH</a:t>
            </a:r>
            <a:r>
              <a:rPr sz="2000" spc="-145" dirty="0">
                <a:latin typeface="Verdana"/>
                <a:cs typeface="Verdana"/>
              </a:rPr>
              <a:t>A</a:t>
            </a:r>
            <a:r>
              <a:rPr sz="2000" spc="50" dirty="0">
                <a:latin typeface="Verdana"/>
                <a:cs typeface="Verdana"/>
              </a:rPr>
              <a:t>”</a:t>
            </a:r>
            <a:endParaRPr sz="2000">
              <a:latin typeface="Verdana"/>
              <a:cs typeface="Verdana"/>
            </a:endParaRPr>
          </a:p>
          <a:p>
            <a:pPr marL="1034415" marR="5080">
              <a:lnSpc>
                <a:spcPct val="100000"/>
              </a:lnSpc>
              <a:spcBef>
                <a:spcPts val="900"/>
              </a:spcBef>
            </a:pPr>
            <a:r>
              <a:rPr sz="1000" b="1" spc="-5" dirty="0">
                <a:solidFill>
                  <a:srgbClr val="1F4980"/>
                </a:solidFill>
                <a:latin typeface="Calibri"/>
                <a:cs typeface="Calibri"/>
              </a:rPr>
              <a:t>Bridging</a:t>
            </a:r>
            <a:r>
              <a:rPr sz="1000" b="1" dirty="0">
                <a:solidFill>
                  <a:srgbClr val="1F498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1F4980"/>
                </a:solidFill>
                <a:latin typeface="Calibri"/>
                <a:cs typeface="Calibri"/>
              </a:rPr>
              <a:t>Information </a:t>
            </a:r>
            <a:r>
              <a:rPr sz="1000" b="1" spc="-10" dirty="0">
                <a:solidFill>
                  <a:srgbClr val="1F4980"/>
                </a:solidFill>
                <a:latin typeface="Calibri"/>
                <a:cs typeface="Calibri"/>
              </a:rPr>
              <a:t>Gap</a:t>
            </a:r>
            <a:r>
              <a:rPr sz="1000" b="1" spc="-5" dirty="0">
                <a:solidFill>
                  <a:srgbClr val="1F4980"/>
                </a:solidFill>
                <a:latin typeface="Calibri"/>
                <a:cs typeface="Calibri"/>
              </a:rPr>
              <a:t> {BIG) Training</a:t>
            </a:r>
            <a:r>
              <a:rPr sz="1000" b="1" spc="5" dirty="0">
                <a:solidFill>
                  <a:srgbClr val="1F498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1F4980"/>
                </a:solidFill>
                <a:latin typeface="Calibri"/>
                <a:cs typeface="Calibri"/>
              </a:rPr>
              <a:t>for</a:t>
            </a:r>
            <a:r>
              <a:rPr sz="1000" b="1" spc="-20" dirty="0">
                <a:solidFill>
                  <a:srgbClr val="1F498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1F4980"/>
                </a:solidFill>
                <a:latin typeface="Calibri"/>
                <a:cs typeface="Calibri"/>
              </a:rPr>
              <a:t>36,000 </a:t>
            </a:r>
            <a:r>
              <a:rPr sz="1000" b="1" spc="-210" dirty="0">
                <a:solidFill>
                  <a:srgbClr val="1F498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1F4980"/>
                </a:solidFill>
                <a:latin typeface="Calibri"/>
                <a:cs typeface="Calibri"/>
              </a:rPr>
              <a:t>women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39289" y="1643659"/>
            <a:ext cx="1963420" cy="59753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4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40" dirty="0">
                <a:latin typeface="Verdana"/>
                <a:cs typeface="Verdana"/>
              </a:rPr>
              <a:t>Entrepreneurship</a:t>
            </a:r>
            <a:r>
              <a:rPr sz="1000" spc="-65" dirty="0">
                <a:latin typeface="Verdana"/>
                <a:cs typeface="Verdana"/>
              </a:rPr>
              <a:t> </a:t>
            </a:r>
            <a:r>
              <a:rPr sz="1000" spc="-30" dirty="0">
                <a:latin typeface="Verdana"/>
                <a:cs typeface="Verdana"/>
              </a:rPr>
              <a:t>information</a:t>
            </a:r>
            <a:endParaRPr sz="1000">
              <a:latin typeface="Verdana"/>
              <a:cs typeface="Verdana"/>
            </a:endParaRPr>
          </a:p>
          <a:p>
            <a:pPr marL="184785" indent="-172720">
              <a:lnSpc>
                <a:spcPct val="100000"/>
              </a:lnSpc>
              <a:spcBef>
                <a:spcPts val="30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105" dirty="0">
                <a:latin typeface="Verdana"/>
                <a:cs typeface="Verdana"/>
              </a:rPr>
              <a:t>L</a:t>
            </a:r>
            <a:r>
              <a:rPr sz="1000" spc="-75" dirty="0">
                <a:latin typeface="Verdana"/>
                <a:cs typeface="Verdana"/>
              </a:rPr>
              <a:t>i</a:t>
            </a:r>
            <a:r>
              <a:rPr sz="1000" spc="-35" dirty="0">
                <a:latin typeface="Verdana"/>
                <a:cs typeface="Verdana"/>
              </a:rPr>
              <a:t>ve</a:t>
            </a:r>
            <a:r>
              <a:rPr sz="1000" spc="-15" dirty="0">
                <a:latin typeface="Verdana"/>
                <a:cs typeface="Verdana"/>
              </a:rPr>
              <a:t>l</a:t>
            </a:r>
            <a:r>
              <a:rPr sz="1000" spc="-75" dirty="0">
                <a:latin typeface="Verdana"/>
                <a:cs typeface="Verdana"/>
              </a:rPr>
              <a:t>i</a:t>
            </a:r>
            <a:r>
              <a:rPr sz="1000" spc="-30" dirty="0">
                <a:latin typeface="Verdana"/>
                <a:cs typeface="Verdana"/>
              </a:rPr>
              <a:t>h</a:t>
            </a:r>
            <a:r>
              <a:rPr sz="1000" spc="40" dirty="0">
                <a:latin typeface="Verdana"/>
                <a:cs typeface="Verdana"/>
              </a:rPr>
              <a:t>oo</a:t>
            </a:r>
            <a:r>
              <a:rPr sz="1000" spc="55" dirty="0">
                <a:latin typeface="Verdana"/>
                <a:cs typeface="Verdana"/>
              </a:rPr>
              <a:t>d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spc="50" dirty="0">
                <a:latin typeface="Verdana"/>
                <a:cs typeface="Verdana"/>
              </a:rPr>
              <a:t>op</a:t>
            </a:r>
            <a:r>
              <a:rPr sz="1000" spc="55" dirty="0">
                <a:latin typeface="Verdana"/>
                <a:cs typeface="Verdana"/>
              </a:rPr>
              <a:t>p</a:t>
            </a:r>
            <a:r>
              <a:rPr sz="1000" spc="40" dirty="0">
                <a:latin typeface="Verdana"/>
                <a:cs typeface="Verdana"/>
              </a:rPr>
              <a:t>o</a:t>
            </a:r>
            <a:r>
              <a:rPr sz="1000" spc="-100" dirty="0">
                <a:latin typeface="Verdana"/>
                <a:cs typeface="Verdana"/>
              </a:rPr>
              <a:t>r</a:t>
            </a:r>
            <a:r>
              <a:rPr sz="1000" spc="-80" dirty="0">
                <a:latin typeface="Verdana"/>
                <a:cs typeface="Verdana"/>
              </a:rPr>
              <a:t>t</a:t>
            </a:r>
            <a:r>
              <a:rPr sz="1000" spc="-40" dirty="0">
                <a:latin typeface="Verdana"/>
                <a:cs typeface="Verdana"/>
              </a:rPr>
              <a:t>u</a:t>
            </a:r>
            <a:r>
              <a:rPr sz="1000" spc="-30" dirty="0">
                <a:latin typeface="Verdana"/>
                <a:cs typeface="Verdana"/>
              </a:rPr>
              <a:t>n</a:t>
            </a:r>
            <a:r>
              <a:rPr sz="1000" spc="-75" dirty="0">
                <a:latin typeface="Verdana"/>
                <a:cs typeface="Verdana"/>
              </a:rPr>
              <a:t>i</a:t>
            </a:r>
            <a:r>
              <a:rPr sz="1000" spc="-55" dirty="0">
                <a:latin typeface="Verdana"/>
                <a:cs typeface="Verdana"/>
              </a:rPr>
              <a:t>t</a:t>
            </a:r>
            <a:r>
              <a:rPr sz="1000" spc="-75" dirty="0">
                <a:latin typeface="Verdana"/>
                <a:cs typeface="Verdana"/>
              </a:rPr>
              <a:t>i</a:t>
            </a:r>
            <a:r>
              <a:rPr sz="1000" spc="-45" dirty="0">
                <a:latin typeface="Verdana"/>
                <a:cs typeface="Verdana"/>
              </a:rPr>
              <a:t>es</a:t>
            </a:r>
            <a:endParaRPr sz="1000">
              <a:latin typeface="Verdana"/>
              <a:cs typeface="Verdana"/>
            </a:endParaRPr>
          </a:p>
          <a:p>
            <a:pPr marL="184785" indent="-172720">
              <a:lnSpc>
                <a:spcPct val="100000"/>
              </a:lnSpc>
              <a:spcBef>
                <a:spcPts val="3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195" dirty="0">
                <a:latin typeface="Verdana"/>
                <a:cs typeface="Verdana"/>
              </a:rPr>
              <a:t>S</a:t>
            </a:r>
            <a:r>
              <a:rPr sz="1000" spc="-5" dirty="0">
                <a:latin typeface="Verdana"/>
                <a:cs typeface="Verdana"/>
              </a:rPr>
              <a:t>e</a:t>
            </a:r>
            <a:r>
              <a:rPr sz="1000" spc="5" dirty="0">
                <a:latin typeface="Verdana"/>
                <a:cs typeface="Verdana"/>
              </a:rPr>
              <a:t>t</a:t>
            </a:r>
            <a:r>
              <a:rPr sz="1000" spc="-55" dirty="0">
                <a:latin typeface="Verdana"/>
                <a:cs typeface="Verdana"/>
              </a:rPr>
              <a:t>t</a:t>
            </a:r>
            <a:r>
              <a:rPr sz="1000" spc="-75" dirty="0">
                <a:latin typeface="Verdana"/>
                <a:cs typeface="Verdana"/>
              </a:rPr>
              <a:t>i</a:t>
            </a:r>
            <a:r>
              <a:rPr sz="1000" spc="-30" dirty="0">
                <a:latin typeface="Verdana"/>
                <a:cs typeface="Verdana"/>
              </a:rPr>
              <a:t>n</a:t>
            </a:r>
            <a:r>
              <a:rPr sz="1000" spc="45" dirty="0">
                <a:latin typeface="Verdana"/>
                <a:cs typeface="Verdana"/>
              </a:rPr>
              <a:t>g</a:t>
            </a:r>
            <a:r>
              <a:rPr sz="1000" spc="-90" dirty="0">
                <a:latin typeface="Verdana"/>
                <a:cs typeface="Verdana"/>
              </a:rPr>
              <a:t> </a:t>
            </a:r>
            <a:r>
              <a:rPr sz="1000" spc="-40" dirty="0">
                <a:latin typeface="Verdana"/>
                <a:cs typeface="Verdana"/>
              </a:rPr>
              <a:t>u</a:t>
            </a:r>
            <a:r>
              <a:rPr sz="1000" spc="55" dirty="0">
                <a:latin typeface="Verdana"/>
                <a:cs typeface="Verdana"/>
              </a:rPr>
              <a:t>p</a:t>
            </a:r>
            <a:r>
              <a:rPr sz="1000" spc="-65" dirty="0">
                <a:latin typeface="Verdana"/>
                <a:cs typeface="Verdana"/>
              </a:rPr>
              <a:t> </a:t>
            </a:r>
            <a:r>
              <a:rPr sz="1000" spc="40" dirty="0">
                <a:latin typeface="Verdana"/>
                <a:cs typeface="Verdana"/>
              </a:rPr>
              <a:t>o</a:t>
            </a:r>
            <a:r>
              <a:rPr sz="1000" spc="-40" dirty="0">
                <a:latin typeface="Verdana"/>
                <a:cs typeface="Verdana"/>
              </a:rPr>
              <a:t>f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spc="-30" dirty="0">
                <a:latin typeface="Verdana"/>
                <a:cs typeface="Verdana"/>
              </a:rPr>
              <a:t>n</a:t>
            </a:r>
            <a:r>
              <a:rPr sz="1000" spc="30" dirty="0">
                <a:latin typeface="Verdana"/>
                <a:cs typeface="Verdana"/>
              </a:rPr>
              <a:t>ew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spc="55" dirty="0">
                <a:latin typeface="Verdana"/>
                <a:cs typeface="Verdana"/>
              </a:rPr>
              <a:t>b</a:t>
            </a:r>
            <a:r>
              <a:rPr sz="1000" spc="-40" dirty="0">
                <a:latin typeface="Verdana"/>
                <a:cs typeface="Verdana"/>
              </a:rPr>
              <a:t>u</a:t>
            </a:r>
            <a:r>
              <a:rPr sz="1000" spc="-75" dirty="0">
                <a:latin typeface="Verdana"/>
                <a:cs typeface="Verdana"/>
              </a:rPr>
              <a:t>si</a:t>
            </a:r>
            <a:r>
              <a:rPr sz="1000" spc="-100" dirty="0">
                <a:latin typeface="Verdana"/>
                <a:cs typeface="Verdana"/>
              </a:rPr>
              <a:t>n</a:t>
            </a:r>
            <a:r>
              <a:rPr sz="1000" spc="-75" dirty="0">
                <a:latin typeface="Verdana"/>
                <a:cs typeface="Verdana"/>
              </a:rPr>
              <a:t>ess</a:t>
            </a:r>
            <a:r>
              <a:rPr sz="1000" spc="-45" dirty="0">
                <a:latin typeface="Verdana"/>
                <a:cs typeface="Verdana"/>
              </a:rPr>
              <a:t>es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88945" y="2331542"/>
            <a:ext cx="156527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solidFill>
                  <a:srgbClr val="1F4980"/>
                </a:solidFill>
                <a:latin typeface="Calibri"/>
                <a:cs typeface="Calibri"/>
              </a:rPr>
              <a:t>EDP</a:t>
            </a:r>
            <a:r>
              <a:rPr sz="1000" b="1" spc="-5" dirty="0">
                <a:solidFill>
                  <a:srgbClr val="1F4980"/>
                </a:solidFill>
                <a:latin typeface="Calibri"/>
                <a:cs typeface="Calibri"/>
              </a:rPr>
              <a:t> training to</a:t>
            </a:r>
            <a:r>
              <a:rPr sz="1000" b="1" spc="-20" dirty="0">
                <a:solidFill>
                  <a:srgbClr val="1F498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1F4980"/>
                </a:solidFill>
                <a:latin typeface="Calibri"/>
                <a:cs typeface="Calibri"/>
              </a:rPr>
              <a:t>7,200</a:t>
            </a:r>
            <a:r>
              <a:rPr sz="1000" b="1" spc="35" dirty="0">
                <a:solidFill>
                  <a:srgbClr val="1F498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1F4980"/>
                </a:solidFill>
                <a:latin typeface="Calibri"/>
                <a:cs typeface="Calibri"/>
              </a:rPr>
              <a:t>women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88945" y="2473604"/>
            <a:ext cx="2941955" cy="63500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7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40" dirty="0">
                <a:latin typeface="Verdana"/>
                <a:cs typeface="Verdana"/>
              </a:rPr>
              <a:t>Entrepreneurship</a:t>
            </a:r>
            <a:r>
              <a:rPr sz="1000" spc="-60" dirty="0">
                <a:latin typeface="Verdana"/>
                <a:cs typeface="Verdana"/>
              </a:rPr>
              <a:t> </a:t>
            </a:r>
            <a:r>
              <a:rPr sz="1000" spc="5" dirty="0">
                <a:latin typeface="Verdana"/>
                <a:cs typeface="Verdana"/>
              </a:rPr>
              <a:t>development</a:t>
            </a:r>
            <a:r>
              <a:rPr sz="1000" spc="-60" dirty="0">
                <a:latin typeface="Verdana"/>
                <a:cs typeface="Verdana"/>
              </a:rPr>
              <a:t> </a:t>
            </a:r>
            <a:r>
              <a:rPr sz="1000" spc="-35" dirty="0">
                <a:latin typeface="Verdana"/>
                <a:cs typeface="Verdana"/>
              </a:rPr>
              <a:t>training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110" dirty="0">
                <a:latin typeface="Verdana"/>
                <a:cs typeface="Verdana"/>
              </a:rPr>
              <a:t>(EDT)</a:t>
            </a:r>
            <a:endParaRPr sz="1000">
              <a:latin typeface="Verdana"/>
              <a:cs typeface="Verdana"/>
            </a:endParaRPr>
          </a:p>
          <a:p>
            <a:pPr marL="184785" marR="374650" indent="-17272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114" dirty="0">
                <a:latin typeface="Verdana"/>
                <a:cs typeface="Verdana"/>
              </a:rPr>
              <a:t>B</a:t>
            </a:r>
            <a:r>
              <a:rPr sz="1000" spc="-40" dirty="0">
                <a:latin typeface="Verdana"/>
                <a:cs typeface="Verdana"/>
              </a:rPr>
              <a:t>u</a:t>
            </a:r>
            <a:r>
              <a:rPr sz="1000" spc="-75" dirty="0">
                <a:latin typeface="Verdana"/>
                <a:cs typeface="Verdana"/>
              </a:rPr>
              <a:t>si</a:t>
            </a:r>
            <a:r>
              <a:rPr sz="1000" spc="-100" dirty="0">
                <a:latin typeface="Verdana"/>
                <a:cs typeface="Verdana"/>
              </a:rPr>
              <a:t>n</a:t>
            </a:r>
            <a:r>
              <a:rPr sz="1000" spc="-75" dirty="0">
                <a:latin typeface="Verdana"/>
                <a:cs typeface="Verdana"/>
              </a:rPr>
              <a:t>ess</a:t>
            </a:r>
            <a:r>
              <a:rPr sz="1000" spc="-60" dirty="0">
                <a:latin typeface="Verdana"/>
                <a:cs typeface="Verdana"/>
              </a:rPr>
              <a:t> </a:t>
            </a:r>
            <a:r>
              <a:rPr sz="1000" spc="25" dirty="0">
                <a:latin typeface="Verdana"/>
                <a:cs typeface="Verdana"/>
              </a:rPr>
              <a:t>dev</a:t>
            </a:r>
            <a:r>
              <a:rPr sz="1000" spc="30" dirty="0">
                <a:latin typeface="Verdana"/>
                <a:cs typeface="Verdana"/>
              </a:rPr>
              <a:t>e</a:t>
            </a:r>
            <a:r>
              <a:rPr sz="1000" spc="-75" dirty="0">
                <a:latin typeface="Verdana"/>
                <a:cs typeface="Verdana"/>
              </a:rPr>
              <a:t>l</a:t>
            </a:r>
            <a:r>
              <a:rPr sz="1000" spc="40" dirty="0">
                <a:latin typeface="Verdana"/>
                <a:cs typeface="Verdana"/>
              </a:rPr>
              <a:t>o</a:t>
            </a:r>
            <a:r>
              <a:rPr sz="1000" spc="55" dirty="0">
                <a:latin typeface="Verdana"/>
                <a:cs typeface="Verdana"/>
              </a:rPr>
              <a:t>p</a:t>
            </a:r>
            <a:r>
              <a:rPr sz="1000" spc="-5" dirty="0">
                <a:latin typeface="Verdana"/>
                <a:cs typeface="Verdana"/>
              </a:rPr>
              <a:t>me</a:t>
            </a:r>
            <a:r>
              <a:rPr sz="1000" dirty="0">
                <a:latin typeface="Verdana"/>
                <a:cs typeface="Verdana"/>
              </a:rPr>
              <a:t>n</a:t>
            </a:r>
            <a:r>
              <a:rPr sz="1000" spc="-60" dirty="0">
                <a:latin typeface="Verdana"/>
                <a:cs typeface="Verdana"/>
              </a:rPr>
              <a:t>t</a:t>
            </a:r>
            <a:r>
              <a:rPr sz="1000" spc="-70" dirty="0">
                <a:latin typeface="Verdana"/>
                <a:cs typeface="Verdana"/>
              </a:rPr>
              <a:t> </a:t>
            </a:r>
            <a:r>
              <a:rPr sz="1000" spc="-80" dirty="0">
                <a:latin typeface="Verdana"/>
                <a:cs typeface="Verdana"/>
              </a:rPr>
              <a:t>s</a:t>
            </a:r>
            <a:r>
              <a:rPr sz="1000" spc="-100" dirty="0">
                <a:latin typeface="Verdana"/>
                <a:cs typeface="Verdana"/>
              </a:rPr>
              <a:t>u</a:t>
            </a:r>
            <a:r>
              <a:rPr sz="1000" spc="55" dirty="0">
                <a:latin typeface="Verdana"/>
                <a:cs typeface="Verdana"/>
              </a:rPr>
              <a:t>pp</a:t>
            </a:r>
            <a:r>
              <a:rPr sz="1000" spc="40" dirty="0">
                <a:latin typeface="Verdana"/>
                <a:cs typeface="Verdana"/>
              </a:rPr>
              <a:t>o</a:t>
            </a:r>
            <a:r>
              <a:rPr sz="1000" spc="-95" dirty="0">
                <a:latin typeface="Verdana"/>
                <a:cs typeface="Verdana"/>
              </a:rPr>
              <a:t>rt</a:t>
            </a:r>
            <a:r>
              <a:rPr sz="1000" spc="-55" dirty="0">
                <a:latin typeface="Verdana"/>
                <a:cs typeface="Verdana"/>
              </a:rPr>
              <a:t> t</a:t>
            </a:r>
            <a:r>
              <a:rPr sz="1000" spc="-30" dirty="0">
                <a:latin typeface="Verdana"/>
                <a:cs typeface="Verdana"/>
              </a:rPr>
              <a:t>h</a:t>
            </a:r>
            <a:r>
              <a:rPr sz="1000" spc="-35" dirty="0">
                <a:latin typeface="Verdana"/>
                <a:cs typeface="Verdana"/>
              </a:rPr>
              <a:t>r</a:t>
            </a:r>
            <a:r>
              <a:rPr sz="1000" spc="-55" dirty="0">
                <a:latin typeface="Verdana"/>
                <a:cs typeface="Verdana"/>
              </a:rPr>
              <a:t>o</a:t>
            </a:r>
            <a:r>
              <a:rPr sz="1000" spc="-40" dirty="0">
                <a:latin typeface="Verdana"/>
                <a:cs typeface="Verdana"/>
              </a:rPr>
              <a:t>u</a:t>
            </a:r>
            <a:r>
              <a:rPr sz="1000" spc="5" dirty="0">
                <a:latin typeface="Verdana"/>
                <a:cs typeface="Verdana"/>
              </a:rPr>
              <a:t>gh  </a:t>
            </a:r>
            <a:r>
              <a:rPr sz="1000" spc="25" dirty="0">
                <a:latin typeface="Verdana"/>
                <a:cs typeface="Verdana"/>
              </a:rPr>
              <a:t>m</a:t>
            </a:r>
            <a:r>
              <a:rPr sz="1000" spc="20" dirty="0">
                <a:latin typeface="Verdana"/>
                <a:cs typeface="Verdana"/>
              </a:rPr>
              <a:t>a</a:t>
            </a:r>
            <a:r>
              <a:rPr sz="1000" spc="-110" dirty="0">
                <a:latin typeface="Verdana"/>
                <a:cs typeface="Verdana"/>
              </a:rPr>
              <a:t>rk</a:t>
            </a:r>
            <a:r>
              <a:rPr sz="1000" spc="-5" dirty="0">
                <a:latin typeface="Verdana"/>
                <a:cs typeface="Verdana"/>
              </a:rPr>
              <a:t>et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spc="-75" dirty="0">
                <a:latin typeface="Verdana"/>
                <a:cs typeface="Verdana"/>
              </a:rPr>
              <a:t>li</a:t>
            </a:r>
            <a:r>
              <a:rPr sz="1000" spc="-30" dirty="0">
                <a:latin typeface="Verdana"/>
                <a:cs typeface="Verdana"/>
              </a:rPr>
              <a:t>n</a:t>
            </a:r>
            <a:r>
              <a:rPr sz="1000" spc="-95" dirty="0">
                <a:latin typeface="Verdana"/>
                <a:cs typeface="Verdana"/>
              </a:rPr>
              <a:t>k</a:t>
            </a:r>
            <a:r>
              <a:rPr sz="1000" spc="75" dirty="0">
                <a:latin typeface="Verdana"/>
                <a:cs typeface="Verdana"/>
              </a:rPr>
              <a:t>a</a:t>
            </a:r>
            <a:r>
              <a:rPr sz="1000" spc="-15" dirty="0">
                <a:latin typeface="Verdana"/>
                <a:cs typeface="Verdana"/>
              </a:rPr>
              <a:t>ges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spc="75" dirty="0">
                <a:latin typeface="Verdana"/>
                <a:cs typeface="Verdana"/>
              </a:rPr>
              <a:t>a</a:t>
            </a:r>
            <a:r>
              <a:rPr sz="1000" spc="-30" dirty="0">
                <a:latin typeface="Verdana"/>
                <a:cs typeface="Verdana"/>
              </a:rPr>
              <a:t>n</a:t>
            </a:r>
            <a:r>
              <a:rPr sz="1000" spc="55" dirty="0">
                <a:latin typeface="Verdana"/>
                <a:cs typeface="Verdana"/>
              </a:rPr>
              <a:t>d</a:t>
            </a:r>
            <a:r>
              <a:rPr sz="1000" spc="-65" dirty="0">
                <a:latin typeface="Verdana"/>
                <a:cs typeface="Verdana"/>
              </a:rPr>
              <a:t> </a:t>
            </a:r>
            <a:r>
              <a:rPr sz="1000" spc="-130" dirty="0">
                <a:latin typeface="Verdana"/>
                <a:cs typeface="Verdana"/>
              </a:rPr>
              <a:t>sk</a:t>
            </a:r>
            <a:r>
              <a:rPr sz="1000" spc="-60" dirty="0">
                <a:latin typeface="Verdana"/>
                <a:cs typeface="Verdana"/>
              </a:rPr>
              <a:t>i</a:t>
            </a:r>
            <a:r>
              <a:rPr sz="1000" spc="-75" dirty="0">
                <a:latin typeface="Verdana"/>
                <a:cs typeface="Verdana"/>
              </a:rPr>
              <a:t>ll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55" dirty="0">
                <a:latin typeface="Verdana"/>
                <a:cs typeface="Verdana"/>
              </a:rPr>
              <a:t>b</a:t>
            </a:r>
            <a:r>
              <a:rPr sz="1000" spc="-40" dirty="0">
                <a:latin typeface="Verdana"/>
                <a:cs typeface="Verdana"/>
              </a:rPr>
              <a:t>u</a:t>
            </a:r>
            <a:r>
              <a:rPr sz="1000" spc="-75" dirty="0">
                <a:latin typeface="Verdana"/>
                <a:cs typeface="Verdana"/>
              </a:rPr>
              <a:t>il</a:t>
            </a:r>
            <a:r>
              <a:rPr sz="1000" spc="-20" dirty="0">
                <a:latin typeface="Verdana"/>
                <a:cs typeface="Verdana"/>
              </a:rPr>
              <a:t>d</a:t>
            </a:r>
            <a:r>
              <a:rPr sz="1000" dirty="0">
                <a:latin typeface="Verdana"/>
                <a:cs typeface="Verdana"/>
              </a:rPr>
              <a:t>i</a:t>
            </a:r>
            <a:r>
              <a:rPr sz="1000" spc="-30" dirty="0">
                <a:latin typeface="Verdana"/>
                <a:cs typeface="Verdana"/>
              </a:rPr>
              <a:t>n</a:t>
            </a:r>
            <a:r>
              <a:rPr sz="1000" spc="45" dirty="0">
                <a:latin typeface="Verdana"/>
                <a:cs typeface="Verdana"/>
              </a:rPr>
              <a:t>g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068571" y="3445510"/>
            <a:ext cx="1902460" cy="9772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1F4980"/>
                </a:solidFill>
                <a:latin typeface="Calibri"/>
                <a:cs typeface="Calibri"/>
              </a:rPr>
              <a:t>Create and expand 4,800 new Nano </a:t>
            </a:r>
            <a:r>
              <a:rPr sz="1000" b="1" spc="-215" dirty="0">
                <a:solidFill>
                  <a:srgbClr val="1F498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1F4980"/>
                </a:solidFill>
                <a:latin typeface="Calibri"/>
                <a:cs typeface="Calibri"/>
              </a:rPr>
              <a:t>Enterprises</a:t>
            </a:r>
            <a:endParaRPr sz="1000">
              <a:latin typeface="Calibri"/>
              <a:cs typeface="Calibri"/>
            </a:endParaRPr>
          </a:p>
          <a:p>
            <a:pPr marL="184785" marR="259715" indent="-172720">
              <a:lnSpc>
                <a:spcPct val="100000"/>
              </a:lnSpc>
              <a:spcBef>
                <a:spcPts val="894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114" dirty="0">
                <a:latin typeface="Verdana"/>
                <a:cs typeface="Verdana"/>
              </a:rPr>
              <a:t>B</a:t>
            </a:r>
            <a:r>
              <a:rPr sz="1000" spc="-60" dirty="0">
                <a:latin typeface="Verdana"/>
                <a:cs typeface="Verdana"/>
              </a:rPr>
              <a:t>y</a:t>
            </a:r>
            <a:r>
              <a:rPr sz="1000" spc="-75" dirty="0">
                <a:latin typeface="Verdana"/>
                <a:cs typeface="Verdana"/>
              </a:rPr>
              <a:t> </a:t>
            </a:r>
            <a:r>
              <a:rPr sz="1000" spc="55" dirty="0">
                <a:latin typeface="Verdana"/>
                <a:cs typeface="Verdana"/>
              </a:rPr>
              <a:t>p</a:t>
            </a:r>
            <a:r>
              <a:rPr sz="1000" spc="-35" dirty="0">
                <a:latin typeface="Verdana"/>
                <a:cs typeface="Verdana"/>
              </a:rPr>
              <a:t>r</a:t>
            </a:r>
            <a:r>
              <a:rPr sz="1000" spc="-55" dirty="0">
                <a:latin typeface="Verdana"/>
                <a:cs typeface="Verdana"/>
              </a:rPr>
              <a:t>o</a:t>
            </a:r>
            <a:r>
              <a:rPr sz="1000" spc="-85" dirty="0">
                <a:latin typeface="Verdana"/>
                <a:cs typeface="Verdana"/>
              </a:rPr>
              <a:t>v</a:t>
            </a:r>
            <a:r>
              <a:rPr sz="1000" spc="-40" dirty="0">
                <a:latin typeface="Verdana"/>
                <a:cs typeface="Verdana"/>
              </a:rPr>
              <a:t>i</a:t>
            </a:r>
            <a:r>
              <a:rPr sz="1000" spc="-20" dirty="0">
                <a:latin typeface="Verdana"/>
                <a:cs typeface="Verdana"/>
              </a:rPr>
              <a:t>d</a:t>
            </a:r>
            <a:r>
              <a:rPr sz="1000" dirty="0">
                <a:latin typeface="Verdana"/>
                <a:cs typeface="Verdana"/>
              </a:rPr>
              <a:t>i</a:t>
            </a:r>
            <a:r>
              <a:rPr sz="1000" spc="-30" dirty="0">
                <a:latin typeface="Verdana"/>
                <a:cs typeface="Verdana"/>
              </a:rPr>
              <a:t>n</a:t>
            </a:r>
            <a:r>
              <a:rPr sz="1000" spc="45" dirty="0">
                <a:latin typeface="Verdana"/>
                <a:cs typeface="Verdana"/>
              </a:rPr>
              <a:t>g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spc="75" dirty="0">
                <a:latin typeface="Verdana"/>
                <a:cs typeface="Verdana"/>
              </a:rPr>
              <a:t>a</a:t>
            </a:r>
            <a:r>
              <a:rPr sz="1000" spc="25" dirty="0">
                <a:latin typeface="Verdana"/>
                <a:cs typeface="Verdana"/>
              </a:rPr>
              <a:t>dv</a:t>
            </a:r>
            <a:r>
              <a:rPr sz="1000" spc="30" dirty="0">
                <a:latin typeface="Verdana"/>
                <a:cs typeface="Verdana"/>
              </a:rPr>
              <a:t>a</a:t>
            </a:r>
            <a:r>
              <a:rPr sz="1000" spc="-30" dirty="0">
                <a:latin typeface="Verdana"/>
                <a:cs typeface="Verdana"/>
              </a:rPr>
              <a:t>n</a:t>
            </a:r>
            <a:r>
              <a:rPr sz="1000" spc="120" dirty="0">
                <a:latin typeface="Verdana"/>
                <a:cs typeface="Verdana"/>
              </a:rPr>
              <a:t>c</a:t>
            </a:r>
            <a:r>
              <a:rPr sz="1000" spc="40" dirty="0">
                <a:latin typeface="Verdana"/>
                <a:cs typeface="Verdana"/>
              </a:rPr>
              <a:t>ed  </a:t>
            </a:r>
            <a:r>
              <a:rPr sz="1000" spc="-60" dirty="0">
                <a:latin typeface="Verdana"/>
                <a:cs typeface="Verdana"/>
              </a:rPr>
              <a:t>fi</a:t>
            </a:r>
            <a:r>
              <a:rPr sz="1000" spc="-30" dirty="0">
                <a:latin typeface="Verdana"/>
                <a:cs typeface="Verdana"/>
              </a:rPr>
              <a:t>n</a:t>
            </a:r>
            <a:r>
              <a:rPr sz="1000" spc="75" dirty="0">
                <a:latin typeface="Verdana"/>
                <a:cs typeface="Verdana"/>
              </a:rPr>
              <a:t>a</a:t>
            </a:r>
            <a:r>
              <a:rPr sz="1000" spc="-30" dirty="0">
                <a:latin typeface="Verdana"/>
                <a:cs typeface="Verdana"/>
              </a:rPr>
              <a:t>n</a:t>
            </a:r>
            <a:r>
              <a:rPr sz="1000" spc="120" dirty="0">
                <a:latin typeface="Verdana"/>
                <a:cs typeface="Verdana"/>
              </a:rPr>
              <a:t>c</a:t>
            </a:r>
            <a:r>
              <a:rPr sz="1000" spc="-75" dirty="0">
                <a:latin typeface="Verdana"/>
                <a:cs typeface="Verdana"/>
              </a:rPr>
              <a:t>i</a:t>
            </a:r>
            <a:r>
              <a:rPr sz="1000" spc="75" dirty="0">
                <a:latin typeface="Verdana"/>
                <a:cs typeface="Verdana"/>
              </a:rPr>
              <a:t>a</a:t>
            </a:r>
            <a:r>
              <a:rPr sz="1000" spc="-75" dirty="0">
                <a:latin typeface="Verdana"/>
                <a:cs typeface="Verdana"/>
              </a:rPr>
              <a:t>l li</a:t>
            </a:r>
            <a:r>
              <a:rPr sz="1000" spc="-55" dirty="0">
                <a:latin typeface="Verdana"/>
                <a:cs typeface="Verdana"/>
              </a:rPr>
              <a:t>t</a:t>
            </a:r>
            <a:r>
              <a:rPr sz="1000" dirty="0">
                <a:latin typeface="Verdana"/>
                <a:cs typeface="Verdana"/>
              </a:rPr>
              <a:t>era</a:t>
            </a:r>
            <a:r>
              <a:rPr sz="1000" spc="120" dirty="0">
                <a:latin typeface="Verdana"/>
                <a:cs typeface="Verdana"/>
              </a:rPr>
              <a:t>c</a:t>
            </a:r>
            <a:r>
              <a:rPr sz="1000" spc="-60" dirty="0">
                <a:latin typeface="Verdana"/>
                <a:cs typeface="Verdana"/>
              </a:rPr>
              <a:t>y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75" dirty="0">
                <a:latin typeface="Verdana"/>
                <a:cs typeface="Verdana"/>
              </a:rPr>
              <a:t>a</a:t>
            </a:r>
            <a:r>
              <a:rPr sz="1000" spc="-30" dirty="0">
                <a:latin typeface="Verdana"/>
                <a:cs typeface="Verdana"/>
              </a:rPr>
              <a:t>n</a:t>
            </a:r>
            <a:r>
              <a:rPr sz="1000" spc="55" dirty="0">
                <a:latin typeface="Verdana"/>
                <a:cs typeface="Verdana"/>
              </a:rPr>
              <a:t>d</a:t>
            </a:r>
            <a:endParaRPr sz="1000">
              <a:latin typeface="Verdana"/>
              <a:cs typeface="Verdana"/>
            </a:endParaRPr>
          </a:p>
          <a:p>
            <a:pPr marL="184785" indent="-17272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85" dirty="0">
                <a:latin typeface="Verdana"/>
                <a:cs typeface="Verdana"/>
              </a:rPr>
              <a:t>D</a:t>
            </a:r>
            <a:r>
              <a:rPr sz="1000" spc="-25" dirty="0">
                <a:latin typeface="Verdana"/>
                <a:cs typeface="Verdana"/>
              </a:rPr>
              <a:t>i</a:t>
            </a:r>
            <a:r>
              <a:rPr sz="1000" spc="-20" dirty="0">
                <a:latin typeface="Verdana"/>
                <a:cs typeface="Verdana"/>
              </a:rPr>
              <a:t>g</a:t>
            </a:r>
            <a:r>
              <a:rPr sz="1000" spc="-5" dirty="0">
                <a:latin typeface="Verdana"/>
                <a:cs typeface="Verdana"/>
              </a:rPr>
              <a:t>i</a:t>
            </a:r>
            <a:r>
              <a:rPr sz="1000" spc="-55" dirty="0">
                <a:latin typeface="Verdana"/>
                <a:cs typeface="Verdana"/>
              </a:rPr>
              <a:t>t</a:t>
            </a:r>
            <a:r>
              <a:rPr sz="1000" spc="75" dirty="0">
                <a:latin typeface="Verdana"/>
                <a:cs typeface="Verdana"/>
              </a:rPr>
              <a:t>a</a:t>
            </a:r>
            <a:r>
              <a:rPr sz="1000" spc="-75" dirty="0">
                <a:latin typeface="Verdana"/>
                <a:cs typeface="Verdana"/>
              </a:rPr>
              <a:t>l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75" dirty="0">
                <a:latin typeface="Verdana"/>
                <a:cs typeface="Verdana"/>
              </a:rPr>
              <a:t>li</a:t>
            </a:r>
            <a:r>
              <a:rPr sz="1000" spc="-55" dirty="0">
                <a:latin typeface="Verdana"/>
                <a:cs typeface="Verdana"/>
              </a:rPr>
              <a:t>t</a:t>
            </a:r>
            <a:r>
              <a:rPr sz="1000" dirty="0">
                <a:latin typeface="Verdana"/>
                <a:cs typeface="Verdana"/>
              </a:rPr>
              <a:t>era</a:t>
            </a:r>
            <a:r>
              <a:rPr sz="1000" spc="120" dirty="0">
                <a:latin typeface="Verdana"/>
                <a:cs typeface="Verdana"/>
              </a:rPr>
              <a:t>c</a:t>
            </a:r>
            <a:r>
              <a:rPr sz="1000" spc="-60" dirty="0">
                <a:latin typeface="Verdana"/>
                <a:cs typeface="Verdana"/>
              </a:rPr>
              <a:t>y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50" dirty="0">
                <a:latin typeface="Verdana"/>
                <a:cs typeface="Verdana"/>
              </a:rPr>
              <a:t>t</a:t>
            </a:r>
            <a:r>
              <a:rPr sz="1000" spc="-25" dirty="0">
                <a:latin typeface="Verdana"/>
                <a:cs typeface="Verdana"/>
              </a:rPr>
              <a:t>ra</a:t>
            </a:r>
            <a:r>
              <a:rPr sz="1000" spc="-75" dirty="0">
                <a:latin typeface="Verdana"/>
                <a:cs typeface="Verdana"/>
              </a:rPr>
              <a:t>i</a:t>
            </a:r>
            <a:r>
              <a:rPr sz="1000" spc="-30" dirty="0">
                <a:latin typeface="Verdana"/>
                <a:cs typeface="Verdana"/>
              </a:rPr>
              <a:t>n</a:t>
            </a:r>
            <a:r>
              <a:rPr sz="1000" spc="-75" dirty="0">
                <a:latin typeface="Verdana"/>
                <a:cs typeface="Verdana"/>
              </a:rPr>
              <a:t>i</a:t>
            </a:r>
            <a:r>
              <a:rPr sz="1000" spc="-30" dirty="0">
                <a:latin typeface="Verdana"/>
                <a:cs typeface="Verdana"/>
              </a:rPr>
              <a:t>n</a:t>
            </a:r>
            <a:r>
              <a:rPr sz="1000" spc="-45" dirty="0">
                <a:latin typeface="Verdana"/>
                <a:cs typeface="Verdana"/>
              </a:rPr>
              <a:t>gs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939289" y="5573240"/>
            <a:ext cx="4069079" cy="94488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1000" b="1" spc="-5" dirty="0">
                <a:solidFill>
                  <a:srgbClr val="1F4980"/>
                </a:solidFill>
                <a:latin typeface="Calibri"/>
                <a:cs typeface="Calibri"/>
              </a:rPr>
              <a:t>Special</a:t>
            </a:r>
            <a:r>
              <a:rPr sz="1000" b="1" spc="-45" dirty="0">
                <a:solidFill>
                  <a:srgbClr val="1F498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1F4980"/>
                </a:solidFill>
                <a:latin typeface="Calibri"/>
                <a:cs typeface="Calibri"/>
              </a:rPr>
              <a:t>Events</a:t>
            </a:r>
            <a:endParaRPr sz="1000">
              <a:latin typeface="Calibri"/>
              <a:cs typeface="Calibri"/>
            </a:endParaRPr>
          </a:p>
          <a:p>
            <a:pPr marL="184785" marR="5080" indent="-172720">
              <a:lnSpc>
                <a:spcPct val="100000"/>
              </a:lnSpc>
              <a:spcBef>
                <a:spcPts val="61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5" dirty="0">
                <a:latin typeface="Verdana"/>
                <a:cs typeface="Verdana"/>
              </a:rPr>
              <a:t>Events </a:t>
            </a:r>
            <a:r>
              <a:rPr sz="1000" spc="-20" dirty="0">
                <a:latin typeface="Verdana"/>
                <a:cs typeface="Verdana"/>
              </a:rPr>
              <a:t>such </a:t>
            </a:r>
            <a:r>
              <a:rPr sz="1000" spc="-30" dirty="0">
                <a:latin typeface="Verdana"/>
                <a:cs typeface="Verdana"/>
              </a:rPr>
              <a:t>as </a:t>
            </a:r>
            <a:r>
              <a:rPr sz="1000" spc="-105" dirty="0">
                <a:latin typeface="Verdana"/>
                <a:cs typeface="Verdana"/>
              </a:rPr>
              <a:t>Skill </a:t>
            </a:r>
            <a:r>
              <a:rPr sz="1000" spc="-5" dirty="0">
                <a:latin typeface="Verdana"/>
                <a:cs typeface="Verdana"/>
              </a:rPr>
              <a:t>Melas </a:t>
            </a:r>
            <a:r>
              <a:rPr sz="1000" spc="-90" dirty="0">
                <a:latin typeface="Verdana"/>
                <a:cs typeface="Verdana"/>
              </a:rPr>
              <a:t>, </a:t>
            </a:r>
            <a:r>
              <a:rPr sz="1000" spc="-80" dirty="0">
                <a:latin typeface="Verdana"/>
                <a:cs typeface="Verdana"/>
              </a:rPr>
              <a:t>Business </a:t>
            </a:r>
            <a:r>
              <a:rPr sz="1000" spc="-40" dirty="0">
                <a:latin typeface="Verdana"/>
                <a:cs typeface="Verdana"/>
              </a:rPr>
              <a:t>Information </a:t>
            </a:r>
            <a:r>
              <a:rPr sz="1000" spc="-75" dirty="0">
                <a:latin typeface="Verdana"/>
                <a:cs typeface="Verdana"/>
              </a:rPr>
              <a:t>Fairs </a:t>
            </a:r>
            <a:r>
              <a:rPr sz="1000" spc="-90" dirty="0">
                <a:latin typeface="Verdana"/>
                <a:cs typeface="Verdana"/>
              </a:rPr>
              <a:t>, 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20" dirty="0">
                <a:latin typeface="Verdana"/>
                <a:cs typeface="Verdana"/>
              </a:rPr>
              <a:t>introduction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to</a:t>
            </a:r>
            <a:r>
              <a:rPr sz="1000" spc="-75" dirty="0">
                <a:latin typeface="Verdana"/>
                <a:cs typeface="Verdana"/>
              </a:rPr>
              <a:t> </a:t>
            </a:r>
            <a:r>
              <a:rPr sz="1000" spc="-45" dirty="0">
                <a:latin typeface="Verdana"/>
                <a:cs typeface="Verdana"/>
              </a:rPr>
              <a:t>various</a:t>
            </a:r>
            <a:r>
              <a:rPr sz="1000" spc="-70" dirty="0">
                <a:latin typeface="Verdana"/>
                <a:cs typeface="Verdana"/>
              </a:rPr>
              <a:t> </a:t>
            </a:r>
            <a:r>
              <a:rPr sz="1000" spc="-105" dirty="0">
                <a:latin typeface="Verdana"/>
                <a:cs typeface="Verdana"/>
              </a:rPr>
              <a:t>Skill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Development</a:t>
            </a:r>
            <a:r>
              <a:rPr sz="1000" spc="-65" dirty="0"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programs</a:t>
            </a:r>
            <a:r>
              <a:rPr sz="1000" spc="-55" dirty="0">
                <a:latin typeface="Verdana"/>
                <a:cs typeface="Verdana"/>
              </a:rPr>
              <a:t> </a:t>
            </a:r>
            <a:r>
              <a:rPr sz="1000" spc="-90" dirty="0">
                <a:latin typeface="Verdana"/>
                <a:cs typeface="Verdana"/>
              </a:rPr>
              <a:t>,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30" dirty="0">
                <a:latin typeface="Verdana"/>
                <a:cs typeface="Verdana"/>
              </a:rPr>
              <a:t>linkages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to </a:t>
            </a:r>
            <a:r>
              <a:rPr sz="1000" spc="-335" dirty="0">
                <a:latin typeface="Verdana"/>
                <a:cs typeface="Verdana"/>
              </a:rPr>
              <a:t> </a:t>
            </a:r>
            <a:r>
              <a:rPr sz="1000" spc="80" dirty="0">
                <a:latin typeface="Verdana"/>
                <a:cs typeface="Verdana"/>
              </a:rPr>
              <a:t>G</a:t>
            </a:r>
            <a:r>
              <a:rPr sz="1000" spc="40" dirty="0">
                <a:latin typeface="Verdana"/>
                <a:cs typeface="Verdana"/>
              </a:rPr>
              <a:t>o</a:t>
            </a:r>
            <a:r>
              <a:rPr sz="1000" spc="-40" dirty="0">
                <a:latin typeface="Verdana"/>
                <a:cs typeface="Verdana"/>
              </a:rPr>
              <a:t>vern</a:t>
            </a:r>
            <a:r>
              <a:rPr sz="1000" spc="-5" dirty="0">
                <a:latin typeface="Verdana"/>
                <a:cs typeface="Verdana"/>
              </a:rPr>
              <a:t>me</a:t>
            </a:r>
            <a:r>
              <a:rPr sz="1000" dirty="0">
                <a:latin typeface="Verdana"/>
                <a:cs typeface="Verdana"/>
              </a:rPr>
              <a:t>n</a:t>
            </a:r>
            <a:r>
              <a:rPr sz="1000" spc="-60" dirty="0">
                <a:latin typeface="Verdana"/>
                <a:cs typeface="Verdana"/>
              </a:rPr>
              <a:t>t</a:t>
            </a:r>
            <a:r>
              <a:rPr sz="1000" spc="-70" dirty="0">
                <a:latin typeface="Verdana"/>
                <a:cs typeface="Verdana"/>
              </a:rPr>
              <a:t> </a:t>
            </a:r>
            <a:r>
              <a:rPr sz="1000" spc="-195" dirty="0">
                <a:latin typeface="Verdana"/>
                <a:cs typeface="Verdana"/>
              </a:rPr>
              <a:t>S</a:t>
            </a:r>
            <a:r>
              <a:rPr sz="1000" spc="40" dirty="0">
                <a:latin typeface="Verdana"/>
                <a:cs typeface="Verdana"/>
              </a:rPr>
              <a:t>o</a:t>
            </a:r>
            <a:r>
              <a:rPr sz="1000" spc="120" dirty="0">
                <a:latin typeface="Verdana"/>
                <a:cs typeface="Verdana"/>
              </a:rPr>
              <a:t>c</a:t>
            </a:r>
            <a:r>
              <a:rPr sz="1000" spc="-75" dirty="0">
                <a:latin typeface="Verdana"/>
                <a:cs typeface="Verdana"/>
              </a:rPr>
              <a:t>i</a:t>
            </a:r>
            <a:r>
              <a:rPr sz="1000" spc="75" dirty="0">
                <a:latin typeface="Verdana"/>
                <a:cs typeface="Verdana"/>
              </a:rPr>
              <a:t>a</a:t>
            </a:r>
            <a:r>
              <a:rPr sz="1000" spc="-75" dirty="0">
                <a:latin typeface="Verdana"/>
                <a:cs typeface="Verdana"/>
              </a:rPr>
              <a:t>l</a:t>
            </a:r>
            <a:r>
              <a:rPr sz="1000" spc="-65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secu</a:t>
            </a:r>
            <a:r>
              <a:rPr sz="1000" spc="-105" dirty="0">
                <a:latin typeface="Verdana"/>
                <a:cs typeface="Verdana"/>
              </a:rPr>
              <a:t>ri</a:t>
            </a:r>
            <a:r>
              <a:rPr sz="1000" spc="-55" dirty="0">
                <a:latin typeface="Verdana"/>
                <a:cs typeface="Verdana"/>
              </a:rPr>
              <a:t>t</a:t>
            </a:r>
            <a:r>
              <a:rPr sz="1000" spc="-60" dirty="0">
                <a:latin typeface="Verdana"/>
                <a:cs typeface="Verdana"/>
              </a:rPr>
              <a:t>y</a:t>
            </a:r>
            <a:r>
              <a:rPr sz="1000" spc="-75" dirty="0">
                <a:latin typeface="Verdana"/>
                <a:cs typeface="Verdana"/>
              </a:rPr>
              <a:t> </a:t>
            </a:r>
            <a:r>
              <a:rPr sz="1000" spc="-20" dirty="0">
                <a:latin typeface="Verdana"/>
                <a:cs typeface="Verdana"/>
              </a:rPr>
              <a:t>sc</a:t>
            </a:r>
            <a:r>
              <a:rPr sz="1000" spc="-15" dirty="0">
                <a:latin typeface="Verdana"/>
                <a:cs typeface="Verdana"/>
              </a:rPr>
              <a:t>h</a:t>
            </a:r>
            <a:r>
              <a:rPr sz="1000" spc="-35" dirty="0">
                <a:latin typeface="Verdana"/>
                <a:cs typeface="Verdana"/>
              </a:rPr>
              <a:t>emes,</a:t>
            </a:r>
            <a:r>
              <a:rPr sz="1000" spc="-65" dirty="0">
                <a:latin typeface="Verdana"/>
                <a:cs typeface="Verdana"/>
              </a:rPr>
              <a:t> </a:t>
            </a:r>
            <a:r>
              <a:rPr sz="1000" spc="55" dirty="0">
                <a:latin typeface="Verdana"/>
                <a:cs typeface="Verdana"/>
              </a:rPr>
              <a:t>b</a:t>
            </a:r>
            <a:r>
              <a:rPr sz="1000" spc="75" dirty="0">
                <a:latin typeface="Verdana"/>
                <a:cs typeface="Verdana"/>
              </a:rPr>
              <a:t>a</a:t>
            </a:r>
            <a:r>
              <a:rPr sz="1000" spc="-30" dirty="0">
                <a:latin typeface="Verdana"/>
                <a:cs typeface="Verdana"/>
              </a:rPr>
              <a:t>n</a:t>
            </a:r>
            <a:r>
              <a:rPr sz="1000" spc="-95" dirty="0">
                <a:latin typeface="Verdana"/>
                <a:cs typeface="Verdana"/>
              </a:rPr>
              <a:t>k</a:t>
            </a:r>
            <a:r>
              <a:rPr sz="1000" spc="-75" dirty="0">
                <a:latin typeface="Verdana"/>
                <a:cs typeface="Verdana"/>
              </a:rPr>
              <a:t>i</a:t>
            </a:r>
            <a:r>
              <a:rPr sz="1000" spc="-30" dirty="0">
                <a:latin typeface="Verdana"/>
                <a:cs typeface="Verdana"/>
              </a:rPr>
              <a:t>n</a:t>
            </a:r>
            <a:r>
              <a:rPr sz="1000" spc="45" dirty="0">
                <a:latin typeface="Verdana"/>
                <a:cs typeface="Verdana"/>
              </a:rPr>
              <a:t>g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spc="75" dirty="0">
                <a:latin typeface="Verdana"/>
                <a:cs typeface="Verdana"/>
              </a:rPr>
              <a:t>a</a:t>
            </a:r>
            <a:r>
              <a:rPr sz="1000" spc="-30" dirty="0">
                <a:latin typeface="Verdana"/>
                <a:cs typeface="Verdana"/>
              </a:rPr>
              <a:t>n</a:t>
            </a:r>
            <a:r>
              <a:rPr sz="1000" spc="55" dirty="0">
                <a:latin typeface="Verdana"/>
                <a:cs typeface="Verdana"/>
              </a:rPr>
              <a:t>d</a:t>
            </a:r>
            <a:r>
              <a:rPr sz="1000" spc="-65" dirty="0">
                <a:latin typeface="Verdana"/>
                <a:cs typeface="Verdana"/>
              </a:rPr>
              <a:t> </a:t>
            </a:r>
            <a:r>
              <a:rPr sz="1000" spc="-75" dirty="0">
                <a:latin typeface="Verdana"/>
                <a:cs typeface="Verdana"/>
              </a:rPr>
              <a:t>i</a:t>
            </a:r>
            <a:r>
              <a:rPr sz="1000" spc="-30" dirty="0">
                <a:latin typeface="Verdana"/>
                <a:cs typeface="Verdana"/>
              </a:rPr>
              <a:t>n</a:t>
            </a:r>
            <a:r>
              <a:rPr sz="1000" spc="-114" dirty="0">
                <a:latin typeface="Verdana"/>
                <a:cs typeface="Verdana"/>
              </a:rPr>
              <a:t>s</a:t>
            </a:r>
            <a:r>
              <a:rPr sz="1000" spc="-80" dirty="0">
                <a:latin typeface="Verdana"/>
                <a:cs typeface="Verdana"/>
              </a:rPr>
              <a:t>t</a:t>
            </a:r>
            <a:r>
              <a:rPr sz="1000" spc="-75" dirty="0">
                <a:latin typeface="Verdana"/>
                <a:cs typeface="Verdana"/>
              </a:rPr>
              <a:t>i</a:t>
            </a:r>
            <a:r>
              <a:rPr sz="1000" spc="-55" dirty="0">
                <a:latin typeface="Verdana"/>
                <a:cs typeface="Verdana"/>
              </a:rPr>
              <a:t>t</a:t>
            </a:r>
            <a:r>
              <a:rPr sz="1000" spc="-40" dirty="0">
                <a:latin typeface="Verdana"/>
                <a:cs typeface="Verdana"/>
              </a:rPr>
              <a:t>u</a:t>
            </a:r>
            <a:r>
              <a:rPr sz="1000" spc="-55" dirty="0">
                <a:latin typeface="Verdana"/>
                <a:cs typeface="Verdana"/>
              </a:rPr>
              <a:t>t</a:t>
            </a:r>
            <a:r>
              <a:rPr sz="1000" spc="-75" dirty="0">
                <a:latin typeface="Verdana"/>
                <a:cs typeface="Verdana"/>
              </a:rPr>
              <a:t>i</a:t>
            </a:r>
            <a:r>
              <a:rPr sz="1000" spc="40" dirty="0">
                <a:latin typeface="Verdana"/>
                <a:cs typeface="Verdana"/>
              </a:rPr>
              <a:t>o</a:t>
            </a:r>
            <a:r>
              <a:rPr sz="1000" spc="-30" dirty="0">
                <a:latin typeface="Verdana"/>
                <a:cs typeface="Verdana"/>
              </a:rPr>
              <a:t>n</a:t>
            </a:r>
            <a:r>
              <a:rPr sz="1000" spc="75" dirty="0">
                <a:latin typeface="Verdana"/>
                <a:cs typeface="Verdana"/>
              </a:rPr>
              <a:t>a</a:t>
            </a:r>
            <a:r>
              <a:rPr sz="1000" spc="-90" dirty="0">
                <a:latin typeface="Verdana"/>
                <a:cs typeface="Verdana"/>
              </a:rPr>
              <a:t>l  </a:t>
            </a:r>
            <a:r>
              <a:rPr sz="1000" spc="-80" dirty="0">
                <a:latin typeface="Verdana"/>
                <a:cs typeface="Verdana"/>
              </a:rPr>
              <a:t>s</a:t>
            </a:r>
            <a:r>
              <a:rPr sz="1000" spc="-100" dirty="0">
                <a:latin typeface="Verdana"/>
                <a:cs typeface="Verdana"/>
              </a:rPr>
              <a:t>u</a:t>
            </a:r>
            <a:r>
              <a:rPr sz="1000" spc="55" dirty="0">
                <a:latin typeface="Verdana"/>
                <a:cs typeface="Verdana"/>
              </a:rPr>
              <a:t>pp</a:t>
            </a:r>
            <a:r>
              <a:rPr sz="1000" spc="40" dirty="0">
                <a:latin typeface="Verdana"/>
                <a:cs typeface="Verdana"/>
              </a:rPr>
              <a:t>o</a:t>
            </a:r>
            <a:r>
              <a:rPr sz="1000" spc="-95" dirty="0">
                <a:latin typeface="Verdana"/>
                <a:cs typeface="Verdana"/>
              </a:rPr>
              <a:t>rt</a:t>
            </a:r>
            <a:r>
              <a:rPr sz="1000" spc="-55" dirty="0">
                <a:latin typeface="Verdana"/>
                <a:cs typeface="Verdana"/>
              </a:rPr>
              <a:t> </a:t>
            </a:r>
            <a:r>
              <a:rPr sz="1000" dirty="0">
                <a:latin typeface="Verdana"/>
                <a:cs typeface="Verdana"/>
              </a:rPr>
              <a:t>f</a:t>
            </a:r>
            <a:r>
              <a:rPr sz="1000" spc="-5" dirty="0">
                <a:latin typeface="Verdana"/>
                <a:cs typeface="Verdana"/>
              </a:rPr>
              <a:t>o</a:t>
            </a:r>
            <a:r>
              <a:rPr sz="1000" spc="-130" dirty="0">
                <a:latin typeface="Verdana"/>
                <a:cs typeface="Verdana"/>
              </a:rPr>
              <a:t>r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spc="10" dirty="0">
                <a:latin typeface="Verdana"/>
                <a:cs typeface="Verdana"/>
              </a:rPr>
              <a:t>en</a:t>
            </a:r>
            <a:r>
              <a:rPr sz="1000" spc="-55" dirty="0">
                <a:latin typeface="Verdana"/>
                <a:cs typeface="Verdana"/>
              </a:rPr>
              <a:t>t</a:t>
            </a:r>
            <a:r>
              <a:rPr sz="1000" spc="-10" dirty="0">
                <a:latin typeface="Verdana"/>
                <a:cs typeface="Verdana"/>
              </a:rPr>
              <a:t>re</a:t>
            </a:r>
            <a:r>
              <a:rPr sz="1000" spc="-5" dirty="0">
                <a:latin typeface="Verdana"/>
                <a:cs typeface="Verdana"/>
              </a:rPr>
              <a:t>p</a:t>
            </a:r>
            <a:r>
              <a:rPr sz="1000" spc="-35" dirty="0">
                <a:latin typeface="Verdana"/>
                <a:cs typeface="Verdana"/>
              </a:rPr>
              <a:t>ren</a:t>
            </a:r>
            <a:r>
              <a:rPr sz="1000" spc="10" dirty="0">
                <a:latin typeface="Verdana"/>
                <a:cs typeface="Verdana"/>
              </a:rPr>
              <a:t>e</a:t>
            </a:r>
            <a:r>
              <a:rPr sz="1000" spc="5" dirty="0">
                <a:latin typeface="Verdana"/>
                <a:cs typeface="Verdana"/>
              </a:rPr>
              <a:t>u</a:t>
            </a:r>
            <a:r>
              <a:rPr sz="1000" spc="-105" dirty="0">
                <a:latin typeface="Verdana"/>
                <a:cs typeface="Verdana"/>
              </a:rPr>
              <a:t>rsh</a:t>
            </a:r>
            <a:r>
              <a:rPr sz="1000" spc="-50" dirty="0">
                <a:latin typeface="Verdana"/>
                <a:cs typeface="Verdana"/>
              </a:rPr>
              <a:t>i</a:t>
            </a:r>
            <a:r>
              <a:rPr sz="1000" spc="55" dirty="0">
                <a:latin typeface="Verdana"/>
                <a:cs typeface="Verdana"/>
              </a:rPr>
              <a:t>p</a:t>
            </a:r>
            <a:r>
              <a:rPr sz="1000" spc="-50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e</a:t>
            </a:r>
            <a:r>
              <a:rPr sz="1000" spc="5" dirty="0">
                <a:latin typeface="Verdana"/>
                <a:cs typeface="Verdana"/>
              </a:rPr>
              <a:t>t</a:t>
            </a:r>
            <a:r>
              <a:rPr sz="1000" spc="120" dirty="0">
                <a:latin typeface="Verdana"/>
                <a:cs typeface="Verdana"/>
              </a:rPr>
              <a:t>c</a:t>
            </a:r>
            <a:r>
              <a:rPr sz="1000" spc="-90" dirty="0">
                <a:latin typeface="Verdana"/>
                <a:cs typeface="Verdana"/>
              </a:rPr>
              <a:t>. </a:t>
            </a:r>
            <a:r>
              <a:rPr sz="1000" spc="15" dirty="0">
                <a:latin typeface="Verdana"/>
                <a:cs typeface="Verdana"/>
              </a:rPr>
              <a:t>w</a:t>
            </a:r>
            <a:r>
              <a:rPr sz="1000" spc="-75" dirty="0">
                <a:latin typeface="Verdana"/>
                <a:cs typeface="Verdana"/>
              </a:rPr>
              <a:t>ill</a:t>
            </a:r>
            <a:r>
              <a:rPr sz="1000" spc="-100" dirty="0">
                <a:latin typeface="Verdana"/>
                <a:cs typeface="Verdana"/>
              </a:rPr>
              <a:t> </a:t>
            </a:r>
            <a:r>
              <a:rPr sz="1000" spc="55" dirty="0">
                <a:latin typeface="Verdana"/>
                <a:cs typeface="Verdana"/>
              </a:rPr>
              <a:t>b</a:t>
            </a:r>
            <a:r>
              <a:rPr sz="1000" spc="50" dirty="0">
                <a:latin typeface="Verdana"/>
                <a:cs typeface="Verdana"/>
              </a:rPr>
              <a:t>e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spc="120" dirty="0">
                <a:latin typeface="Verdana"/>
                <a:cs typeface="Verdana"/>
              </a:rPr>
              <a:t>c</a:t>
            </a:r>
            <a:r>
              <a:rPr sz="1000" spc="40" dirty="0">
                <a:latin typeface="Verdana"/>
                <a:cs typeface="Verdana"/>
              </a:rPr>
              <a:t>o</a:t>
            </a:r>
            <a:r>
              <a:rPr sz="1000" spc="-30" dirty="0">
                <a:latin typeface="Verdana"/>
                <a:cs typeface="Verdana"/>
              </a:rPr>
              <a:t>n</a:t>
            </a:r>
            <a:r>
              <a:rPr sz="1000" spc="10" dirty="0">
                <a:latin typeface="Verdana"/>
                <a:cs typeface="Verdana"/>
              </a:rPr>
              <a:t>du</a:t>
            </a:r>
            <a:r>
              <a:rPr sz="1000" spc="120" dirty="0">
                <a:latin typeface="Verdana"/>
                <a:cs typeface="Verdana"/>
              </a:rPr>
              <a:t>c</a:t>
            </a:r>
            <a:r>
              <a:rPr sz="1000" spc="-55" dirty="0">
                <a:latin typeface="Verdana"/>
                <a:cs typeface="Verdana"/>
              </a:rPr>
              <a:t>t</a:t>
            </a:r>
            <a:r>
              <a:rPr sz="1000" spc="5" dirty="0">
                <a:latin typeface="Verdana"/>
                <a:cs typeface="Verdana"/>
              </a:rPr>
              <a:t>ed.</a:t>
            </a:r>
            <a:endParaRPr sz="1000">
              <a:latin typeface="Verdana"/>
              <a:cs typeface="Verdan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838200" y="1485900"/>
            <a:ext cx="3091180" cy="4768850"/>
            <a:chOff x="838200" y="1485900"/>
            <a:chExt cx="3091180" cy="4768850"/>
          </a:xfrm>
        </p:grpSpPr>
        <p:sp>
          <p:nvSpPr>
            <p:cNvPr id="12" name="object 12"/>
            <p:cNvSpPr/>
            <p:nvPr/>
          </p:nvSpPr>
          <p:spPr>
            <a:xfrm>
              <a:off x="838200" y="1485900"/>
              <a:ext cx="858519" cy="664845"/>
            </a:xfrm>
            <a:custGeom>
              <a:avLst/>
              <a:gdLst/>
              <a:ahLst/>
              <a:cxnLst/>
              <a:rect l="l" t="t" r="r" b="b"/>
              <a:pathLst>
                <a:path w="858519" h="664844">
                  <a:moveTo>
                    <a:pt x="747268" y="0"/>
                  </a:moveTo>
                  <a:lnTo>
                    <a:pt x="110743" y="0"/>
                  </a:lnTo>
                  <a:lnTo>
                    <a:pt x="67637" y="8695"/>
                  </a:lnTo>
                  <a:lnTo>
                    <a:pt x="32435" y="32416"/>
                  </a:lnTo>
                  <a:lnTo>
                    <a:pt x="8702" y="67615"/>
                  </a:lnTo>
                  <a:lnTo>
                    <a:pt x="0" y="110744"/>
                  </a:lnTo>
                  <a:lnTo>
                    <a:pt x="0" y="553720"/>
                  </a:lnTo>
                  <a:lnTo>
                    <a:pt x="8702" y="596848"/>
                  </a:lnTo>
                  <a:lnTo>
                    <a:pt x="32435" y="632047"/>
                  </a:lnTo>
                  <a:lnTo>
                    <a:pt x="67637" y="655768"/>
                  </a:lnTo>
                  <a:lnTo>
                    <a:pt x="110743" y="664463"/>
                  </a:lnTo>
                  <a:lnTo>
                    <a:pt x="747268" y="664463"/>
                  </a:lnTo>
                  <a:lnTo>
                    <a:pt x="790396" y="655768"/>
                  </a:lnTo>
                  <a:lnTo>
                    <a:pt x="825595" y="632047"/>
                  </a:lnTo>
                  <a:lnTo>
                    <a:pt x="849316" y="596848"/>
                  </a:lnTo>
                  <a:lnTo>
                    <a:pt x="858012" y="553720"/>
                  </a:lnTo>
                  <a:lnTo>
                    <a:pt x="858012" y="110744"/>
                  </a:lnTo>
                  <a:lnTo>
                    <a:pt x="849316" y="67615"/>
                  </a:lnTo>
                  <a:lnTo>
                    <a:pt x="825595" y="32416"/>
                  </a:lnTo>
                  <a:lnTo>
                    <a:pt x="790396" y="8695"/>
                  </a:lnTo>
                  <a:lnTo>
                    <a:pt x="747268" y="0"/>
                  </a:lnTo>
                  <a:close/>
                </a:path>
              </a:pathLst>
            </a:custGeom>
            <a:solidFill>
              <a:srgbClr val="1F49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97352" y="2253765"/>
              <a:ext cx="967783" cy="77757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953767" y="2307336"/>
              <a:ext cx="859790" cy="666115"/>
            </a:xfrm>
            <a:custGeom>
              <a:avLst/>
              <a:gdLst/>
              <a:ahLst/>
              <a:cxnLst/>
              <a:rect l="l" t="t" r="r" b="b"/>
              <a:pathLst>
                <a:path w="859789" h="666114">
                  <a:moveTo>
                    <a:pt x="748538" y="0"/>
                  </a:moveTo>
                  <a:lnTo>
                    <a:pt x="110998" y="0"/>
                  </a:lnTo>
                  <a:lnTo>
                    <a:pt x="67776" y="8717"/>
                  </a:lnTo>
                  <a:lnTo>
                    <a:pt x="32496" y="32496"/>
                  </a:lnTo>
                  <a:lnTo>
                    <a:pt x="8717" y="67776"/>
                  </a:lnTo>
                  <a:lnTo>
                    <a:pt x="0" y="110998"/>
                  </a:lnTo>
                  <a:lnTo>
                    <a:pt x="0" y="554989"/>
                  </a:lnTo>
                  <a:lnTo>
                    <a:pt x="8717" y="598211"/>
                  </a:lnTo>
                  <a:lnTo>
                    <a:pt x="32496" y="633491"/>
                  </a:lnTo>
                  <a:lnTo>
                    <a:pt x="67776" y="657270"/>
                  </a:lnTo>
                  <a:lnTo>
                    <a:pt x="110998" y="665988"/>
                  </a:lnTo>
                  <a:lnTo>
                    <a:pt x="748538" y="665988"/>
                  </a:lnTo>
                  <a:lnTo>
                    <a:pt x="791759" y="657270"/>
                  </a:lnTo>
                  <a:lnTo>
                    <a:pt x="827039" y="633491"/>
                  </a:lnTo>
                  <a:lnTo>
                    <a:pt x="850818" y="598211"/>
                  </a:lnTo>
                  <a:lnTo>
                    <a:pt x="859536" y="554989"/>
                  </a:lnTo>
                  <a:lnTo>
                    <a:pt x="859536" y="110998"/>
                  </a:lnTo>
                  <a:lnTo>
                    <a:pt x="850818" y="67776"/>
                  </a:lnTo>
                  <a:lnTo>
                    <a:pt x="827039" y="32496"/>
                  </a:lnTo>
                  <a:lnTo>
                    <a:pt x="791759" y="8717"/>
                  </a:lnTo>
                  <a:lnTo>
                    <a:pt x="748538" y="0"/>
                  </a:lnTo>
                  <a:close/>
                </a:path>
              </a:pathLst>
            </a:custGeom>
            <a:solidFill>
              <a:srgbClr val="1F49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67968" y="2150363"/>
              <a:ext cx="687070" cy="489584"/>
            </a:xfrm>
            <a:custGeom>
              <a:avLst/>
              <a:gdLst/>
              <a:ahLst/>
              <a:cxnLst/>
              <a:rect l="l" t="t" r="r" b="b"/>
              <a:pathLst>
                <a:path w="687069" h="489585">
                  <a:moveTo>
                    <a:pt x="0" y="0"/>
                  </a:moveTo>
                  <a:lnTo>
                    <a:pt x="0" y="489458"/>
                  </a:lnTo>
                  <a:lnTo>
                    <a:pt x="686815" y="489458"/>
                  </a:lnTo>
                </a:path>
              </a:pathLst>
            </a:custGeom>
            <a:ln w="6349">
              <a:solidFill>
                <a:srgbClr val="312F3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070860" y="3549395"/>
              <a:ext cx="858519" cy="664845"/>
            </a:xfrm>
            <a:custGeom>
              <a:avLst/>
              <a:gdLst/>
              <a:ahLst/>
              <a:cxnLst/>
              <a:rect l="l" t="t" r="r" b="b"/>
              <a:pathLst>
                <a:path w="858520" h="664845">
                  <a:moveTo>
                    <a:pt x="747267" y="0"/>
                  </a:moveTo>
                  <a:lnTo>
                    <a:pt x="110743" y="0"/>
                  </a:lnTo>
                  <a:lnTo>
                    <a:pt x="67615" y="8695"/>
                  </a:lnTo>
                  <a:lnTo>
                    <a:pt x="32416" y="32416"/>
                  </a:lnTo>
                  <a:lnTo>
                    <a:pt x="8695" y="67615"/>
                  </a:lnTo>
                  <a:lnTo>
                    <a:pt x="0" y="110743"/>
                  </a:lnTo>
                  <a:lnTo>
                    <a:pt x="0" y="553719"/>
                  </a:lnTo>
                  <a:lnTo>
                    <a:pt x="8695" y="596848"/>
                  </a:lnTo>
                  <a:lnTo>
                    <a:pt x="32416" y="632047"/>
                  </a:lnTo>
                  <a:lnTo>
                    <a:pt x="67615" y="655768"/>
                  </a:lnTo>
                  <a:lnTo>
                    <a:pt x="110743" y="664463"/>
                  </a:lnTo>
                  <a:lnTo>
                    <a:pt x="747267" y="664463"/>
                  </a:lnTo>
                  <a:lnTo>
                    <a:pt x="790396" y="655768"/>
                  </a:lnTo>
                  <a:lnTo>
                    <a:pt x="825595" y="632047"/>
                  </a:lnTo>
                  <a:lnTo>
                    <a:pt x="849316" y="596848"/>
                  </a:lnTo>
                  <a:lnTo>
                    <a:pt x="858012" y="553719"/>
                  </a:lnTo>
                  <a:lnTo>
                    <a:pt x="858012" y="110743"/>
                  </a:lnTo>
                  <a:lnTo>
                    <a:pt x="849316" y="67615"/>
                  </a:lnTo>
                  <a:lnTo>
                    <a:pt x="825595" y="32416"/>
                  </a:lnTo>
                  <a:lnTo>
                    <a:pt x="790396" y="8695"/>
                  </a:lnTo>
                  <a:lnTo>
                    <a:pt x="747267" y="0"/>
                  </a:lnTo>
                  <a:close/>
                </a:path>
              </a:pathLst>
            </a:custGeom>
            <a:solidFill>
              <a:srgbClr val="1F49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383536" y="2973324"/>
              <a:ext cx="1116330" cy="576580"/>
            </a:xfrm>
            <a:custGeom>
              <a:avLst/>
              <a:gdLst/>
              <a:ahLst/>
              <a:cxnLst/>
              <a:rect l="l" t="t" r="r" b="b"/>
              <a:pathLst>
                <a:path w="1116329" h="576579">
                  <a:moveTo>
                    <a:pt x="0" y="0"/>
                  </a:moveTo>
                  <a:lnTo>
                    <a:pt x="0" y="288289"/>
                  </a:lnTo>
                  <a:lnTo>
                    <a:pt x="1116202" y="288289"/>
                  </a:lnTo>
                  <a:lnTo>
                    <a:pt x="1116202" y="576452"/>
                  </a:lnTo>
                </a:path>
              </a:pathLst>
            </a:custGeom>
            <a:ln w="6349">
              <a:solidFill>
                <a:srgbClr val="312F3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97352" y="4719805"/>
              <a:ext cx="967783" cy="775755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953767" y="4773167"/>
              <a:ext cx="859790" cy="664845"/>
            </a:xfrm>
            <a:custGeom>
              <a:avLst/>
              <a:gdLst/>
              <a:ahLst/>
              <a:cxnLst/>
              <a:rect l="l" t="t" r="r" b="b"/>
              <a:pathLst>
                <a:path w="859789" h="664845">
                  <a:moveTo>
                    <a:pt x="748792" y="0"/>
                  </a:moveTo>
                  <a:lnTo>
                    <a:pt x="110743" y="0"/>
                  </a:lnTo>
                  <a:lnTo>
                    <a:pt x="67615" y="8695"/>
                  </a:lnTo>
                  <a:lnTo>
                    <a:pt x="32416" y="32416"/>
                  </a:lnTo>
                  <a:lnTo>
                    <a:pt x="8695" y="67615"/>
                  </a:lnTo>
                  <a:lnTo>
                    <a:pt x="0" y="110743"/>
                  </a:lnTo>
                  <a:lnTo>
                    <a:pt x="0" y="553719"/>
                  </a:lnTo>
                  <a:lnTo>
                    <a:pt x="8695" y="596848"/>
                  </a:lnTo>
                  <a:lnTo>
                    <a:pt x="32416" y="632047"/>
                  </a:lnTo>
                  <a:lnTo>
                    <a:pt x="67615" y="655768"/>
                  </a:lnTo>
                  <a:lnTo>
                    <a:pt x="110743" y="664463"/>
                  </a:lnTo>
                  <a:lnTo>
                    <a:pt x="748792" y="664463"/>
                  </a:lnTo>
                  <a:lnTo>
                    <a:pt x="791920" y="655768"/>
                  </a:lnTo>
                  <a:lnTo>
                    <a:pt x="827119" y="632047"/>
                  </a:lnTo>
                  <a:lnTo>
                    <a:pt x="850840" y="596848"/>
                  </a:lnTo>
                  <a:lnTo>
                    <a:pt x="859536" y="553719"/>
                  </a:lnTo>
                  <a:lnTo>
                    <a:pt x="859536" y="110743"/>
                  </a:lnTo>
                  <a:lnTo>
                    <a:pt x="850840" y="67615"/>
                  </a:lnTo>
                  <a:lnTo>
                    <a:pt x="827119" y="32416"/>
                  </a:lnTo>
                  <a:lnTo>
                    <a:pt x="791920" y="8695"/>
                  </a:lnTo>
                  <a:lnTo>
                    <a:pt x="748792" y="0"/>
                  </a:lnTo>
                  <a:close/>
                </a:path>
              </a:pathLst>
            </a:custGeom>
            <a:solidFill>
              <a:srgbClr val="1F49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383536" y="4213860"/>
              <a:ext cx="1116330" cy="560070"/>
            </a:xfrm>
            <a:custGeom>
              <a:avLst/>
              <a:gdLst/>
              <a:ahLst/>
              <a:cxnLst/>
              <a:rect l="l" t="t" r="r" b="b"/>
              <a:pathLst>
                <a:path w="1116329" h="560070">
                  <a:moveTo>
                    <a:pt x="1116202" y="0"/>
                  </a:moveTo>
                  <a:lnTo>
                    <a:pt x="1116202" y="279781"/>
                  </a:lnTo>
                  <a:lnTo>
                    <a:pt x="0" y="279781"/>
                  </a:lnTo>
                  <a:lnTo>
                    <a:pt x="0" y="559562"/>
                  </a:lnTo>
                </a:path>
              </a:pathLst>
            </a:custGeom>
            <a:ln w="6350">
              <a:solidFill>
                <a:srgbClr val="312F3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838200" y="5590032"/>
              <a:ext cx="858519" cy="664845"/>
            </a:xfrm>
            <a:custGeom>
              <a:avLst/>
              <a:gdLst/>
              <a:ahLst/>
              <a:cxnLst/>
              <a:rect l="l" t="t" r="r" b="b"/>
              <a:pathLst>
                <a:path w="858519" h="664845">
                  <a:moveTo>
                    <a:pt x="747268" y="0"/>
                  </a:moveTo>
                  <a:lnTo>
                    <a:pt x="110743" y="0"/>
                  </a:lnTo>
                  <a:lnTo>
                    <a:pt x="67637" y="8702"/>
                  </a:lnTo>
                  <a:lnTo>
                    <a:pt x="32435" y="32435"/>
                  </a:lnTo>
                  <a:lnTo>
                    <a:pt x="8702" y="67637"/>
                  </a:lnTo>
                  <a:lnTo>
                    <a:pt x="0" y="110744"/>
                  </a:lnTo>
                  <a:lnTo>
                    <a:pt x="0" y="553720"/>
                  </a:lnTo>
                  <a:lnTo>
                    <a:pt x="8702" y="596826"/>
                  </a:lnTo>
                  <a:lnTo>
                    <a:pt x="32435" y="632028"/>
                  </a:lnTo>
                  <a:lnTo>
                    <a:pt x="67637" y="655761"/>
                  </a:lnTo>
                  <a:lnTo>
                    <a:pt x="110743" y="664464"/>
                  </a:lnTo>
                  <a:lnTo>
                    <a:pt x="747268" y="664464"/>
                  </a:lnTo>
                  <a:lnTo>
                    <a:pt x="790396" y="655761"/>
                  </a:lnTo>
                  <a:lnTo>
                    <a:pt x="825595" y="632028"/>
                  </a:lnTo>
                  <a:lnTo>
                    <a:pt x="849316" y="596826"/>
                  </a:lnTo>
                  <a:lnTo>
                    <a:pt x="858012" y="553720"/>
                  </a:lnTo>
                  <a:lnTo>
                    <a:pt x="858012" y="110744"/>
                  </a:lnTo>
                  <a:lnTo>
                    <a:pt x="849316" y="67637"/>
                  </a:lnTo>
                  <a:lnTo>
                    <a:pt x="825595" y="32435"/>
                  </a:lnTo>
                  <a:lnTo>
                    <a:pt x="790396" y="8702"/>
                  </a:lnTo>
                  <a:lnTo>
                    <a:pt x="747268" y="0"/>
                  </a:lnTo>
                  <a:close/>
                </a:path>
              </a:pathLst>
            </a:custGeom>
            <a:solidFill>
              <a:srgbClr val="1F49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267968" y="5105400"/>
              <a:ext cx="687070" cy="485140"/>
            </a:xfrm>
            <a:custGeom>
              <a:avLst/>
              <a:gdLst/>
              <a:ahLst/>
              <a:cxnLst/>
              <a:rect l="l" t="t" r="r" b="b"/>
              <a:pathLst>
                <a:path w="687069" h="485139">
                  <a:moveTo>
                    <a:pt x="686815" y="0"/>
                  </a:moveTo>
                  <a:lnTo>
                    <a:pt x="0" y="0"/>
                  </a:lnTo>
                  <a:lnTo>
                    <a:pt x="0" y="484708"/>
                  </a:lnTo>
                </a:path>
              </a:pathLst>
            </a:custGeom>
            <a:ln w="6350">
              <a:solidFill>
                <a:srgbClr val="312F3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1100429" y="1603070"/>
            <a:ext cx="33337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01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01344" y="5708700"/>
            <a:ext cx="3333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05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217801" y="2425446"/>
            <a:ext cx="3333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02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209545" y="4891532"/>
            <a:ext cx="3333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04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333369" y="3666870"/>
            <a:ext cx="3333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03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988945" y="4714138"/>
            <a:ext cx="2941320" cy="88963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sz="1000" b="1" spc="-5" dirty="0">
                <a:solidFill>
                  <a:srgbClr val="1F4980"/>
                </a:solidFill>
                <a:latin typeface="Calibri"/>
                <a:cs typeface="Calibri"/>
              </a:rPr>
              <a:t>Rural</a:t>
            </a:r>
            <a:r>
              <a:rPr sz="1000" b="1" spc="-25" dirty="0">
                <a:solidFill>
                  <a:srgbClr val="1F498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1F4980"/>
                </a:solidFill>
                <a:latin typeface="Calibri"/>
                <a:cs typeface="Calibri"/>
              </a:rPr>
              <a:t>Self</a:t>
            </a:r>
            <a:r>
              <a:rPr sz="1000" b="1" dirty="0">
                <a:solidFill>
                  <a:srgbClr val="1F498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1F4980"/>
                </a:solidFill>
                <a:latin typeface="Calibri"/>
                <a:cs typeface="Calibri"/>
              </a:rPr>
              <a:t>Employment Training</a:t>
            </a:r>
            <a:r>
              <a:rPr sz="1000" b="1" dirty="0">
                <a:solidFill>
                  <a:srgbClr val="1F498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1F4980"/>
                </a:solidFill>
                <a:latin typeface="Calibri"/>
                <a:cs typeface="Calibri"/>
              </a:rPr>
              <a:t>RSETI)</a:t>
            </a:r>
            <a:endParaRPr sz="1000">
              <a:latin typeface="Calibri"/>
              <a:cs typeface="Calibri"/>
            </a:endParaRPr>
          </a:p>
          <a:p>
            <a:pPr marL="184785" marR="5080" indent="-172720">
              <a:lnSpc>
                <a:spcPct val="100000"/>
              </a:lnSpc>
              <a:spcBef>
                <a:spcPts val="4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45" dirty="0">
                <a:latin typeface="Verdana"/>
                <a:cs typeface="Verdana"/>
              </a:rPr>
              <a:t>All</a:t>
            </a:r>
            <a:r>
              <a:rPr sz="1000" spc="-50" dirty="0">
                <a:latin typeface="Verdana"/>
                <a:cs typeface="Verdana"/>
              </a:rPr>
              <a:t> </a:t>
            </a:r>
            <a:r>
              <a:rPr sz="1000" spc="5" dirty="0">
                <a:latin typeface="Verdana"/>
                <a:cs typeface="Verdana"/>
              </a:rPr>
              <a:t>women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undergoing</a:t>
            </a:r>
            <a:r>
              <a:rPr sz="1000" spc="-55" dirty="0">
                <a:latin typeface="Verdana"/>
                <a:cs typeface="Verdana"/>
              </a:rPr>
              <a:t> </a:t>
            </a:r>
            <a:r>
              <a:rPr sz="1000" spc="-70" dirty="0">
                <a:latin typeface="Verdana"/>
                <a:cs typeface="Verdana"/>
              </a:rPr>
              <a:t>BIG</a:t>
            </a:r>
            <a:r>
              <a:rPr sz="1000" spc="-90" dirty="0">
                <a:latin typeface="Verdana"/>
                <a:cs typeface="Verdana"/>
              </a:rPr>
              <a:t> </a:t>
            </a:r>
            <a:r>
              <a:rPr sz="1000" spc="-55" dirty="0">
                <a:latin typeface="Verdana"/>
                <a:cs typeface="Verdana"/>
              </a:rPr>
              <a:t>will</a:t>
            </a:r>
            <a:r>
              <a:rPr sz="1000" spc="-100" dirty="0">
                <a:latin typeface="Verdana"/>
                <a:cs typeface="Verdana"/>
              </a:rPr>
              <a:t> </a:t>
            </a:r>
            <a:r>
              <a:rPr sz="1000" spc="50" dirty="0">
                <a:latin typeface="Verdana"/>
                <a:cs typeface="Verdana"/>
              </a:rPr>
              <a:t>be</a:t>
            </a:r>
            <a:r>
              <a:rPr sz="1000" spc="-75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motivated </a:t>
            </a:r>
            <a:r>
              <a:rPr sz="1000" spc="-340" dirty="0">
                <a:latin typeface="Verdana"/>
                <a:cs typeface="Verdana"/>
              </a:rPr>
              <a:t> </a:t>
            </a:r>
            <a:r>
              <a:rPr sz="1000" spc="-55" dirty="0">
                <a:latin typeface="Verdana"/>
                <a:cs typeface="Verdana"/>
              </a:rPr>
              <a:t>t</a:t>
            </a:r>
            <a:r>
              <a:rPr sz="1000" spc="45" dirty="0">
                <a:latin typeface="Verdana"/>
                <a:cs typeface="Verdana"/>
              </a:rPr>
              <a:t>o</a:t>
            </a:r>
            <a:r>
              <a:rPr sz="1000" spc="-95" dirty="0">
                <a:latin typeface="Verdana"/>
                <a:cs typeface="Verdana"/>
              </a:rPr>
              <a:t> </a:t>
            </a:r>
            <a:r>
              <a:rPr sz="1000" spc="55" dirty="0">
                <a:latin typeface="Verdana"/>
                <a:cs typeface="Verdana"/>
              </a:rPr>
              <a:t>b</a:t>
            </a:r>
            <a:r>
              <a:rPr sz="1000" spc="50" dirty="0">
                <a:latin typeface="Verdana"/>
                <a:cs typeface="Verdana"/>
              </a:rPr>
              <a:t>e</a:t>
            </a:r>
            <a:r>
              <a:rPr sz="1000" spc="-65" dirty="0">
                <a:latin typeface="Verdana"/>
                <a:cs typeface="Verdana"/>
              </a:rPr>
              <a:t> </a:t>
            </a:r>
            <a:r>
              <a:rPr sz="1000" spc="-75" dirty="0">
                <a:latin typeface="Verdana"/>
                <a:cs typeface="Verdana"/>
              </a:rPr>
              <a:t>li</a:t>
            </a:r>
            <a:r>
              <a:rPr sz="1000" spc="-60" dirty="0">
                <a:latin typeface="Verdana"/>
                <a:cs typeface="Verdana"/>
              </a:rPr>
              <a:t>n</a:t>
            </a:r>
            <a:r>
              <a:rPr sz="1000" spc="-55" dirty="0">
                <a:latin typeface="Verdana"/>
                <a:cs typeface="Verdana"/>
              </a:rPr>
              <a:t>k</a:t>
            </a:r>
            <a:r>
              <a:rPr sz="1000" spc="55" dirty="0">
                <a:latin typeface="Verdana"/>
                <a:cs typeface="Verdana"/>
              </a:rPr>
              <a:t>ed</a:t>
            </a:r>
            <a:r>
              <a:rPr sz="1000" spc="-90" dirty="0">
                <a:latin typeface="Verdana"/>
                <a:cs typeface="Verdana"/>
              </a:rPr>
              <a:t> </a:t>
            </a:r>
            <a:r>
              <a:rPr sz="1000" spc="-55" dirty="0">
                <a:latin typeface="Verdana"/>
                <a:cs typeface="Verdana"/>
              </a:rPr>
              <a:t>t</a:t>
            </a:r>
            <a:r>
              <a:rPr sz="1000" spc="45" dirty="0">
                <a:latin typeface="Verdana"/>
                <a:cs typeface="Verdana"/>
              </a:rPr>
              <a:t>o</a:t>
            </a:r>
            <a:r>
              <a:rPr sz="1000" spc="-95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v</a:t>
            </a:r>
            <a:r>
              <a:rPr sz="1000" spc="-10" dirty="0">
                <a:latin typeface="Verdana"/>
                <a:cs typeface="Verdana"/>
              </a:rPr>
              <a:t>o</a:t>
            </a:r>
            <a:r>
              <a:rPr sz="1000" spc="100" dirty="0">
                <a:latin typeface="Verdana"/>
                <a:cs typeface="Verdana"/>
              </a:rPr>
              <a:t>ca</a:t>
            </a:r>
            <a:r>
              <a:rPr sz="1000" spc="-55" dirty="0">
                <a:latin typeface="Verdana"/>
                <a:cs typeface="Verdana"/>
              </a:rPr>
              <a:t>t</a:t>
            </a:r>
            <a:r>
              <a:rPr sz="1000" spc="-75" dirty="0">
                <a:latin typeface="Verdana"/>
                <a:cs typeface="Verdana"/>
              </a:rPr>
              <a:t>i</a:t>
            </a:r>
            <a:r>
              <a:rPr sz="1000" spc="35" dirty="0">
                <a:latin typeface="Verdana"/>
                <a:cs typeface="Verdana"/>
              </a:rPr>
              <a:t>o</a:t>
            </a:r>
            <a:r>
              <a:rPr sz="1000" spc="25" dirty="0">
                <a:latin typeface="Verdana"/>
                <a:cs typeface="Verdana"/>
              </a:rPr>
              <a:t>na</a:t>
            </a:r>
            <a:r>
              <a:rPr sz="1000" spc="-75" dirty="0">
                <a:latin typeface="Verdana"/>
                <a:cs typeface="Verdana"/>
              </a:rPr>
              <a:t>l </a:t>
            </a:r>
            <a:r>
              <a:rPr sz="1000" spc="-140" dirty="0">
                <a:latin typeface="Verdana"/>
                <a:cs typeface="Verdana"/>
              </a:rPr>
              <a:t>s</a:t>
            </a:r>
            <a:r>
              <a:rPr sz="1000" spc="-114" dirty="0">
                <a:latin typeface="Verdana"/>
                <a:cs typeface="Verdana"/>
              </a:rPr>
              <a:t>k</a:t>
            </a:r>
            <a:r>
              <a:rPr sz="1000" spc="-50" dirty="0">
                <a:latin typeface="Verdana"/>
                <a:cs typeface="Verdana"/>
              </a:rPr>
              <a:t>i</a:t>
            </a:r>
            <a:r>
              <a:rPr sz="1000" spc="-75" dirty="0">
                <a:latin typeface="Verdana"/>
                <a:cs typeface="Verdana"/>
              </a:rPr>
              <a:t>ll</a:t>
            </a:r>
            <a:r>
              <a:rPr sz="1000" spc="-100" dirty="0">
                <a:latin typeface="Verdana"/>
                <a:cs typeface="Verdana"/>
              </a:rPr>
              <a:t> </a:t>
            </a:r>
            <a:r>
              <a:rPr sz="1000" spc="10" dirty="0">
                <a:latin typeface="Verdana"/>
                <a:cs typeface="Verdana"/>
              </a:rPr>
              <a:t>devel</a:t>
            </a:r>
            <a:r>
              <a:rPr sz="1000" spc="5" dirty="0">
                <a:latin typeface="Verdana"/>
                <a:cs typeface="Verdana"/>
              </a:rPr>
              <a:t>o</a:t>
            </a:r>
            <a:r>
              <a:rPr sz="1000" spc="55" dirty="0">
                <a:latin typeface="Verdana"/>
                <a:cs typeface="Verdana"/>
              </a:rPr>
              <a:t>p</a:t>
            </a:r>
            <a:r>
              <a:rPr sz="1000" spc="-15" dirty="0">
                <a:latin typeface="Verdana"/>
                <a:cs typeface="Verdana"/>
              </a:rPr>
              <a:t>ment  </a:t>
            </a:r>
            <a:r>
              <a:rPr sz="1000" spc="-55" dirty="0">
                <a:latin typeface="Verdana"/>
                <a:cs typeface="Verdana"/>
              </a:rPr>
              <a:t>t</a:t>
            </a:r>
            <a:r>
              <a:rPr sz="1000" spc="-25" dirty="0">
                <a:latin typeface="Verdana"/>
                <a:cs typeface="Verdana"/>
              </a:rPr>
              <a:t>ra</a:t>
            </a:r>
            <a:r>
              <a:rPr sz="1000" spc="-75" dirty="0">
                <a:latin typeface="Verdana"/>
                <a:cs typeface="Verdana"/>
              </a:rPr>
              <a:t>i</a:t>
            </a:r>
            <a:r>
              <a:rPr sz="1000" spc="-30" dirty="0">
                <a:latin typeface="Verdana"/>
                <a:cs typeface="Verdana"/>
              </a:rPr>
              <a:t>n</a:t>
            </a:r>
            <a:r>
              <a:rPr sz="1000" spc="-75" dirty="0">
                <a:latin typeface="Verdana"/>
                <a:cs typeface="Verdana"/>
              </a:rPr>
              <a:t>i</a:t>
            </a:r>
            <a:r>
              <a:rPr sz="1000" spc="-30" dirty="0">
                <a:latin typeface="Verdana"/>
                <a:cs typeface="Verdana"/>
              </a:rPr>
              <a:t>n</a:t>
            </a:r>
            <a:r>
              <a:rPr sz="1000" spc="-45" dirty="0">
                <a:latin typeface="Verdana"/>
                <a:cs typeface="Verdana"/>
              </a:rPr>
              <a:t>gs</a:t>
            </a:r>
            <a:r>
              <a:rPr sz="1000" spc="-90" dirty="0">
                <a:latin typeface="Verdana"/>
                <a:cs typeface="Verdana"/>
              </a:rPr>
              <a:t> </a:t>
            </a:r>
            <a:r>
              <a:rPr sz="1000" spc="-55" dirty="0">
                <a:latin typeface="Verdana"/>
                <a:cs typeface="Verdana"/>
              </a:rPr>
              <a:t>t</a:t>
            </a:r>
            <a:r>
              <a:rPr sz="1000" spc="-30" dirty="0">
                <a:latin typeface="Verdana"/>
                <a:cs typeface="Verdana"/>
              </a:rPr>
              <a:t>h</a:t>
            </a:r>
            <a:r>
              <a:rPr sz="1000" spc="-35" dirty="0">
                <a:latin typeface="Verdana"/>
                <a:cs typeface="Verdana"/>
              </a:rPr>
              <a:t>r</a:t>
            </a:r>
            <a:r>
              <a:rPr sz="1000" spc="-55" dirty="0">
                <a:latin typeface="Verdana"/>
                <a:cs typeface="Verdana"/>
              </a:rPr>
              <a:t>o</a:t>
            </a:r>
            <a:r>
              <a:rPr sz="1000" spc="-40" dirty="0">
                <a:latin typeface="Verdana"/>
                <a:cs typeface="Verdana"/>
              </a:rPr>
              <a:t>u</a:t>
            </a:r>
            <a:r>
              <a:rPr sz="1000" spc="10" dirty="0">
                <a:latin typeface="Verdana"/>
                <a:cs typeface="Verdana"/>
              </a:rPr>
              <a:t>gh</a:t>
            </a:r>
            <a:r>
              <a:rPr sz="1000" spc="-60" dirty="0">
                <a:latin typeface="Verdana"/>
                <a:cs typeface="Verdana"/>
              </a:rPr>
              <a:t> </a:t>
            </a:r>
            <a:r>
              <a:rPr sz="1000" spc="-100" dirty="0">
                <a:latin typeface="Verdana"/>
                <a:cs typeface="Verdana"/>
              </a:rPr>
              <a:t>R</a:t>
            </a:r>
            <a:r>
              <a:rPr sz="1000" spc="-195" dirty="0">
                <a:latin typeface="Verdana"/>
                <a:cs typeface="Verdana"/>
              </a:rPr>
              <a:t>S</a:t>
            </a:r>
            <a:r>
              <a:rPr sz="1000" spc="-100" dirty="0">
                <a:latin typeface="Verdana"/>
                <a:cs typeface="Verdana"/>
              </a:rPr>
              <a:t>E</a:t>
            </a:r>
            <a:r>
              <a:rPr sz="1000" spc="-200" dirty="0">
                <a:latin typeface="Verdana"/>
                <a:cs typeface="Verdana"/>
              </a:rPr>
              <a:t>T</a:t>
            </a:r>
            <a:r>
              <a:rPr sz="1000" spc="-190" dirty="0">
                <a:latin typeface="Verdana"/>
                <a:cs typeface="Verdana"/>
              </a:rPr>
              <a:t>I</a:t>
            </a:r>
            <a:r>
              <a:rPr sz="1000" spc="-20" dirty="0">
                <a:latin typeface="Verdana"/>
                <a:cs typeface="Verdana"/>
              </a:rPr>
              <a:t>/</a:t>
            </a:r>
            <a:r>
              <a:rPr sz="1000" spc="-70" dirty="0">
                <a:latin typeface="Verdana"/>
                <a:cs typeface="Verdana"/>
              </a:rPr>
              <a:t> </a:t>
            </a:r>
            <a:r>
              <a:rPr sz="1000" spc="-35" dirty="0">
                <a:latin typeface="Verdana"/>
                <a:cs typeface="Verdana"/>
              </a:rPr>
              <a:t>D</a:t>
            </a:r>
            <a:r>
              <a:rPr sz="1000" spc="-30" dirty="0">
                <a:latin typeface="Verdana"/>
                <a:cs typeface="Verdana"/>
              </a:rPr>
              <a:t>D</a:t>
            </a:r>
            <a:r>
              <a:rPr sz="1000" spc="-80" dirty="0">
                <a:latin typeface="Verdana"/>
                <a:cs typeface="Verdana"/>
              </a:rPr>
              <a:t>U</a:t>
            </a:r>
            <a:r>
              <a:rPr sz="1000" spc="-55" dirty="0">
                <a:latin typeface="Verdana"/>
                <a:cs typeface="Verdana"/>
              </a:rPr>
              <a:t> </a:t>
            </a:r>
            <a:r>
              <a:rPr sz="1000" spc="80" dirty="0">
                <a:latin typeface="Verdana"/>
                <a:cs typeface="Verdana"/>
              </a:rPr>
              <a:t>G</a:t>
            </a:r>
            <a:r>
              <a:rPr sz="1000" spc="-70" dirty="0">
                <a:latin typeface="Verdana"/>
                <a:cs typeface="Verdana"/>
              </a:rPr>
              <a:t>K</a:t>
            </a:r>
            <a:r>
              <a:rPr sz="1000" spc="-60" dirty="0">
                <a:latin typeface="Verdana"/>
                <a:cs typeface="Verdana"/>
              </a:rPr>
              <a:t>Y</a:t>
            </a:r>
            <a:r>
              <a:rPr sz="1000" spc="-25" dirty="0">
                <a:latin typeface="Verdana"/>
                <a:cs typeface="Verdana"/>
              </a:rPr>
              <a:t>/</a:t>
            </a:r>
            <a:r>
              <a:rPr sz="1000" spc="-20" dirty="0">
                <a:latin typeface="Verdana"/>
                <a:cs typeface="Verdana"/>
              </a:rPr>
              <a:t>N</a:t>
            </a:r>
            <a:r>
              <a:rPr sz="1000" spc="80" dirty="0">
                <a:latin typeface="Verdana"/>
                <a:cs typeface="Verdana"/>
              </a:rPr>
              <a:t>G</a:t>
            </a:r>
            <a:r>
              <a:rPr sz="1000" spc="-40" dirty="0">
                <a:latin typeface="Verdana"/>
                <a:cs typeface="Verdana"/>
              </a:rPr>
              <a:t>O</a:t>
            </a:r>
            <a:r>
              <a:rPr sz="1000" spc="-25" dirty="0">
                <a:latin typeface="Verdana"/>
                <a:cs typeface="Verdana"/>
              </a:rPr>
              <a:t>s</a:t>
            </a:r>
            <a:r>
              <a:rPr sz="1000" spc="-45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e</a:t>
            </a:r>
            <a:r>
              <a:rPr sz="1000" spc="5" dirty="0">
                <a:latin typeface="Verdana"/>
                <a:cs typeface="Verdana"/>
              </a:rPr>
              <a:t>t</a:t>
            </a:r>
            <a:r>
              <a:rPr sz="1000" spc="120" dirty="0">
                <a:latin typeface="Verdana"/>
                <a:cs typeface="Verdana"/>
              </a:rPr>
              <a:t>c</a:t>
            </a:r>
            <a:r>
              <a:rPr sz="1000" spc="-90" dirty="0">
                <a:latin typeface="Verdana"/>
                <a:cs typeface="Verdana"/>
              </a:rPr>
              <a:t>.  </a:t>
            </a:r>
            <a:r>
              <a:rPr sz="1000" spc="-45" dirty="0">
                <a:latin typeface="Verdana"/>
                <a:cs typeface="Verdana"/>
              </a:rPr>
              <a:t>for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increased</a:t>
            </a:r>
            <a:r>
              <a:rPr sz="1000" spc="-70" dirty="0">
                <a:latin typeface="Verdana"/>
                <a:cs typeface="Verdana"/>
              </a:rPr>
              <a:t> </a:t>
            </a:r>
            <a:r>
              <a:rPr sz="1000" spc="-20" dirty="0">
                <a:latin typeface="Verdana"/>
                <a:cs typeface="Verdana"/>
              </a:rPr>
              <a:t>livelihood</a:t>
            </a:r>
            <a:r>
              <a:rPr sz="1000" spc="-90" dirty="0">
                <a:latin typeface="Verdana"/>
                <a:cs typeface="Verdana"/>
              </a:rPr>
              <a:t> </a:t>
            </a:r>
            <a:r>
              <a:rPr sz="1000" spc="-30" dirty="0">
                <a:latin typeface="Verdana"/>
                <a:cs typeface="Verdana"/>
              </a:rPr>
              <a:t>opportunities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91260" y="3545840"/>
            <a:ext cx="1069340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6350" algn="r">
              <a:lnSpc>
                <a:spcPct val="100000"/>
              </a:lnSpc>
              <a:spcBef>
                <a:spcPts val="105"/>
              </a:spcBef>
            </a:pPr>
            <a:r>
              <a:rPr sz="2000" b="1" spc="-70" dirty="0">
                <a:solidFill>
                  <a:srgbClr val="1F4980"/>
                </a:solidFill>
                <a:latin typeface="Tahoma"/>
                <a:cs typeface="Tahoma"/>
              </a:rPr>
              <a:t>Program</a:t>
            </a:r>
            <a:endParaRPr sz="2000">
              <a:latin typeface="Tahoma"/>
              <a:cs typeface="Tahoma"/>
            </a:endParaRPr>
          </a:p>
          <a:p>
            <a:pPr marR="5080" algn="r">
              <a:lnSpc>
                <a:spcPct val="100000"/>
              </a:lnSpc>
            </a:pPr>
            <a:r>
              <a:rPr sz="2000" b="1" spc="-80" dirty="0">
                <a:solidFill>
                  <a:srgbClr val="1F4980"/>
                </a:solidFill>
                <a:latin typeface="Tahoma"/>
                <a:cs typeface="Tahoma"/>
              </a:rPr>
              <a:t>Details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6382258" y="4658995"/>
            <a:ext cx="5501640" cy="0"/>
          </a:xfrm>
          <a:custGeom>
            <a:avLst/>
            <a:gdLst/>
            <a:ahLst/>
            <a:cxnLst/>
            <a:rect l="l" t="t" r="r" b="b"/>
            <a:pathLst>
              <a:path w="5501640">
                <a:moveTo>
                  <a:pt x="0" y="0"/>
                </a:moveTo>
                <a:lnTo>
                  <a:pt x="5501640" y="0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382258" y="5767070"/>
            <a:ext cx="5501640" cy="0"/>
          </a:xfrm>
          <a:custGeom>
            <a:avLst/>
            <a:gdLst/>
            <a:ahLst/>
            <a:cxnLst/>
            <a:rect l="l" t="t" r="r" b="b"/>
            <a:pathLst>
              <a:path w="5501640">
                <a:moveTo>
                  <a:pt x="0" y="0"/>
                </a:moveTo>
                <a:lnTo>
                  <a:pt x="5501640" y="0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6410325" y="1730705"/>
            <a:ext cx="20701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0" dirty="0">
                <a:solidFill>
                  <a:srgbClr val="FFFFFF"/>
                </a:solidFill>
                <a:latin typeface="Verdana"/>
                <a:cs typeface="Verdana"/>
              </a:rPr>
              <a:t>F</a:t>
            </a:r>
            <a:r>
              <a:rPr sz="1000" spc="3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000" spc="-13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123046" y="1730705"/>
            <a:ext cx="118681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20" dirty="0">
                <a:solidFill>
                  <a:srgbClr val="FFFFFF"/>
                </a:solidFill>
                <a:latin typeface="Verdana"/>
                <a:cs typeface="Verdana"/>
              </a:rPr>
              <a:t>Reporting</a:t>
            </a:r>
            <a:r>
              <a:rPr sz="1000" spc="2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25" dirty="0">
                <a:solidFill>
                  <a:srgbClr val="FFFFFF"/>
                </a:solidFill>
                <a:latin typeface="Verdana"/>
                <a:cs typeface="Verdana"/>
              </a:rPr>
              <a:t>Quarter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469373" y="1730705"/>
            <a:ext cx="30924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20" dirty="0">
                <a:solidFill>
                  <a:srgbClr val="FFFFFF"/>
                </a:solidFill>
                <a:latin typeface="Verdana"/>
                <a:cs typeface="Verdana"/>
              </a:rPr>
              <a:t>Y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ear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0066401" y="1730705"/>
            <a:ext cx="50419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20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000" spc="4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0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Verdana"/>
                <a:cs typeface="Verdana"/>
              </a:rPr>
              <a:t>Da</a:t>
            </a:r>
            <a:r>
              <a:rPr sz="1000" spc="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000" spc="5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0726928" y="1730705"/>
            <a:ext cx="34036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14" dirty="0">
                <a:solidFill>
                  <a:srgbClr val="FFFFFF"/>
                </a:solidFill>
                <a:latin typeface="Verdana"/>
                <a:cs typeface="Verdana"/>
              </a:rPr>
              <a:t>(</a:t>
            </a:r>
            <a:r>
              <a:rPr sz="1000" spc="-20" dirty="0">
                <a:solidFill>
                  <a:srgbClr val="FFFFFF"/>
                </a:solidFill>
                <a:latin typeface="Verdana"/>
                <a:cs typeface="Verdana"/>
              </a:rPr>
              <a:t>Y</a:t>
            </a:r>
            <a:r>
              <a:rPr sz="1000" spc="-20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000" spc="-65" dirty="0">
                <a:solidFill>
                  <a:srgbClr val="FFFFFF"/>
                </a:solidFill>
                <a:latin typeface="Verdana"/>
                <a:cs typeface="Verdana"/>
              </a:rPr>
              <a:t>D)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410325" y="3961003"/>
            <a:ext cx="155575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000" spc="-7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000" spc="-3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f</a:t>
            </a: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000" spc="-30" dirty="0">
                <a:solidFill>
                  <a:srgbClr val="FFFFFF"/>
                </a:solidFill>
                <a:latin typeface="Verdana"/>
                <a:cs typeface="Verdana"/>
              </a:rPr>
              <a:t>rm</a:t>
            </a:r>
            <a:r>
              <a:rPr sz="1000" spc="-2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000" spc="-5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000" spc="-7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000" spc="4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000" spc="-3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000" spc="-90" dirty="0">
                <a:solidFill>
                  <a:srgbClr val="FFFFFF"/>
                </a:solidFill>
                <a:latin typeface="Verdana"/>
                <a:cs typeface="Verdana"/>
              </a:rPr>
              <a:t>, </a:t>
            </a:r>
            <a:r>
              <a:rPr sz="1000" spc="-75" dirty="0">
                <a:solidFill>
                  <a:srgbClr val="FFFFFF"/>
                </a:solidFill>
                <a:latin typeface="Verdana"/>
                <a:cs typeface="Verdana"/>
              </a:rPr>
              <a:t>li</a:t>
            </a:r>
            <a:r>
              <a:rPr sz="1000" spc="-35" dirty="0">
                <a:solidFill>
                  <a:srgbClr val="FFFFFF"/>
                </a:solidFill>
                <a:latin typeface="Verdana"/>
                <a:cs typeface="Verdana"/>
              </a:rPr>
              <a:t>ve</a:t>
            </a:r>
            <a:r>
              <a:rPr sz="1000" spc="-15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000" spc="-7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000" spc="-30" dirty="0">
                <a:solidFill>
                  <a:srgbClr val="FFFFFF"/>
                </a:solidFill>
                <a:latin typeface="Verdana"/>
                <a:cs typeface="Verdana"/>
              </a:rPr>
              <a:t>h</a:t>
            </a:r>
            <a:r>
              <a:rPr sz="1000" spc="40" dirty="0">
                <a:solidFill>
                  <a:srgbClr val="FFFFFF"/>
                </a:solidFill>
                <a:latin typeface="Verdana"/>
                <a:cs typeface="Verdana"/>
              </a:rPr>
              <a:t>ood  o</a:t>
            </a:r>
            <a:r>
              <a:rPr sz="1000" spc="55" dirty="0">
                <a:solidFill>
                  <a:srgbClr val="FFFFFF"/>
                </a:solidFill>
                <a:latin typeface="Verdana"/>
                <a:cs typeface="Verdana"/>
              </a:rPr>
              <a:t>pp</a:t>
            </a:r>
            <a:r>
              <a:rPr sz="1000" spc="4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000" spc="-10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000" spc="-8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000" spc="-40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1000" spc="-3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000" spc="-7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000" spc="-5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000" spc="-7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000" spc="-45" dirty="0">
                <a:solidFill>
                  <a:srgbClr val="FFFFFF"/>
                </a:solidFill>
                <a:latin typeface="Verdana"/>
                <a:cs typeface="Verdana"/>
              </a:rPr>
              <a:t>es</a:t>
            </a:r>
            <a:r>
              <a:rPr sz="10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2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000" spc="2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000" spc="55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10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60" dirty="0">
                <a:solidFill>
                  <a:srgbClr val="FFFFFF"/>
                </a:solidFill>
                <a:latin typeface="Verdana"/>
                <a:cs typeface="Verdana"/>
              </a:rPr>
              <a:t>se</a:t>
            </a:r>
            <a:r>
              <a:rPr sz="1000" spc="-3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000" spc="-5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000" spc="-7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000" spc="-3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000" spc="30" dirty="0">
                <a:solidFill>
                  <a:srgbClr val="FFFFFF"/>
                </a:solidFill>
                <a:latin typeface="Verdana"/>
                <a:cs typeface="Verdana"/>
              </a:rPr>
              <a:t>g  </a:t>
            </a:r>
            <a:r>
              <a:rPr sz="1000" spc="-40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1000" spc="55" dirty="0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sz="1000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4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000" spc="-40" dirty="0">
                <a:solidFill>
                  <a:srgbClr val="FFFFFF"/>
                </a:solidFill>
                <a:latin typeface="Verdana"/>
                <a:cs typeface="Verdana"/>
              </a:rPr>
              <a:t>f</a:t>
            </a:r>
            <a:r>
              <a:rPr sz="10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3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000" spc="30" dirty="0">
                <a:solidFill>
                  <a:srgbClr val="FFFFFF"/>
                </a:solidFill>
                <a:latin typeface="Verdana"/>
                <a:cs typeface="Verdana"/>
              </a:rPr>
              <a:t>ew</a:t>
            </a:r>
            <a:r>
              <a:rPr sz="10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55" dirty="0">
                <a:solidFill>
                  <a:srgbClr val="FFFFFF"/>
                </a:solidFill>
                <a:latin typeface="Verdana"/>
                <a:cs typeface="Verdana"/>
              </a:rPr>
              <a:t>b</a:t>
            </a:r>
            <a:r>
              <a:rPr sz="1000" spc="-40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1000" spc="-75" dirty="0">
                <a:solidFill>
                  <a:srgbClr val="FFFFFF"/>
                </a:solidFill>
                <a:latin typeface="Verdana"/>
                <a:cs typeface="Verdana"/>
              </a:rPr>
              <a:t>si</a:t>
            </a:r>
            <a:r>
              <a:rPr sz="1000" spc="-10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000" spc="-75" dirty="0">
                <a:solidFill>
                  <a:srgbClr val="FFFFFF"/>
                </a:solidFill>
                <a:latin typeface="Verdana"/>
                <a:cs typeface="Verdana"/>
              </a:rPr>
              <a:t>ess</a:t>
            </a:r>
            <a:r>
              <a:rPr sz="10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7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000" spc="-3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000" spc="40" dirty="0">
                <a:solidFill>
                  <a:srgbClr val="FFFFFF"/>
                </a:solidFill>
                <a:latin typeface="Verdana"/>
                <a:cs typeface="Verdana"/>
              </a:rPr>
              <a:t>d  </a:t>
            </a:r>
            <a:r>
              <a:rPr sz="1000" spc="-5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000" spc="-30" dirty="0">
                <a:solidFill>
                  <a:srgbClr val="FFFFFF"/>
                </a:solidFill>
                <a:latin typeface="Verdana"/>
                <a:cs typeface="Verdana"/>
              </a:rPr>
              <a:t>h</a:t>
            </a:r>
            <a:r>
              <a:rPr sz="1000" spc="-15" dirty="0">
                <a:solidFill>
                  <a:srgbClr val="FFFFFF"/>
                </a:solidFill>
                <a:latin typeface="Verdana"/>
                <a:cs typeface="Verdana"/>
              </a:rPr>
              <a:t>ei</a:t>
            </a:r>
            <a:r>
              <a:rPr sz="1000" spc="-13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0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Verdana"/>
                <a:cs typeface="Verdana"/>
              </a:rPr>
              <a:t>gro</a:t>
            </a: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w</a:t>
            </a:r>
            <a:r>
              <a:rPr sz="1000" spc="-5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000" spc="-30" dirty="0">
                <a:solidFill>
                  <a:srgbClr val="FFFFFF"/>
                </a:solidFill>
                <a:latin typeface="Verdana"/>
                <a:cs typeface="Verdana"/>
              </a:rPr>
              <a:t>h</a:t>
            </a:r>
            <a:endParaRPr sz="1000">
              <a:latin typeface="Verdana"/>
              <a:cs typeface="Verdana"/>
            </a:endParaRPr>
          </a:p>
        </p:txBody>
      </p:sp>
      <p:graphicFrame>
        <p:nvGraphicFramePr>
          <p:cNvPr id="38" name="object 38"/>
          <p:cNvGraphicFramePr>
            <a:graphicFrameLocks noGrp="1"/>
          </p:cNvGraphicFramePr>
          <p:nvPr/>
        </p:nvGraphicFramePr>
        <p:xfrm>
          <a:off x="6382258" y="2047113"/>
          <a:ext cx="5502908" cy="22308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90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94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7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42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10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203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870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40640">
                        <a:lnSpc>
                          <a:spcPct val="100000"/>
                        </a:lnSpc>
                        <a:tabLst>
                          <a:tab pos="1753235" algn="l"/>
                        </a:tabLst>
                      </a:pPr>
                      <a:r>
                        <a:rPr sz="1000" spc="-3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Activity	</a:t>
                      </a:r>
                      <a:r>
                        <a:rPr sz="1000" spc="-1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1st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1F49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48590" marR="41910">
                        <a:lnSpc>
                          <a:spcPct val="100000"/>
                        </a:lnSpc>
                      </a:pPr>
                      <a:r>
                        <a:rPr sz="10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January </a:t>
                      </a:r>
                      <a:r>
                        <a:rPr sz="10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</a:t>
                      </a:r>
                      <a:r>
                        <a:rPr sz="10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o</a:t>
                      </a:r>
                      <a:r>
                        <a:rPr sz="1000" spc="-9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M</a:t>
                      </a:r>
                      <a:r>
                        <a:rPr sz="10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arch  </a:t>
                      </a:r>
                      <a:r>
                        <a:rPr sz="1000" spc="-8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2023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1270" marB="0"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1F49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49530">
                        <a:lnSpc>
                          <a:spcPct val="100000"/>
                        </a:lnSpc>
                      </a:pPr>
                      <a:r>
                        <a:rPr sz="1000" spc="-9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31st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1F49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179070">
                        <a:lnSpc>
                          <a:spcPct val="100000"/>
                        </a:lnSpc>
                      </a:pPr>
                      <a:r>
                        <a:rPr sz="1000" spc="-1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1st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1F4980"/>
                    </a:solidFill>
                  </a:tcPr>
                </a:tc>
                <a:tc>
                  <a:txBody>
                    <a:bodyPr/>
                    <a:lstStyle/>
                    <a:p>
                      <a:pPr marL="135890" marR="219710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sz="10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J</a:t>
                      </a:r>
                      <a:r>
                        <a:rPr sz="10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u</a:t>
                      </a:r>
                      <a:r>
                        <a:rPr sz="10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ne  </a:t>
                      </a:r>
                      <a:r>
                        <a:rPr sz="1000" spc="-9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2021</a:t>
                      </a:r>
                      <a:endParaRPr sz="1000">
                        <a:latin typeface="Verdana"/>
                        <a:cs typeface="Verdana"/>
                      </a:endParaRPr>
                    </a:p>
                    <a:p>
                      <a:pPr marL="135890" marR="114935">
                        <a:lnSpc>
                          <a:spcPct val="100000"/>
                        </a:lnSpc>
                      </a:pPr>
                      <a:r>
                        <a:rPr sz="1000" spc="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M</a:t>
                      </a:r>
                      <a:r>
                        <a:rPr sz="10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arch  </a:t>
                      </a:r>
                      <a:r>
                        <a:rPr sz="1000" spc="-8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2023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85725" marB="0"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1F49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1000" spc="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</a:t>
                      </a:r>
                      <a:r>
                        <a:rPr sz="10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o</a:t>
                      </a:r>
                      <a:r>
                        <a:rPr sz="1000" spc="-9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31st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1F49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897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40970" algn="r">
                        <a:lnSpc>
                          <a:spcPct val="100000"/>
                        </a:lnSpc>
                      </a:pPr>
                      <a:r>
                        <a:rPr sz="1000" spc="-3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Target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3810" marB="0"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1F49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48590">
                        <a:lnSpc>
                          <a:spcPct val="100000"/>
                        </a:lnSpc>
                      </a:pPr>
                      <a:r>
                        <a:rPr sz="1000" spc="-6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Result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3810" marB="0"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1F49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9530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3810" marB="0"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1F49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79070">
                        <a:lnSpc>
                          <a:spcPct val="100000"/>
                        </a:lnSpc>
                      </a:pPr>
                      <a:r>
                        <a:rPr sz="1000" spc="-3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Target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3810" marB="0"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1F49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35890">
                        <a:lnSpc>
                          <a:spcPct val="100000"/>
                        </a:lnSpc>
                      </a:pPr>
                      <a:r>
                        <a:rPr sz="1000" spc="-6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Result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3810" marB="0"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1F49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3810" marB="0"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1F49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8740">
                <a:tc>
                  <a:txBody>
                    <a:bodyPr/>
                    <a:lstStyle/>
                    <a:p>
                      <a:pPr marL="40640" marR="1138555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10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36</a:t>
                      </a:r>
                      <a:r>
                        <a:rPr sz="1000" spc="-1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,</a:t>
                      </a:r>
                      <a:r>
                        <a:rPr sz="10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00</a:t>
                      </a:r>
                      <a:r>
                        <a:rPr sz="10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0</a:t>
                      </a:r>
                      <a:r>
                        <a:rPr sz="1000" spc="-8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w</a:t>
                      </a:r>
                      <a:r>
                        <a:rPr sz="10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o</a:t>
                      </a:r>
                      <a:r>
                        <a:rPr sz="10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men</a:t>
                      </a:r>
                      <a:r>
                        <a:rPr sz="1000" spc="-8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w</a:t>
                      </a:r>
                      <a:r>
                        <a:rPr sz="10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ill  </a:t>
                      </a:r>
                      <a:r>
                        <a:rPr sz="1000" spc="3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enhance </a:t>
                      </a:r>
                      <a:r>
                        <a:rPr sz="1000" spc="-5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their </a:t>
                      </a:r>
                      <a:r>
                        <a:rPr sz="1000" spc="-4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u</a:t>
                      </a:r>
                      <a:r>
                        <a:rPr sz="10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n</a:t>
                      </a:r>
                      <a:r>
                        <a:rPr sz="10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ders</a:t>
                      </a:r>
                      <a:r>
                        <a:rPr sz="1000" spc="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</a:t>
                      </a:r>
                      <a:r>
                        <a:rPr sz="10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an</a:t>
                      </a:r>
                      <a:r>
                        <a:rPr sz="10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d</a:t>
                      </a:r>
                      <a:r>
                        <a:rPr sz="1000" spc="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</a:t>
                      </a:r>
                      <a:r>
                        <a:rPr sz="10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ng</a:t>
                      </a:r>
                      <a:r>
                        <a:rPr sz="1000" spc="-6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o</a:t>
                      </a:r>
                      <a:r>
                        <a:rPr sz="10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n</a:t>
                      </a:r>
                      <a:endParaRPr sz="1000">
                        <a:latin typeface="Verdana"/>
                        <a:cs typeface="Verdana"/>
                      </a:endParaRPr>
                    </a:p>
                    <a:p>
                      <a:pPr marL="40640">
                        <a:lnSpc>
                          <a:spcPct val="100000"/>
                        </a:lnSpc>
                        <a:tabLst>
                          <a:tab pos="1753235" algn="l"/>
                        </a:tabLst>
                      </a:pPr>
                      <a:r>
                        <a:rPr sz="1000" spc="-3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entrepreneurship	</a:t>
                      </a:r>
                      <a:r>
                        <a:rPr sz="1500" spc="-127" baseline="-33333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3500</a:t>
                      </a:r>
                      <a:endParaRPr sz="1500" baseline="-33333">
                        <a:latin typeface="Verdana"/>
                        <a:cs typeface="Verdana"/>
                      </a:endParaRPr>
                    </a:p>
                  </a:txBody>
                  <a:tcPr marL="0" marR="0" marT="70485" marB="0"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1F49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148590">
                        <a:lnSpc>
                          <a:spcPts val="1120"/>
                        </a:lnSpc>
                      </a:pPr>
                      <a:r>
                        <a:rPr sz="1000" spc="-8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3460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1F49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49530">
                        <a:lnSpc>
                          <a:spcPts val="1120"/>
                        </a:lnSpc>
                      </a:pPr>
                      <a:r>
                        <a:rPr sz="1000" spc="-16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99%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1F49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179070">
                        <a:lnSpc>
                          <a:spcPts val="1120"/>
                        </a:lnSpc>
                      </a:pPr>
                      <a:r>
                        <a:rPr sz="1000" spc="-8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27500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1F49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135890">
                        <a:lnSpc>
                          <a:spcPts val="1120"/>
                        </a:lnSpc>
                      </a:pPr>
                      <a:r>
                        <a:rPr sz="1000" spc="-8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25382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1F498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122555">
                        <a:lnSpc>
                          <a:spcPts val="1120"/>
                        </a:lnSpc>
                      </a:pPr>
                      <a:r>
                        <a:rPr sz="1000" spc="-16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92%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1F49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9" name="object 39"/>
          <p:cNvSpPr txBox="1"/>
          <p:nvPr/>
        </p:nvSpPr>
        <p:spPr>
          <a:xfrm>
            <a:off x="6410325" y="4817109"/>
            <a:ext cx="1948814" cy="787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000" spc="-114" dirty="0">
                <a:solidFill>
                  <a:srgbClr val="FFFFFF"/>
                </a:solidFill>
                <a:latin typeface="Verdana"/>
                <a:cs typeface="Verdana"/>
              </a:rPr>
              <a:t>7</a:t>
            </a:r>
            <a:r>
              <a:rPr sz="1000" spc="-80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1000" spc="-90" dirty="0">
                <a:solidFill>
                  <a:srgbClr val="FFFFFF"/>
                </a:solidFill>
                <a:latin typeface="Verdana"/>
                <a:cs typeface="Verdana"/>
              </a:rPr>
              <a:t>20</a:t>
            </a:r>
            <a:r>
              <a:rPr sz="1000" spc="-85" dirty="0">
                <a:solidFill>
                  <a:srgbClr val="FFFFFF"/>
                </a:solidFill>
                <a:latin typeface="Verdana"/>
                <a:cs typeface="Verdana"/>
              </a:rPr>
              <a:t>0</a:t>
            </a:r>
            <a:r>
              <a:rPr sz="10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15" dirty="0">
                <a:solidFill>
                  <a:srgbClr val="FFFFFF"/>
                </a:solidFill>
                <a:latin typeface="Verdana"/>
                <a:cs typeface="Verdana"/>
              </a:rPr>
              <a:t>w</a:t>
            </a:r>
            <a:r>
              <a:rPr sz="1000" spc="4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men</a:t>
            </a:r>
            <a:r>
              <a:rPr sz="10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15" dirty="0">
                <a:solidFill>
                  <a:srgbClr val="FFFFFF"/>
                </a:solidFill>
                <a:latin typeface="Verdana"/>
                <a:cs typeface="Verdana"/>
              </a:rPr>
              <a:t>w</a:t>
            </a:r>
            <a:r>
              <a:rPr sz="1000" spc="-75" dirty="0">
                <a:solidFill>
                  <a:srgbClr val="FFFFFF"/>
                </a:solidFill>
                <a:latin typeface="Verdana"/>
                <a:cs typeface="Verdana"/>
              </a:rPr>
              <a:t>ill</a:t>
            </a:r>
            <a:r>
              <a:rPr sz="10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15" dirty="0">
                <a:solidFill>
                  <a:srgbClr val="FFFFFF"/>
                </a:solidFill>
                <a:latin typeface="Verdana"/>
                <a:cs typeface="Verdana"/>
              </a:rPr>
              <a:t>rec</a:t>
            </a:r>
            <a:r>
              <a:rPr sz="1000" spc="-15" dirty="0">
                <a:solidFill>
                  <a:srgbClr val="FFFFFF"/>
                </a:solidFill>
                <a:latin typeface="Verdana"/>
                <a:cs typeface="Verdana"/>
              </a:rPr>
              <a:t>ei</a:t>
            </a: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ve  </a:t>
            </a:r>
            <a:r>
              <a:rPr sz="1000" spc="-7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000" spc="-3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000" spc="-5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000" spc="10" dirty="0">
                <a:solidFill>
                  <a:srgbClr val="FFFFFF"/>
                </a:solidFill>
                <a:latin typeface="Verdana"/>
                <a:cs typeface="Verdana"/>
              </a:rPr>
              <a:t>en</a:t>
            </a:r>
            <a:r>
              <a:rPr sz="1000" spc="-55" dirty="0">
                <a:solidFill>
                  <a:srgbClr val="FFFFFF"/>
                </a:solidFill>
                <a:latin typeface="Verdana"/>
                <a:cs typeface="Verdana"/>
              </a:rPr>
              <a:t>siv</a:t>
            </a:r>
            <a:r>
              <a:rPr sz="1000" spc="-6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0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10" dirty="0">
                <a:solidFill>
                  <a:srgbClr val="FFFFFF"/>
                </a:solidFill>
                <a:latin typeface="Verdana"/>
                <a:cs typeface="Verdana"/>
              </a:rPr>
              <a:t>en</a:t>
            </a:r>
            <a:r>
              <a:rPr sz="1000" spc="-5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000" spc="-10" dirty="0">
                <a:solidFill>
                  <a:srgbClr val="FFFFFF"/>
                </a:solidFill>
                <a:latin typeface="Verdana"/>
                <a:cs typeface="Verdana"/>
              </a:rPr>
              <a:t>re</a:t>
            </a: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sz="1000" spc="-35" dirty="0">
                <a:solidFill>
                  <a:srgbClr val="FFFFFF"/>
                </a:solidFill>
                <a:latin typeface="Verdana"/>
                <a:cs typeface="Verdana"/>
              </a:rPr>
              <a:t>ren</a:t>
            </a:r>
            <a:r>
              <a:rPr sz="1000" spc="1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000" spc="5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1000" spc="-105" dirty="0">
                <a:solidFill>
                  <a:srgbClr val="FFFFFF"/>
                </a:solidFill>
                <a:latin typeface="Verdana"/>
                <a:cs typeface="Verdana"/>
              </a:rPr>
              <a:t>rsh</a:t>
            </a:r>
            <a:r>
              <a:rPr sz="1000" spc="-5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000" spc="40" dirty="0">
                <a:solidFill>
                  <a:srgbClr val="FFFFFF"/>
                </a:solidFill>
                <a:latin typeface="Verdana"/>
                <a:cs typeface="Verdana"/>
              </a:rPr>
              <a:t>p  </a:t>
            </a:r>
            <a:r>
              <a:rPr sz="1000" spc="10" dirty="0">
                <a:solidFill>
                  <a:srgbClr val="FFFFFF"/>
                </a:solidFill>
                <a:latin typeface="Verdana"/>
                <a:cs typeface="Verdana"/>
              </a:rPr>
              <a:t>devel</a:t>
            </a:r>
            <a:r>
              <a:rPr sz="1000" spc="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000" spc="55" dirty="0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sz="1000" spc="-20" dirty="0">
                <a:solidFill>
                  <a:srgbClr val="FFFFFF"/>
                </a:solidFill>
                <a:latin typeface="Verdana"/>
                <a:cs typeface="Verdana"/>
              </a:rPr>
              <a:t>ment</a:t>
            </a:r>
            <a:r>
              <a:rPr sz="1000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5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000" spc="-50" dirty="0">
                <a:solidFill>
                  <a:srgbClr val="FFFFFF"/>
                </a:solidFill>
                <a:latin typeface="Verdana"/>
                <a:cs typeface="Verdana"/>
              </a:rPr>
              <a:t>ra</a:t>
            </a:r>
            <a:r>
              <a:rPr sz="1000" spc="-2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000" spc="-7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000" spc="-2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000" spc="10" dirty="0">
                <a:solidFill>
                  <a:srgbClr val="FFFFFF"/>
                </a:solidFill>
                <a:latin typeface="Verdana"/>
                <a:cs typeface="Verdana"/>
              </a:rPr>
              <a:t>ng</a:t>
            </a:r>
            <a:r>
              <a:rPr sz="10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2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000" spc="2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000" spc="60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75" dirty="0">
                <a:solidFill>
                  <a:srgbClr val="FFFFFF"/>
                </a:solidFill>
                <a:latin typeface="Verdana"/>
                <a:cs typeface="Verdana"/>
              </a:rPr>
              <a:t>700  </a:t>
            </a:r>
            <a:r>
              <a:rPr sz="1000" spc="55" dirty="0">
                <a:solidFill>
                  <a:srgbClr val="FFFFFF"/>
                </a:solidFill>
                <a:latin typeface="Verdana"/>
                <a:cs typeface="Verdana"/>
              </a:rPr>
              <a:t>b</a:t>
            </a:r>
            <a:r>
              <a:rPr sz="1000" spc="-40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1000" spc="-75" dirty="0">
                <a:solidFill>
                  <a:srgbClr val="FFFFFF"/>
                </a:solidFill>
                <a:latin typeface="Verdana"/>
                <a:cs typeface="Verdana"/>
              </a:rPr>
              <a:t>si</a:t>
            </a:r>
            <a:r>
              <a:rPr sz="1000" spc="-10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000" spc="-75" dirty="0">
                <a:solidFill>
                  <a:srgbClr val="FFFFFF"/>
                </a:solidFill>
                <a:latin typeface="Verdana"/>
                <a:cs typeface="Verdana"/>
              </a:rPr>
              <a:t>ess</a:t>
            </a:r>
            <a:r>
              <a:rPr sz="10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25" dirty="0">
                <a:solidFill>
                  <a:srgbClr val="FFFFFF"/>
                </a:solidFill>
                <a:latin typeface="Verdana"/>
                <a:cs typeface="Verdana"/>
              </a:rPr>
              <a:t>dev</a:t>
            </a:r>
            <a:r>
              <a:rPr sz="1000" spc="3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000" spc="-75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000" spc="4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000" spc="55" dirty="0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me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000" spc="-6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endParaRPr sz="1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spc="-30" dirty="0">
                <a:solidFill>
                  <a:srgbClr val="FFFFFF"/>
                </a:solidFill>
                <a:latin typeface="Verdana"/>
                <a:cs typeface="Verdana"/>
              </a:rPr>
              <a:t>support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808846" y="5121605"/>
            <a:ext cx="23622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90" dirty="0">
                <a:solidFill>
                  <a:srgbClr val="FFFFFF"/>
                </a:solidFill>
                <a:latin typeface="Verdana"/>
                <a:cs typeface="Verdana"/>
              </a:rPr>
              <a:t>644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9469373" y="5121605"/>
            <a:ext cx="26416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65" dirty="0">
                <a:solidFill>
                  <a:srgbClr val="FFFFFF"/>
                </a:solidFill>
                <a:latin typeface="Verdana"/>
                <a:cs typeface="Verdana"/>
              </a:rPr>
              <a:t>92%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0066401" y="5121605"/>
            <a:ext cx="3060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90" dirty="0">
                <a:solidFill>
                  <a:srgbClr val="FFFFFF"/>
                </a:solidFill>
                <a:latin typeface="Verdana"/>
                <a:cs typeface="Verdana"/>
              </a:rPr>
              <a:t>4033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0726928" y="5121605"/>
            <a:ext cx="3060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90" dirty="0">
                <a:solidFill>
                  <a:srgbClr val="FFFFFF"/>
                </a:solidFill>
                <a:latin typeface="Verdana"/>
                <a:cs typeface="Verdana"/>
              </a:rPr>
              <a:t>4530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1374628" y="5121605"/>
            <a:ext cx="33401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45" dirty="0">
                <a:solidFill>
                  <a:srgbClr val="FFFFFF"/>
                </a:solidFill>
                <a:latin typeface="Verdana"/>
                <a:cs typeface="Verdana"/>
              </a:rPr>
              <a:t>112%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410325" y="5917488"/>
            <a:ext cx="1502410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000" spc="100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rea</a:t>
            </a:r>
            <a:r>
              <a:rPr sz="1000" spc="-5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000" spc="-7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000" spc="4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000" spc="-3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0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7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000" spc="-3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000" spc="55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1000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10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000" spc="-30" dirty="0">
                <a:solidFill>
                  <a:srgbClr val="FFFFFF"/>
                </a:solidFill>
                <a:latin typeface="Verdana"/>
                <a:cs typeface="Verdana"/>
              </a:rPr>
              <a:t>x</a:t>
            </a:r>
            <a:r>
              <a:rPr sz="1000" spc="-25" dirty="0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sz="1000" spc="7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000" spc="-3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000" spc="-50" dirty="0">
                <a:solidFill>
                  <a:srgbClr val="FFFFFF"/>
                </a:solidFill>
                <a:latin typeface="Verdana"/>
                <a:cs typeface="Verdana"/>
              </a:rPr>
              <a:t>sion  </a:t>
            </a:r>
            <a:r>
              <a:rPr sz="1000" spc="4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000" spc="-40" dirty="0">
                <a:solidFill>
                  <a:srgbClr val="FFFFFF"/>
                </a:solidFill>
                <a:latin typeface="Verdana"/>
                <a:cs typeface="Verdana"/>
              </a:rPr>
              <a:t>f</a:t>
            </a:r>
            <a:r>
              <a:rPr sz="10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114" dirty="0">
                <a:solidFill>
                  <a:srgbClr val="FFFFFF"/>
                </a:solidFill>
                <a:latin typeface="Verdana"/>
                <a:cs typeface="Verdana"/>
              </a:rPr>
              <a:t>4</a:t>
            </a:r>
            <a:r>
              <a:rPr sz="1000" spc="-80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1000" spc="-90" dirty="0">
                <a:solidFill>
                  <a:srgbClr val="FFFFFF"/>
                </a:solidFill>
                <a:latin typeface="Verdana"/>
                <a:cs typeface="Verdana"/>
              </a:rPr>
              <a:t>80</a:t>
            </a:r>
            <a:r>
              <a:rPr sz="1000" spc="-85" dirty="0">
                <a:solidFill>
                  <a:srgbClr val="FFFFFF"/>
                </a:solidFill>
                <a:latin typeface="Verdana"/>
                <a:cs typeface="Verdana"/>
              </a:rPr>
              <a:t>0</a:t>
            </a:r>
            <a:r>
              <a:rPr sz="10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3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000" spc="30" dirty="0">
                <a:solidFill>
                  <a:srgbClr val="FFFFFF"/>
                </a:solidFill>
                <a:latin typeface="Verdana"/>
                <a:cs typeface="Verdana"/>
              </a:rPr>
              <a:t>ew</a:t>
            </a:r>
            <a:r>
              <a:rPr sz="10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2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000" spc="7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000" spc="-3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000" spc="30" dirty="0">
                <a:solidFill>
                  <a:srgbClr val="FFFFFF"/>
                </a:solidFill>
                <a:latin typeface="Verdana"/>
                <a:cs typeface="Verdana"/>
              </a:rPr>
              <a:t>o  </a:t>
            </a:r>
            <a:r>
              <a:rPr sz="1000" spc="-60" dirty="0">
                <a:solidFill>
                  <a:srgbClr val="FFFFFF"/>
                </a:solidFill>
                <a:latin typeface="Verdana"/>
                <a:cs typeface="Verdana"/>
              </a:rPr>
              <a:t>Enterprises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8123046" y="6069888"/>
            <a:ext cx="23622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85" dirty="0">
                <a:solidFill>
                  <a:srgbClr val="FFFFFF"/>
                </a:solidFill>
                <a:latin typeface="Verdana"/>
                <a:cs typeface="Verdana"/>
              </a:rPr>
              <a:t>500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8808846" y="6069888"/>
            <a:ext cx="23622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85" dirty="0">
                <a:solidFill>
                  <a:srgbClr val="FFFFFF"/>
                </a:solidFill>
                <a:latin typeface="Verdana"/>
                <a:cs typeface="Verdana"/>
              </a:rPr>
              <a:t>331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9469373" y="6069888"/>
            <a:ext cx="26416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60" dirty="0">
                <a:solidFill>
                  <a:srgbClr val="FFFFFF"/>
                </a:solidFill>
                <a:latin typeface="Verdana"/>
                <a:cs typeface="Verdana"/>
              </a:rPr>
              <a:t>66%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0066401" y="6069888"/>
            <a:ext cx="3060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85" dirty="0">
                <a:solidFill>
                  <a:srgbClr val="FFFFFF"/>
                </a:solidFill>
                <a:latin typeface="Verdana"/>
                <a:cs typeface="Verdana"/>
              </a:rPr>
              <a:t>2475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0726928" y="6069888"/>
            <a:ext cx="3060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85" dirty="0">
                <a:solidFill>
                  <a:srgbClr val="FFFFFF"/>
                </a:solidFill>
                <a:latin typeface="Verdana"/>
                <a:cs typeface="Verdana"/>
              </a:rPr>
              <a:t>2191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1374628" y="6069888"/>
            <a:ext cx="26416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60" dirty="0">
                <a:solidFill>
                  <a:srgbClr val="FFFFFF"/>
                </a:solidFill>
                <a:latin typeface="Verdana"/>
                <a:cs typeface="Verdana"/>
              </a:rPr>
              <a:t>89%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8782050" y="973327"/>
            <a:ext cx="91186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45" dirty="0">
                <a:solidFill>
                  <a:srgbClr val="1F4980"/>
                </a:solidFill>
                <a:latin typeface="Tahoma"/>
                <a:cs typeface="Tahoma"/>
              </a:rPr>
              <a:t>Impact</a:t>
            </a:r>
            <a:endParaRPr sz="2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620" y="3154679"/>
            <a:ext cx="12184380" cy="3382010"/>
            <a:chOff x="7620" y="3154679"/>
            <a:chExt cx="12184380" cy="3382010"/>
          </a:xfrm>
        </p:grpSpPr>
        <p:sp>
          <p:nvSpPr>
            <p:cNvPr id="3" name="object 3"/>
            <p:cNvSpPr/>
            <p:nvPr/>
          </p:nvSpPr>
          <p:spPr>
            <a:xfrm>
              <a:off x="28955" y="3154679"/>
              <a:ext cx="12163425" cy="2798445"/>
            </a:xfrm>
            <a:custGeom>
              <a:avLst/>
              <a:gdLst/>
              <a:ahLst/>
              <a:cxnLst/>
              <a:rect l="l" t="t" r="r" b="b"/>
              <a:pathLst>
                <a:path w="12163425" h="2798445">
                  <a:moveTo>
                    <a:pt x="0" y="2798064"/>
                  </a:moveTo>
                  <a:lnTo>
                    <a:pt x="12163043" y="2798064"/>
                  </a:lnTo>
                  <a:lnTo>
                    <a:pt x="12163043" y="0"/>
                  </a:lnTo>
                  <a:lnTo>
                    <a:pt x="0" y="0"/>
                  </a:lnTo>
                  <a:lnTo>
                    <a:pt x="0" y="2798064"/>
                  </a:lnTo>
                  <a:close/>
                </a:path>
              </a:pathLst>
            </a:custGeom>
            <a:solidFill>
              <a:srgbClr val="E7E6E6">
                <a:alpha val="7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49579" y="5411723"/>
              <a:ext cx="0" cy="541020"/>
            </a:xfrm>
            <a:custGeom>
              <a:avLst/>
              <a:gdLst/>
              <a:ahLst/>
              <a:cxnLst/>
              <a:rect l="l" t="t" r="r" b="b"/>
              <a:pathLst>
                <a:path h="541020">
                  <a:moveTo>
                    <a:pt x="0" y="0"/>
                  </a:moveTo>
                  <a:lnTo>
                    <a:pt x="0" y="541019"/>
                  </a:lnTo>
                </a:path>
              </a:pathLst>
            </a:custGeom>
            <a:ln w="6350">
              <a:solidFill>
                <a:srgbClr val="001F5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2335" y="5340095"/>
              <a:ext cx="97536" cy="9296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293620" y="5411723"/>
              <a:ext cx="0" cy="541020"/>
            </a:xfrm>
            <a:custGeom>
              <a:avLst/>
              <a:gdLst/>
              <a:ahLst/>
              <a:cxnLst/>
              <a:rect l="l" t="t" r="r" b="b"/>
              <a:pathLst>
                <a:path h="541020">
                  <a:moveTo>
                    <a:pt x="0" y="0"/>
                  </a:moveTo>
                  <a:lnTo>
                    <a:pt x="0" y="541019"/>
                  </a:lnTo>
                </a:path>
              </a:pathLst>
            </a:custGeom>
            <a:ln w="6350">
              <a:solidFill>
                <a:srgbClr val="001F5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47899" y="5340095"/>
              <a:ext cx="97536" cy="9296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139184" y="5411723"/>
              <a:ext cx="0" cy="541020"/>
            </a:xfrm>
            <a:custGeom>
              <a:avLst/>
              <a:gdLst/>
              <a:ahLst/>
              <a:cxnLst/>
              <a:rect l="l" t="t" r="r" b="b"/>
              <a:pathLst>
                <a:path h="541020">
                  <a:moveTo>
                    <a:pt x="0" y="0"/>
                  </a:moveTo>
                  <a:lnTo>
                    <a:pt x="0" y="541019"/>
                  </a:lnTo>
                </a:path>
              </a:pathLst>
            </a:custGeom>
            <a:ln w="6350">
              <a:solidFill>
                <a:srgbClr val="001F5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93464" y="5346191"/>
              <a:ext cx="96012" cy="9144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984748" y="5411723"/>
              <a:ext cx="0" cy="541020"/>
            </a:xfrm>
            <a:custGeom>
              <a:avLst/>
              <a:gdLst/>
              <a:ahLst/>
              <a:cxnLst/>
              <a:rect l="l" t="t" r="r" b="b"/>
              <a:pathLst>
                <a:path h="541020">
                  <a:moveTo>
                    <a:pt x="0" y="0"/>
                  </a:moveTo>
                  <a:lnTo>
                    <a:pt x="0" y="541019"/>
                  </a:lnTo>
                </a:path>
              </a:pathLst>
            </a:custGeom>
            <a:ln w="6350">
              <a:solidFill>
                <a:srgbClr val="001F5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37504" y="5346191"/>
              <a:ext cx="97536" cy="92964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624572" y="5431535"/>
              <a:ext cx="0" cy="521334"/>
            </a:xfrm>
            <a:custGeom>
              <a:avLst/>
              <a:gdLst/>
              <a:ahLst/>
              <a:cxnLst/>
              <a:rect l="l" t="t" r="r" b="b"/>
              <a:pathLst>
                <a:path h="521335">
                  <a:moveTo>
                    <a:pt x="0" y="0"/>
                  </a:moveTo>
                  <a:lnTo>
                    <a:pt x="0" y="521207"/>
                  </a:lnTo>
                </a:path>
              </a:pathLst>
            </a:custGeom>
            <a:ln w="6350">
              <a:solidFill>
                <a:srgbClr val="001F5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89520" y="5362955"/>
              <a:ext cx="97535" cy="92963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9553955" y="5411723"/>
              <a:ext cx="0" cy="541020"/>
            </a:xfrm>
            <a:custGeom>
              <a:avLst/>
              <a:gdLst/>
              <a:ahLst/>
              <a:cxnLst/>
              <a:rect l="l" t="t" r="r" b="b"/>
              <a:pathLst>
                <a:path h="541020">
                  <a:moveTo>
                    <a:pt x="0" y="0"/>
                  </a:moveTo>
                  <a:lnTo>
                    <a:pt x="0" y="541019"/>
                  </a:lnTo>
                </a:path>
              </a:pathLst>
            </a:custGeom>
            <a:ln w="6350">
              <a:solidFill>
                <a:srgbClr val="001F5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514331" y="5340095"/>
              <a:ext cx="96012" cy="9296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620" y="5952744"/>
              <a:ext cx="12184380" cy="583692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7620" y="6235890"/>
              <a:ext cx="12184380" cy="15875"/>
            </a:xfrm>
            <a:custGeom>
              <a:avLst/>
              <a:gdLst/>
              <a:ahLst/>
              <a:cxnLst/>
              <a:rect l="l" t="t" r="r" b="b"/>
              <a:pathLst>
                <a:path w="12184380" h="15875">
                  <a:moveTo>
                    <a:pt x="0" y="15875"/>
                  </a:moveTo>
                  <a:lnTo>
                    <a:pt x="12184380" y="15875"/>
                  </a:lnTo>
                  <a:lnTo>
                    <a:pt x="12184380" y="0"/>
                  </a:lnTo>
                  <a:lnTo>
                    <a:pt x="0" y="0"/>
                  </a:lnTo>
                  <a:lnTo>
                    <a:pt x="0" y="1587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916939" y="492378"/>
            <a:ext cx="311404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Our</a:t>
            </a:r>
            <a:r>
              <a:rPr spc="-30" dirty="0"/>
              <a:t> </a:t>
            </a:r>
            <a:r>
              <a:rPr spc="-5" dirty="0"/>
              <a:t>Journey</a:t>
            </a:r>
            <a:r>
              <a:rPr spc="-35" dirty="0"/>
              <a:t> </a:t>
            </a:r>
            <a:r>
              <a:rPr dirty="0"/>
              <a:t>so</a:t>
            </a:r>
            <a:r>
              <a:rPr spc="-30" dirty="0"/>
              <a:t> </a:t>
            </a:r>
            <a:r>
              <a:rPr spc="-20" dirty="0"/>
              <a:t>far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9755505" y="5477052"/>
            <a:ext cx="68643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solidFill>
                  <a:srgbClr val="001F5F"/>
                </a:solidFill>
                <a:latin typeface="Calibri"/>
                <a:cs typeface="Calibri"/>
              </a:rPr>
              <a:t>Feb</a:t>
            </a:r>
            <a:r>
              <a:rPr sz="1400" spc="-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001F5F"/>
                </a:solidFill>
                <a:latin typeface="Calibri"/>
                <a:cs typeface="Calibri"/>
              </a:rPr>
              <a:t>2019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59968" y="5540146"/>
            <a:ext cx="74168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solidFill>
                  <a:srgbClr val="001F5F"/>
                </a:solidFill>
                <a:latin typeface="Calibri"/>
                <a:cs typeface="Calibri"/>
              </a:rPr>
              <a:t>May</a:t>
            </a:r>
            <a:r>
              <a:rPr sz="14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001F5F"/>
                </a:solidFill>
                <a:latin typeface="Calibri"/>
                <a:cs typeface="Calibri"/>
              </a:rPr>
              <a:t>1998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1850338" y="5532401"/>
            <a:ext cx="5528945" cy="294005"/>
            <a:chOff x="1850338" y="5532401"/>
            <a:chExt cx="5528945" cy="294005"/>
          </a:xfrm>
        </p:grpSpPr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850338" y="5535449"/>
              <a:ext cx="257211" cy="24796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564837" y="5576597"/>
              <a:ext cx="255686" cy="24796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328106" y="5578121"/>
              <a:ext cx="257211" cy="24796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123377" y="5532401"/>
              <a:ext cx="255686" cy="247966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2648839" y="5554472"/>
            <a:ext cx="38544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001F5F"/>
                </a:solidFill>
                <a:latin typeface="Calibri"/>
                <a:cs typeface="Calibri"/>
              </a:rPr>
              <a:t>2007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441952" y="5554472"/>
            <a:ext cx="38544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001F5F"/>
                </a:solidFill>
                <a:latin typeface="Calibri"/>
                <a:cs typeface="Calibri"/>
              </a:rPr>
              <a:t>2013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388989" y="5548376"/>
            <a:ext cx="38544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001F5F"/>
                </a:solidFill>
                <a:latin typeface="Calibri"/>
                <a:cs typeface="Calibri"/>
              </a:rPr>
              <a:t>2016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920990" y="5433771"/>
            <a:ext cx="112014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001F5F"/>
                </a:solidFill>
                <a:latin typeface="Calibri"/>
                <a:cs typeface="Calibri"/>
              </a:rPr>
              <a:t>Aug</a:t>
            </a:r>
            <a:r>
              <a:rPr sz="1400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001F5F"/>
                </a:solidFill>
                <a:latin typeface="Calibri"/>
                <a:cs typeface="Calibri"/>
              </a:rPr>
              <a:t>2017-2018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9074098" y="5295900"/>
            <a:ext cx="2072639" cy="680720"/>
            <a:chOff x="9074098" y="5295900"/>
            <a:chExt cx="2072639" cy="680720"/>
          </a:xfrm>
        </p:grpSpPr>
        <p:sp>
          <p:nvSpPr>
            <p:cNvPr id="31" name="object 31"/>
            <p:cNvSpPr/>
            <p:nvPr/>
          </p:nvSpPr>
          <p:spPr>
            <a:xfrm>
              <a:off x="9074086" y="5503519"/>
              <a:ext cx="257810" cy="302895"/>
            </a:xfrm>
            <a:custGeom>
              <a:avLst/>
              <a:gdLst/>
              <a:ahLst/>
              <a:cxnLst/>
              <a:rect l="l" t="t" r="r" b="b"/>
              <a:pathLst>
                <a:path w="257809" h="302895">
                  <a:moveTo>
                    <a:pt x="158521" y="151384"/>
                  </a:moveTo>
                  <a:lnTo>
                    <a:pt x="34429" y="0"/>
                  </a:lnTo>
                  <a:lnTo>
                    <a:pt x="0" y="41986"/>
                  </a:lnTo>
                  <a:lnTo>
                    <a:pt x="89687" y="151384"/>
                  </a:lnTo>
                  <a:lnTo>
                    <a:pt x="0" y="260743"/>
                  </a:lnTo>
                  <a:lnTo>
                    <a:pt x="34429" y="302729"/>
                  </a:lnTo>
                  <a:lnTo>
                    <a:pt x="158521" y="151384"/>
                  </a:lnTo>
                  <a:close/>
                </a:path>
                <a:path w="257809" h="302895">
                  <a:moveTo>
                    <a:pt x="257213" y="151384"/>
                  </a:moveTo>
                  <a:lnTo>
                    <a:pt x="133121" y="0"/>
                  </a:lnTo>
                  <a:lnTo>
                    <a:pt x="98704" y="41986"/>
                  </a:lnTo>
                  <a:lnTo>
                    <a:pt x="188391" y="151384"/>
                  </a:lnTo>
                  <a:lnTo>
                    <a:pt x="98704" y="260743"/>
                  </a:lnTo>
                  <a:lnTo>
                    <a:pt x="133121" y="302729"/>
                  </a:lnTo>
                  <a:lnTo>
                    <a:pt x="257213" y="151384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0610278" y="5457799"/>
              <a:ext cx="257810" cy="302895"/>
            </a:xfrm>
            <a:custGeom>
              <a:avLst/>
              <a:gdLst/>
              <a:ahLst/>
              <a:cxnLst/>
              <a:rect l="l" t="t" r="r" b="b"/>
              <a:pathLst>
                <a:path w="257809" h="302895">
                  <a:moveTo>
                    <a:pt x="158521" y="151384"/>
                  </a:moveTo>
                  <a:lnTo>
                    <a:pt x="34429" y="0"/>
                  </a:lnTo>
                  <a:lnTo>
                    <a:pt x="0" y="41986"/>
                  </a:lnTo>
                  <a:lnTo>
                    <a:pt x="89687" y="151384"/>
                  </a:lnTo>
                  <a:lnTo>
                    <a:pt x="0" y="260743"/>
                  </a:lnTo>
                  <a:lnTo>
                    <a:pt x="34429" y="302729"/>
                  </a:lnTo>
                  <a:lnTo>
                    <a:pt x="158521" y="151384"/>
                  </a:lnTo>
                  <a:close/>
                </a:path>
                <a:path w="257809" h="302895">
                  <a:moveTo>
                    <a:pt x="257213" y="151384"/>
                  </a:moveTo>
                  <a:lnTo>
                    <a:pt x="133121" y="0"/>
                  </a:lnTo>
                  <a:lnTo>
                    <a:pt x="98704" y="41986"/>
                  </a:lnTo>
                  <a:lnTo>
                    <a:pt x="188391" y="151384"/>
                  </a:lnTo>
                  <a:lnTo>
                    <a:pt x="98704" y="260743"/>
                  </a:lnTo>
                  <a:lnTo>
                    <a:pt x="133121" y="302729"/>
                  </a:lnTo>
                  <a:lnTo>
                    <a:pt x="257213" y="151384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1097767" y="5300472"/>
              <a:ext cx="0" cy="676275"/>
            </a:xfrm>
            <a:custGeom>
              <a:avLst/>
              <a:gdLst/>
              <a:ahLst/>
              <a:cxnLst/>
              <a:rect l="l" t="t" r="r" b="b"/>
              <a:pathLst>
                <a:path h="676275">
                  <a:moveTo>
                    <a:pt x="0" y="675868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001F5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48999" y="5295900"/>
              <a:ext cx="97535" cy="92963"/>
            </a:xfrm>
            <a:prstGeom prst="rect">
              <a:avLst/>
            </a:prstGeom>
          </p:spPr>
        </p:pic>
      </p:grpSp>
      <p:sp>
        <p:nvSpPr>
          <p:cNvPr id="35" name="object 35"/>
          <p:cNvSpPr txBox="1"/>
          <p:nvPr/>
        </p:nvSpPr>
        <p:spPr>
          <a:xfrm>
            <a:off x="374700" y="3152394"/>
            <a:ext cx="1361440" cy="183642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sz="1200" b="1" spc="-15" dirty="0">
                <a:solidFill>
                  <a:srgbClr val="1F4980"/>
                </a:solidFill>
                <a:latin typeface="Calibri"/>
                <a:cs typeface="Calibri"/>
              </a:rPr>
              <a:t>May</a:t>
            </a:r>
            <a:r>
              <a:rPr sz="1200" b="1" spc="-40" dirty="0">
                <a:solidFill>
                  <a:srgbClr val="1F498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F4980"/>
                </a:solidFill>
                <a:latin typeface="Calibri"/>
                <a:cs typeface="Calibri"/>
              </a:rPr>
              <a:t>1998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650"/>
              </a:spcBef>
            </a:pPr>
            <a:r>
              <a:rPr sz="1200" spc="-90" dirty="0">
                <a:latin typeface="Verdana"/>
                <a:cs typeface="Verdana"/>
              </a:rPr>
              <a:t>H</a:t>
            </a:r>
            <a:r>
              <a:rPr sz="1200" spc="-15" dirty="0">
                <a:latin typeface="Verdana"/>
                <a:cs typeface="Verdana"/>
              </a:rPr>
              <a:t>P</a:t>
            </a:r>
            <a:r>
              <a:rPr sz="1200" spc="-20" dirty="0">
                <a:latin typeface="Verdana"/>
                <a:cs typeface="Verdana"/>
              </a:rPr>
              <a:t>P</a:t>
            </a:r>
            <a:r>
              <a:rPr sz="1200" spc="-235" dirty="0">
                <a:latin typeface="Verdana"/>
                <a:cs typeface="Verdana"/>
              </a:rPr>
              <a:t>I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90" dirty="0">
                <a:latin typeface="Verdana"/>
                <a:cs typeface="Verdana"/>
              </a:rPr>
              <a:t>i</a:t>
            </a:r>
            <a:r>
              <a:rPr sz="1200" spc="60" dirty="0">
                <a:latin typeface="Verdana"/>
                <a:cs typeface="Verdana"/>
              </a:rPr>
              <a:t>nc</a:t>
            </a:r>
            <a:r>
              <a:rPr sz="1200" spc="45" dirty="0">
                <a:latin typeface="Verdana"/>
                <a:cs typeface="Verdana"/>
              </a:rPr>
              <a:t>o</a:t>
            </a:r>
            <a:r>
              <a:rPr sz="1200" spc="-10" dirty="0">
                <a:latin typeface="Verdana"/>
                <a:cs typeface="Verdana"/>
              </a:rPr>
              <a:t>rp</a:t>
            </a:r>
            <a:r>
              <a:rPr sz="1200" spc="-20" dirty="0">
                <a:latin typeface="Verdana"/>
                <a:cs typeface="Verdana"/>
              </a:rPr>
              <a:t>o</a:t>
            </a:r>
            <a:r>
              <a:rPr sz="1200" spc="-25" dirty="0">
                <a:latin typeface="Verdana"/>
                <a:cs typeface="Verdana"/>
              </a:rPr>
              <a:t>r</a:t>
            </a:r>
            <a:r>
              <a:rPr sz="1200" spc="-40" dirty="0">
                <a:latin typeface="Verdana"/>
                <a:cs typeface="Verdana"/>
              </a:rPr>
              <a:t>a</a:t>
            </a:r>
            <a:r>
              <a:rPr sz="1200" spc="-95" dirty="0">
                <a:latin typeface="Verdana"/>
                <a:cs typeface="Verdana"/>
              </a:rPr>
              <a:t>t</a:t>
            </a:r>
            <a:r>
              <a:rPr sz="1200" spc="55" dirty="0">
                <a:latin typeface="Verdana"/>
                <a:cs typeface="Verdana"/>
              </a:rPr>
              <a:t>ed  </a:t>
            </a:r>
            <a:r>
              <a:rPr sz="1200" spc="-55" dirty="0">
                <a:latin typeface="Verdana"/>
                <a:cs typeface="Verdana"/>
              </a:rPr>
              <a:t>f</a:t>
            </a:r>
            <a:r>
              <a:rPr sz="1200" spc="45" dirty="0">
                <a:latin typeface="Verdana"/>
                <a:cs typeface="Verdana"/>
              </a:rPr>
              <a:t>o</a:t>
            </a:r>
            <a:r>
              <a:rPr sz="1200" spc="-155" dirty="0">
                <a:latin typeface="Verdana"/>
                <a:cs typeface="Verdana"/>
              </a:rPr>
              <a:t>r</a:t>
            </a:r>
            <a:r>
              <a:rPr sz="1200" spc="-80" dirty="0">
                <a:latin typeface="Verdana"/>
                <a:cs typeface="Verdana"/>
              </a:rPr>
              <a:t> </a:t>
            </a:r>
            <a:r>
              <a:rPr sz="1200" spc="-95" dirty="0">
                <a:latin typeface="Verdana"/>
                <a:cs typeface="Verdana"/>
              </a:rPr>
              <a:t>t</a:t>
            </a:r>
            <a:r>
              <a:rPr sz="1200" spc="15" dirty="0">
                <a:latin typeface="Verdana"/>
                <a:cs typeface="Verdana"/>
              </a:rPr>
              <a:t>he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15" dirty="0">
                <a:latin typeface="Verdana"/>
                <a:cs typeface="Verdana"/>
              </a:rPr>
              <a:t>h</a:t>
            </a:r>
            <a:r>
              <a:rPr sz="1200" dirty="0">
                <a:latin typeface="Verdana"/>
                <a:cs typeface="Verdana"/>
              </a:rPr>
              <a:t>o</a:t>
            </a:r>
            <a:r>
              <a:rPr sz="1200" spc="-70" dirty="0">
                <a:latin typeface="Verdana"/>
                <a:cs typeface="Verdana"/>
              </a:rPr>
              <a:t>l</a:t>
            </a:r>
            <a:r>
              <a:rPr sz="1200" spc="-114" dirty="0">
                <a:latin typeface="Verdana"/>
                <a:cs typeface="Verdana"/>
              </a:rPr>
              <a:t>is</a:t>
            </a:r>
            <a:r>
              <a:rPr sz="1200" spc="-130" dirty="0">
                <a:latin typeface="Verdana"/>
                <a:cs typeface="Verdana"/>
              </a:rPr>
              <a:t>t</a:t>
            </a:r>
            <a:r>
              <a:rPr sz="1200" spc="20" dirty="0">
                <a:latin typeface="Verdana"/>
                <a:cs typeface="Verdana"/>
              </a:rPr>
              <a:t>ic  </a:t>
            </a:r>
            <a:r>
              <a:rPr sz="1200" spc="70" dirty="0">
                <a:latin typeface="Verdana"/>
                <a:cs typeface="Verdana"/>
              </a:rPr>
              <a:t>d</a:t>
            </a:r>
            <a:r>
              <a:rPr sz="1200" spc="10" dirty="0">
                <a:latin typeface="Verdana"/>
                <a:cs typeface="Verdana"/>
              </a:rPr>
              <a:t>e</a:t>
            </a:r>
            <a:r>
              <a:rPr sz="1200" dirty="0">
                <a:latin typeface="Verdana"/>
                <a:cs typeface="Verdana"/>
              </a:rPr>
              <a:t>v</a:t>
            </a:r>
            <a:r>
              <a:rPr sz="1200" spc="-20" dirty="0">
                <a:latin typeface="Verdana"/>
                <a:cs typeface="Verdana"/>
              </a:rPr>
              <a:t>e</a:t>
            </a:r>
            <a:r>
              <a:rPr sz="1200" spc="10" dirty="0">
                <a:latin typeface="Verdana"/>
                <a:cs typeface="Verdana"/>
              </a:rPr>
              <a:t>l</a:t>
            </a:r>
            <a:r>
              <a:rPr sz="1200" spc="45" dirty="0">
                <a:latin typeface="Verdana"/>
                <a:cs typeface="Verdana"/>
              </a:rPr>
              <a:t>o</a:t>
            </a:r>
            <a:r>
              <a:rPr sz="1200" spc="-5" dirty="0">
                <a:latin typeface="Verdana"/>
                <a:cs typeface="Verdana"/>
              </a:rPr>
              <a:t>pmen</a:t>
            </a:r>
            <a:r>
              <a:rPr sz="1200" dirty="0">
                <a:latin typeface="Verdana"/>
                <a:cs typeface="Verdana"/>
              </a:rPr>
              <a:t>t</a:t>
            </a:r>
            <a:r>
              <a:rPr sz="1200" spc="-114" dirty="0">
                <a:latin typeface="Verdana"/>
                <a:cs typeface="Verdana"/>
              </a:rPr>
              <a:t> </a:t>
            </a:r>
            <a:r>
              <a:rPr sz="1200" spc="-90" dirty="0">
                <a:latin typeface="Verdana"/>
                <a:cs typeface="Verdana"/>
              </a:rPr>
              <a:t>i</a:t>
            </a:r>
            <a:r>
              <a:rPr sz="1200" spc="-20" dirty="0">
                <a:latin typeface="Verdana"/>
                <a:cs typeface="Verdana"/>
              </a:rPr>
              <a:t>n  </a:t>
            </a:r>
            <a:r>
              <a:rPr sz="1200" spc="-95" dirty="0">
                <a:latin typeface="Verdana"/>
                <a:cs typeface="Verdana"/>
              </a:rPr>
              <a:t>t</a:t>
            </a:r>
            <a:r>
              <a:rPr sz="1200" spc="15" dirty="0">
                <a:latin typeface="Verdana"/>
                <a:cs typeface="Verdana"/>
              </a:rPr>
              <a:t>he</a:t>
            </a:r>
            <a:r>
              <a:rPr sz="1200" spc="-55" dirty="0">
                <a:latin typeface="Verdana"/>
                <a:cs typeface="Verdana"/>
              </a:rPr>
              <a:t> f</a:t>
            </a:r>
            <a:r>
              <a:rPr sz="1200" spc="-50" dirty="0">
                <a:latin typeface="Verdana"/>
                <a:cs typeface="Verdana"/>
              </a:rPr>
              <a:t>ie</a:t>
            </a:r>
            <a:r>
              <a:rPr sz="1200" spc="-10" dirty="0">
                <a:latin typeface="Verdana"/>
                <a:cs typeface="Verdana"/>
              </a:rPr>
              <a:t>l</a:t>
            </a:r>
            <a:r>
              <a:rPr sz="1200" spc="70" dirty="0">
                <a:latin typeface="Verdana"/>
                <a:cs typeface="Verdana"/>
              </a:rPr>
              <a:t>d</a:t>
            </a:r>
            <a:r>
              <a:rPr sz="1200" spc="-120" dirty="0">
                <a:latin typeface="Verdana"/>
                <a:cs typeface="Verdana"/>
              </a:rPr>
              <a:t> </a:t>
            </a:r>
            <a:r>
              <a:rPr sz="1200" spc="45" dirty="0">
                <a:latin typeface="Verdana"/>
                <a:cs typeface="Verdana"/>
              </a:rPr>
              <a:t>o</a:t>
            </a:r>
            <a:r>
              <a:rPr sz="1200" spc="-50" dirty="0">
                <a:latin typeface="Verdana"/>
                <a:cs typeface="Verdana"/>
              </a:rPr>
              <a:t>f  </a:t>
            </a:r>
            <a:r>
              <a:rPr sz="1200" spc="-25" dirty="0">
                <a:latin typeface="Verdana"/>
                <a:cs typeface="Verdana"/>
              </a:rPr>
              <a:t>E</a:t>
            </a:r>
            <a:r>
              <a:rPr sz="1200" spc="-15" dirty="0">
                <a:latin typeface="Verdana"/>
                <a:cs typeface="Verdana"/>
              </a:rPr>
              <a:t>d</a:t>
            </a:r>
            <a:r>
              <a:rPr sz="1200" spc="40" dirty="0">
                <a:latin typeface="Verdana"/>
                <a:cs typeface="Verdana"/>
              </a:rPr>
              <a:t>uca</a:t>
            </a:r>
            <a:r>
              <a:rPr sz="1200" spc="-5" dirty="0">
                <a:latin typeface="Verdana"/>
                <a:cs typeface="Verdana"/>
              </a:rPr>
              <a:t>t</a:t>
            </a:r>
            <a:r>
              <a:rPr sz="1200" spc="-15" dirty="0">
                <a:latin typeface="Verdana"/>
                <a:cs typeface="Verdana"/>
              </a:rPr>
              <a:t>i</a:t>
            </a:r>
            <a:r>
              <a:rPr sz="1200" spc="-35" dirty="0">
                <a:latin typeface="Verdana"/>
                <a:cs typeface="Verdana"/>
              </a:rPr>
              <a:t>o</a:t>
            </a:r>
            <a:r>
              <a:rPr sz="1200" spc="-65" dirty="0">
                <a:latin typeface="Verdana"/>
                <a:cs typeface="Verdana"/>
              </a:rPr>
              <a:t>n, </a:t>
            </a:r>
            <a:r>
              <a:rPr sz="1200" spc="-90" dirty="0">
                <a:latin typeface="Verdana"/>
                <a:cs typeface="Verdana"/>
              </a:rPr>
              <a:t>H</a:t>
            </a:r>
            <a:r>
              <a:rPr sz="1200" spc="80" dirty="0">
                <a:latin typeface="Verdana"/>
                <a:cs typeface="Verdana"/>
              </a:rPr>
              <a:t>e</a:t>
            </a:r>
            <a:r>
              <a:rPr sz="1200" spc="70" dirty="0">
                <a:latin typeface="Verdana"/>
                <a:cs typeface="Verdana"/>
              </a:rPr>
              <a:t>a</a:t>
            </a:r>
            <a:r>
              <a:rPr sz="1200" spc="-70" dirty="0">
                <a:latin typeface="Verdana"/>
                <a:cs typeface="Verdana"/>
              </a:rPr>
              <a:t>l</a:t>
            </a:r>
            <a:r>
              <a:rPr sz="1200" spc="-95" dirty="0">
                <a:latin typeface="Verdana"/>
                <a:cs typeface="Verdana"/>
              </a:rPr>
              <a:t>t</a:t>
            </a:r>
            <a:r>
              <a:rPr sz="1200" spc="-20" dirty="0">
                <a:latin typeface="Verdana"/>
                <a:cs typeface="Verdana"/>
              </a:rPr>
              <a:t>h  </a:t>
            </a:r>
            <a:r>
              <a:rPr sz="1200" spc="45" dirty="0">
                <a:latin typeface="Verdana"/>
                <a:cs typeface="Verdana"/>
              </a:rPr>
              <a:t>and </a:t>
            </a:r>
            <a:r>
              <a:rPr sz="1200" spc="-40" dirty="0">
                <a:latin typeface="Verdana"/>
                <a:cs typeface="Verdana"/>
              </a:rPr>
              <a:t>sanitation, </a:t>
            </a:r>
            <a:r>
              <a:rPr sz="1200" spc="-35" dirty="0">
                <a:latin typeface="Verdana"/>
                <a:cs typeface="Verdana"/>
              </a:rPr>
              <a:t> </a:t>
            </a:r>
            <a:r>
              <a:rPr sz="1200" spc="-75" dirty="0">
                <a:latin typeface="Verdana"/>
                <a:cs typeface="Verdana"/>
              </a:rPr>
              <a:t>Li</a:t>
            </a:r>
            <a:r>
              <a:rPr sz="1200" spc="-114" dirty="0">
                <a:latin typeface="Verdana"/>
                <a:cs typeface="Verdana"/>
              </a:rPr>
              <a:t>v</a:t>
            </a:r>
            <a:r>
              <a:rPr sz="1200" spc="-20" dirty="0">
                <a:latin typeface="Verdana"/>
                <a:cs typeface="Verdana"/>
              </a:rPr>
              <a:t>e</a:t>
            </a:r>
            <a:r>
              <a:rPr sz="1200" spc="10" dirty="0">
                <a:latin typeface="Verdana"/>
                <a:cs typeface="Verdana"/>
              </a:rPr>
              <a:t>l</a:t>
            </a:r>
            <a:r>
              <a:rPr sz="1200" spc="-25" dirty="0">
                <a:latin typeface="Verdana"/>
                <a:cs typeface="Verdana"/>
              </a:rPr>
              <a:t>ih</a:t>
            </a:r>
            <a:r>
              <a:rPr sz="1200" spc="-35" dirty="0">
                <a:latin typeface="Verdana"/>
                <a:cs typeface="Verdana"/>
              </a:rPr>
              <a:t>o</a:t>
            </a:r>
            <a:r>
              <a:rPr sz="1200" spc="45" dirty="0">
                <a:latin typeface="Verdana"/>
                <a:cs typeface="Verdana"/>
              </a:rPr>
              <a:t>o</a:t>
            </a:r>
            <a:r>
              <a:rPr sz="1200" spc="70" dirty="0">
                <a:latin typeface="Verdana"/>
                <a:cs typeface="Verdana"/>
              </a:rPr>
              <a:t>d</a:t>
            </a:r>
            <a:r>
              <a:rPr sz="1200" spc="-95" dirty="0">
                <a:latin typeface="Verdana"/>
                <a:cs typeface="Verdana"/>
              </a:rPr>
              <a:t> </a:t>
            </a:r>
            <a:r>
              <a:rPr sz="1200" spc="90" dirty="0">
                <a:latin typeface="Verdana"/>
                <a:cs typeface="Verdana"/>
              </a:rPr>
              <a:t>a</a:t>
            </a:r>
            <a:r>
              <a:rPr sz="1200" spc="15" dirty="0">
                <a:latin typeface="Verdana"/>
                <a:cs typeface="Verdana"/>
              </a:rPr>
              <a:t>nd  </a:t>
            </a:r>
            <a:r>
              <a:rPr sz="1200" spc="-30" dirty="0">
                <a:latin typeface="Verdana"/>
                <a:cs typeface="Verdana"/>
              </a:rPr>
              <a:t>environment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214498" y="3162260"/>
            <a:ext cx="1007110" cy="1470025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sz="1200" b="1" dirty="0">
                <a:solidFill>
                  <a:srgbClr val="1F4980"/>
                </a:solidFill>
                <a:latin typeface="Calibri"/>
                <a:cs typeface="Calibri"/>
              </a:rPr>
              <a:t>2007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645"/>
              </a:spcBef>
            </a:pPr>
            <a:r>
              <a:rPr sz="1200" spc="95" dirty="0">
                <a:latin typeface="Verdana"/>
                <a:cs typeface="Verdana"/>
              </a:rPr>
              <a:t>M</a:t>
            </a:r>
            <a:r>
              <a:rPr sz="1200" spc="-15" dirty="0">
                <a:latin typeface="Verdana"/>
                <a:cs typeface="Verdana"/>
              </a:rPr>
              <a:t>icr</a:t>
            </a:r>
            <a:r>
              <a:rPr sz="1200" spc="-20" dirty="0">
                <a:latin typeface="Verdana"/>
                <a:cs typeface="Verdana"/>
              </a:rPr>
              <a:t>o</a:t>
            </a:r>
            <a:r>
              <a:rPr sz="1200" spc="-55" dirty="0">
                <a:latin typeface="Verdana"/>
                <a:cs typeface="Verdana"/>
              </a:rPr>
              <a:t>f</a:t>
            </a:r>
            <a:r>
              <a:rPr sz="1200" spc="-10" dirty="0">
                <a:latin typeface="Verdana"/>
                <a:cs typeface="Verdana"/>
              </a:rPr>
              <a:t>in</a:t>
            </a:r>
            <a:r>
              <a:rPr sz="1200" spc="-20" dirty="0">
                <a:latin typeface="Verdana"/>
                <a:cs typeface="Verdana"/>
              </a:rPr>
              <a:t>a</a:t>
            </a:r>
            <a:r>
              <a:rPr sz="1200" spc="50" dirty="0">
                <a:latin typeface="Verdana"/>
                <a:cs typeface="Verdana"/>
              </a:rPr>
              <a:t>nce  </a:t>
            </a:r>
            <a:r>
              <a:rPr sz="1200" spc="-25" dirty="0">
                <a:latin typeface="Verdana"/>
                <a:cs typeface="Verdana"/>
              </a:rPr>
              <a:t>operations </a:t>
            </a:r>
            <a:r>
              <a:rPr sz="1200" spc="-20" dirty="0">
                <a:latin typeface="Verdana"/>
                <a:cs typeface="Verdana"/>
              </a:rPr>
              <a:t> </a:t>
            </a:r>
            <a:r>
              <a:rPr sz="1200" spc="-45" dirty="0">
                <a:latin typeface="Verdana"/>
                <a:cs typeface="Verdana"/>
              </a:rPr>
              <a:t>started, </a:t>
            </a:r>
            <a:r>
              <a:rPr sz="1200" spc="-40" dirty="0">
                <a:latin typeface="Verdana"/>
                <a:cs typeface="Verdana"/>
              </a:rPr>
              <a:t> </a:t>
            </a:r>
            <a:r>
              <a:rPr sz="1200" spc="-25" dirty="0">
                <a:latin typeface="Verdana"/>
                <a:cs typeface="Verdana"/>
              </a:rPr>
              <a:t>established </a:t>
            </a:r>
            <a:r>
              <a:rPr sz="1200" spc="-2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branches </a:t>
            </a:r>
            <a:r>
              <a:rPr sz="1200" spc="5" dirty="0">
                <a:latin typeface="Verdana"/>
                <a:cs typeface="Verdana"/>
              </a:rPr>
              <a:t> </a:t>
            </a:r>
            <a:r>
              <a:rPr sz="1200" spc="45" dirty="0">
                <a:latin typeface="Verdana"/>
                <a:cs typeface="Verdana"/>
              </a:rPr>
              <a:t>and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761359" y="3179825"/>
            <a:ext cx="1039494" cy="922019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sz="1200" b="1" dirty="0">
                <a:solidFill>
                  <a:srgbClr val="1F4980"/>
                </a:solidFill>
                <a:latin typeface="Calibri"/>
                <a:cs typeface="Calibri"/>
              </a:rPr>
              <a:t>2013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650"/>
              </a:spcBef>
            </a:pPr>
            <a:r>
              <a:rPr sz="1200" spc="-50" dirty="0">
                <a:solidFill>
                  <a:srgbClr val="171616"/>
                </a:solidFill>
                <a:latin typeface="Verdana"/>
                <a:cs typeface="Verdana"/>
              </a:rPr>
              <a:t>Started </a:t>
            </a:r>
            <a:r>
              <a:rPr sz="1200" spc="-5" dirty="0">
                <a:solidFill>
                  <a:srgbClr val="171616"/>
                </a:solidFill>
                <a:latin typeface="Verdana"/>
                <a:cs typeface="Verdana"/>
              </a:rPr>
              <a:t>BC </a:t>
            </a:r>
            <a:r>
              <a:rPr sz="1200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1200" spc="-70" dirty="0">
                <a:solidFill>
                  <a:srgbClr val="171616"/>
                </a:solidFill>
                <a:latin typeface="Verdana"/>
                <a:cs typeface="Verdana"/>
              </a:rPr>
              <a:t>l</a:t>
            </a:r>
            <a:r>
              <a:rPr sz="1200" spc="45" dirty="0">
                <a:solidFill>
                  <a:srgbClr val="171616"/>
                </a:solidFill>
                <a:latin typeface="Verdana"/>
                <a:cs typeface="Verdana"/>
              </a:rPr>
              <a:t>o</a:t>
            </a:r>
            <a:r>
              <a:rPr sz="1200" spc="90" dirty="0">
                <a:solidFill>
                  <a:srgbClr val="171616"/>
                </a:solidFill>
                <a:latin typeface="Verdana"/>
                <a:cs typeface="Verdana"/>
              </a:rPr>
              <a:t>a</a:t>
            </a:r>
            <a:r>
              <a:rPr sz="1200" spc="-30" dirty="0">
                <a:solidFill>
                  <a:srgbClr val="171616"/>
                </a:solidFill>
                <a:latin typeface="Verdana"/>
                <a:cs typeface="Verdana"/>
              </a:rPr>
              <a:t>n</a:t>
            </a:r>
            <a:r>
              <a:rPr sz="1200" spc="-90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1200" spc="55" dirty="0">
                <a:solidFill>
                  <a:srgbClr val="171616"/>
                </a:solidFill>
                <a:latin typeface="Verdana"/>
                <a:cs typeface="Verdana"/>
              </a:rPr>
              <a:t>po</a:t>
            </a:r>
            <a:r>
              <a:rPr sz="1200" spc="-114" dirty="0">
                <a:solidFill>
                  <a:srgbClr val="171616"/>
                </a:solidFill>
                <a:latin typeface="Verdana"/>
                <a:cs typeface="Verdana"/>
              </a:rPr>
              <a:t>r</a:t>
            </a:r>
            <a:r>
              <a:rPr sz="1200" spc="-130" dirty="0">
                <a:solidFill>
                  <a:srgbClr val="171616"/>
                </a:solidFill>
                <a:latin typeface="Verdana"/>
                <a:cs typeface="Verdana"/>
              </a:rPr>
              <a:t>t</a:t>
            </a:r>
            <a:r>
              <a:rPr sz="1200" spc="-55" dirty="0">
                <a:solidFill>
                  <a:srgbClr val="171616"/>
                </a:solidFill>
                <a:latin typeface="Verdana"/>
                <a:cs typeface="Verdana"/>
              </a:rPr>
              <a:t>f</a:t>
            </a:r>
            <a:r>
              <a:rPr sz="1200" spc="45" dirty="0">
                <a:solidFill>
                  <a:srgbClr val="171616"/>
                </a:solidFill>
                <a:latin typeface="Verdana"/>
                <a:cs typeface="Verdana"/>
              </a:rPr>
              <a:t>o</a:t>
            </a:r>
            <a:r>
              <a:rPr sz="1200" spc="-70" dirty="0">
                <a:solidFill>
                  <a:srgbClr val="171616"/>
                </a:solidFill>
                <a:latin typeface="Verdana"/>
                <a:cs typeface="Verdana"/>
              </a:rPr>
              <a:t>l</a:t>
            </a:r>
            <a:r>
              <a:rPr sz="1200" spc="-20" dirty="0">
                <a:solidFill>
                  <a:srgbClr val="171616"/>
                </a:solidFill>
                <a:latin typeface="Verdana"/>
                <a:cs typeface="Verdana"/>
              </a:rPr>
              <a:t>io  </a:t>
            </a:r>
            <a:r>
              <a:rPr sz="1200" spc="20" dirty="0">
                <a:solidFill>
                  <a:srgbClr val="171616"/>
                </a:solidFill>
                <a:latin typeface="Verdana"/>
                <a:cs typeface="Verdana"/>
              </a:rPr>
              <a:t>w</a:t>
            </a:r>
            <a:r>
              <a:rPr sz="1200" spc="-70" dirty="0">
                <a:solidFill>
                  <a:srgbClr val="171616"/>
                </a:solidFill>
                <a:latin typeface="Verdana"/>
                <a:cs typeface="Verdana"/>
              </a:rPr>
              <a:t>i</a:t>
            </a:r>
            <a:r>
              <a:rPr sz="1200" spc="-120" dirty="0">
                <a:solidFill>
                  <a:srgbClr val="171616"/>
                </a:solidFill>
                <a:latin typeface="Verdana"/>
                <a:cs typeface="Verdana"/>
              </a:rPr>
              <a:t>t</a:t>
            </a:r>
            <a:r>
              <a:rPr sz="1200" spc="-30" dirty="0">
                <a:solidFill>
                  <a:srgbClr val="171616"/>
                </a:solidFill>
                <a:latin typeface="Verdana"/>
                <a:cs typeface="Verdana"/>
              </a:rPr>
              <a:t>h</a:t>
            </a:r>
            <a:r>
              <a:rPr sz="1200" spc="-65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1200" spc="-125" dirty="0">
                <a:solidFill>
                  <a:srgbClr val="171616"/>
                </a:solidFill>
                <a:latin typeface="Verdana"/>
                <a:cs typeface="Verdana"/>
              </a:rPr>
              <a:t>YES</a:t>
            </a:r>
            <a:r>
              <a:rPr sz="1200" spc="-90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171616"/>
                </a:solidFill>
                <a:latin typeface="Verdana"/>
                <a:cs typeface="Verdana"/>
              </a:rPr>
              <a:t>bank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233161" y="3103979"/>
            <a:ext cx="1276350" cy="2203450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sz="1200" b="1" dirty="0">
                <a:solidFill>
                  <a:srgbClr val="1F4980"/>
                </a:solidFill>
                <a:latin typeface="Calibri"/>
                <a:cs typeface="Calibri"/>
              </a:rPr>
              <a:t>2016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sz="1200" spc="-114" dirty="0">
                <a:solidFill>
                  <a:srgbClr val="171616"/>
                </a:solidFill>
                <a:latin typeface="Verdana"/>
                <a:cs typeface="Verdana"/>
              </a:rPr>
              <a:t>HFSPL</a:t>
            </a:r>
            <a:endParaRPr sz="120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</a:pPr>
            <a:r>
              <a:rPr sz="1200" spc="-10" dirty="0">
                <a:solidFill>
                  <a:srgbClr val="171616"/>
                </a:solidFill>
                <a:latin typeface="Verdana"/>
                <a:cs typeface="Verdana"/>
              </a:rPr>
              <a:t>incorporated, </a:t>
            </a:r>
            <a:r>
              <a:rPr sz="1200" spc="-5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1200" spc="15" dirty="0">
                <a:solidFill>
                  <a:srgbClr val="171616"/>
                </a:solidFill>
                <a:latin typeface="Verdana"/>
                <a:cs typeface="Verdana"/>
              </a:rPr>
              <a:t>received</a:t>
            </a:r>
            <a:r>
              <a:rPr sz="1200" spc="-110" dirty="0">
                <a:solidFill>
                  <a:srgbClr val="171616"/>
                </a:solidFill>
                <a:latin typeface="Verdana"/>
                <a:cs typeface="Verdana"/>
              </a:rPr>
              <a:t> R</a:t>
            </a:r>
            <a:r>
              <a:rPr sz="1200" spc="-160" dirty="0">
                <a:solidFill>
                  <a:srgbClr val="171616"/>
                </a:solidFill>
                <a:latin typeface="Verdana"/>
                <a:cs typeface="Verdana"/>
              </a:rPr>
              <a:t>s</a:t>
            </a:r>
            <a:r>
              <a:rPr sz="1200" spc="-100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1200" spc="-105" dirty="0">
                <a:solidFill>
                  <a:srgbClr val="171616"/>
                </a:solidFill>
                <a:latin typeface="Verdana"/>
                <a:cs typeface="Verdana"/>
              </a:rPr>
              <a:t>5</a:t>
            </a:r>
            <a:r>
              <a:rPr sz="1200" spc="-114" dirty="0">
                <a:solidFill>
                  <a:srgbClr val="171616"/>
                </a:solidFill>
                <a:latin typeface="Verdana"/>
                <a:cs typeface="Verdana"/>
              </a:rPr>
              <a:t>.</a:t>
            </a:r>
            <a:r>
              <a:rPr sz="1200" spc="-70" dirty="0">
                <a:solidFill>
                  <a:srgbClr val="171616"/>
                </a:solidFill>
                <a:latin typeface="Verdana"/>
                <a:cs typeface="Verdana"/>
              </a:rPr>
              <a:t>1  </a:t>
            </a:r>
            <a:r>
              <a:rPr sz="1200" spc="130" dirty="0">
                <a:solidFill>
                  <a:srgbClr val="171616"/>
                </a:solidFill>
                <a:latin typeface="Verdana"/>
                <a:cs typeface="Verdana"/>
              </a:rPr>
              <a:t>C</a:t>
            </a:r>
            <a:r>
              <a:rPr sz="1200" spc="-155" dirty="0">
                <a:solidFill>
                  <a:srgbClr val="171616"/>
                </a:solidFill>
                <a:latin typeface="Verdana"/>
                <a:cs typeface="Verdana"/>
              </a:rPr>
              <a:t>r</a:t>
            </a:r>
            <a:r>
              <a:rPr sz="1200" spc="-80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1200" spc="-55" dirty="0">
                <a:solidFill>
                  <a:srgbClr val="171616"/>
                </a:solidFill>
                <a:latin typeface="Verdana"/>
                <a:cs typeface="Verdana"/>
              </a:rPr>
              <a:t>f</a:t>
            </a:r>
            <a:r>
              <a:rPr sz="1200" spc="-40" dirty="0">
                <a:solidFill>
                  <a:srgbClr val="171616"/>
                </a:solidFill>
                <a:latin typeface="Verdana"/>
                <a:cs typeface="Verdana"/>
              </a:rPr>
              <a:t>r</a:t>
            </a:r>
            <a:r>
              <a:rPr sz="1200" spc="-65" dirty="0">
                <a:solidFill>
                  <a:srgbClr val="171616"/>
                </a:solidFill>
                <a:latin typeface="Verdana"/>
                <a:cs typeface="Verdana"/>
              </a:rPr>
              <a:t>o</a:t>
            </a:r>
            <a:r>
              <a:rPr sz="1200" spc="-45" dirty="0">
                <a:solidFill>
                  <a:srgbClr val="171616"/>
                </a:solidFill>
                <a:latin typeface="Verdana"/>
                <a:cs typeface="Verdana"/>
              </a:rPr>
              <a:t>m</a:t>
            </a:r>
            <a:r>
              <a:rPr sz="1200" spc="-80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1200" spc="-45" dirty="0">
                <a:solidFill>
                  <a:srgbClr val="171616"/>
                </a:solidFill>
                <a:latin typeface="Verdana"/>
                <a:cs typeface="Verdana"/>
              </a:rPr>
              <a:t>HPP</a:t>
            </a:r>
            <a:r>
              <a:rPr sz="1200" spc="-235" dirty="0">
                <a:solidFill>
                  <a:srgbClr val="171616"/>
                </a:solidFill>
                <a:latin typeface="Verdana"/>
                <a:cs typeface="Verdana"/>
              </a:rPr>
              <a:t>I</a:t>
            </a:r>
            <a:r>
              <a:rPr sz="1200" spc="-75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1200" spc="90" dirty="0">
                <a:solidFill>
                  <a:srgbClr val="171616"/>
                </a:solidFill>
                <a:latin typeface="Verdana"/>
                <a:cs typeface="Verdana"/>
              </a:rPr>
              <a:t>a</a:t>
            </a:r>
            <a:r>
              <a:rPr sz="1200" spc="-125" dirty="0">
                <a:solidFill>
                  <a:srgbClr val="171616"/>
                </a:solidFill>
                <a:latin typeface="Verdana"/>
                <a:cs typeface="Verdana"/>
              </a:rPr>
              <a:t>s  </a:t>
            </a:r>
            <a:r>
              <a:rPr sz="1200" spc="-20" dirty="0">
                <a:solidFill>
                  <a:srgbClr val="171616"/>
                </a:solidFill>
                <a:latin typeface="Verdana"/>
                <a:cs typeface="Verdana"/>
              </a:rPr>
              <a:t>grant </a:t>
            </a:r>
            <a:r>
              <a:rPr sz="1200" spc="-35" dirty="0">
                <a:solidFill>
                  <a:srgbClr val="171616"/>
                </a:solidFill>
                <a:latin typeface="Verdana"/>
                <a:cs typeface="Verdana"/>
              </a:rPr>
              <a:t>through </a:t>
            </a:r>
            <a:r>
              <a:rPr sz="1200" spc="95" dirty="0">
                <a:solidFill>
                  <a:srgbClr val="171616"/>
                </a:solidFill>
                <a:latin typeface="Verdana"/>
                <a:cs typeface="Verdana"/>
              </a:rPr>
              <a:t>a </a:t>
            </a:r>
            <a:r>
              <a:rPr sz="1200" spc="100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1200" spc="-240" dirty="0">
                <a:solidFill>
                  <a:srgbClr val="171616"/>
                </a:solidFill>
                <a:latin typeface="Verdana"/>
                <a:cs typeface="Verdana"/>
              </a:rPr>
              <a:t>T</a:t>
            </a:r>
            <a:r>
              <a:rPr sz="1200" spc="-114" dirty="0">
                <a:solidFill>
                  <a:srgbClr val="171616"/>
                </a:solidFill>
                <a:latin typeface="Verdana"/>
                <a:cs typeface="Verdana"/>
              </a:rPr>
              <a:t>rus</a:t>
            </a:r>
            <a:r>
              <a:rPr sz="1200" spc="-95" dirty="0">
                <a:solidFill>
                  <a:srgbClr val="171616"/>
                </a:solidFill>
                <a:latin typeface="Verdana"/>
                <a:cs typeface="Verdana"/>
              </a:rPr>
              <a:t>t</a:t>
            </a:r>
            <a:r>
              <a:rPr sz="1200" spc="-150" dirty="0">
                <a:solidFill>
                  <a:srgbClr val="171616"/>
                </a:solidFill>
                <a:latin typeface="Verdana"/>
                <a:cs typeface="Verdana"/>
              </a:rPr>
              <a:t>-</a:t>
            </a:r>
            <a:r>
              <a:rPr sz="1200" spc="-55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1200" spc="-90" dirty="0">
                <a:solidFill>
                  <a:srgbClr val="171616"/>
                </a:solidFill>
                <a:latin typeface="Verdana"/>
                <a:cs typeface="Verdana"/>
              </a:rPr>
              <a:t>H</a:t>
            </a:r>
            <a:r>
              <a:rPr sz="1200" spc="-30" dirty="0">
                <a:solidFill>
                  <a:srgbClr val="171616"/>
                </a:solidFill>
                <a:latin typeface="Verdana"/>
                <a:cs typeface="Verdana"/>
              </a:rPr>
              <a:t>um</a:t>
            </a:r>
            <a:r>
              <a:rPr sz="1200" spc="90" dirty="0">
                <a:solidFill>
                  <a:srgbClr val="171616"/>
                </a:solidFill>
                <a:latin typeface="Verdana"/>
                <a:cs typeface="Verdana"/>
              </a:rPr>
              <a:t>a</a:t>
            </a:r>
            <a:r>
              <a:rPr sz="1200" spc="25" dirty="0">
                <a:solidFill>
                  <a:srgbClr val="171616"/>
                </a:solidFill>
                <a:latin typeface="Verdana"/>
                <a:cs typeface="Verdana"/>
              </a:rPr>
              <a:t>na  </a:t>
            </a:r>
            <a:r>
              <a:rPr sz="1200" spc="-240" dirty="0">
                <a:solidFill>
                  <a:srgbClr val="171616"/>
                </a:solidFill>
                <a:latin typeface="Verdana"/>
                <a:cs typeface="Verdana"/>
              </a:rPr>
              <a:t>T</a:t>
            </a:r>
            <a:r>
              <a:rPr sz="1200" spc="-114" dirty="0">
                <a:solidFill>
                  <a:srgbClr val="171616"/>
                </a:solidFill>
                <a:latin typeface="Verdana"/>
                <a:cs typeface="Verdana"/>
              </a:rPr>
              <a:t>rus</a:t>
            </a:r>
            <a:r>
              <a:rPr sz="1200" spc="-70" dirty="0">
                <a:solidFill>
                  <a:srgbClr val="171616"/>
                </a:solidFill>
                <a:latin typeface="Verdana"/>
                <a:cs typeface="Verdana"/>
              </a:rPr>
              <a:t>t</a:t>
            </a:r>
            <a:r>
              <a:rPr sz="1200" spc="-90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1200" spc="-55" dirty="0">
                <a:solidFill>
                  <a:srgbClr val="171616"/>
                </a:solidFill>
                <a:latin typeface="Verdana"/>
                <a:cs typeface="Verdana"/>
              </a:rPr>
              <a:t>f</a:t>
            </a:r>
            <a:r>
              <a:rPr sz="1200" spc="45" dirty="0">
                <a:solidFill>
                  <a:srgbClr val="171616"/>
                </a:solidFill>
                <a:latin typeface="Verdana"/>
                <a:cs typeface="Verdana"/>
              </a:rPr>
              <a:t>o</a:t>
            </a:r>
            <a:r>
              <a:rPr sz="1200" spc="-155" dirty="0">
                <a:solidFill>
                  <a:srgbClr val="171616"/>
                </a:solidFill>
                <a:latin typeface="Verdana"/>
                <a:cs typeface="Verdana"/>
              </a:rPr>
              <a:t>r</a:t>
            </a:r>
            <a:r>
              <a:rPr sz="1200" spc="-65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1200" spc="-120" dirty="0">
                <a:solidFill>
                  <a:srgbClr val="171616"/>
                </a:solidFill>
                <a:latin typeface="Verdana"/>
                <a:cs typeface="Verdana"/>
              </a:rPr>
              <a:t>F</a:t>
            </a:r>
            <a:r>
              <a:rPr sz="1200" spc="-15" dirty="0">
                <a:solidFill>
                  <a:srgbClr val="171616"/>
                </a:solidFill>
                <a:latin typeface="Verdana"/>
                <a:cs typeface="Verdana"/>
              </a:rPr>
              <a:t>ina</a:t>
            </a:r>
            <a:r>
              <a:rPr sz="1200" spc="60" dirty="0">
                <a:solidFill>
                  <a:srgbClr val="171616"/>
                </a:solidFill>
                <a:latin typeface="Verdana"/>
                <a:cs typeface="Verdana"/>
              </a:rPr>
              <a:t>nc</a:t>
            </a:r>
            <a:r>
              <a:rPr sz="1200" dirty="0">
                <a:solidFill>
                  <a:srgbClr val="171616"/>
                </a:solidFill>
                <a:latin typeface="Verdana"/>
                <a:cs typeface="Verdana"/>
              </a:rPr>
              <a:t>ia</a:t>
            </a:r>
            <a:r>
              <a:rPr sz="1200" spc="-110" dirty="0">
                <a:solidFill>
                  <a:srgbClr val="171616"/>
                </a:solidFill>
                <a:latin typeface="Verdana"/>
                <a:cs typeface="Verdana"/>
              </a:rPr>
              <a:t>l  </a:t>
            </a:r>
            <a:r>
              <a:rPr sz="1200" spc="-210" dirty="0">
                <a:solidFill>
                  <a:srgbClr val="171616"/>
                </a:solidFill>
                <a:latin typeface="Verdana"/>
                <a:cs typeface="Verdana"/>
              </a:rPr>
              <a:t>I</a:t>
            </a:r>
            <a:r>
              <a:rPr sz="1200" spc="60" dirty="0">
                <a:solidFill>
                  <a:srgbClr val="171616"/>
                </a:solidFill>
                <a:latin typeface="Verdana"/>
                <a:cs typeface="Verdana"/>
              </a:rPr>
              <a:t>nc</a:t>
            </a:r>
            <a:r>
              <a:rPr sz="1200" spc="-80" dirty="0">
                <a:solidFill>
                  <a:srgbClr val="171616"/>
                </a:solidFill>
                <a:latin typeface="Verdana"/>
                <a:cs typeface="Verdana"/>
              </a:rPr>
              <a:t>l</a:t>
            </a:r>
            <a:r>
              <a:rPr sz="1200" spc="-40" dirty="0">
                <a:solidFill>
                  <a:srgbClr val="171616"/>
                </a:solidFill>
                <a:latin typeface="Verdana"/>
                <a:cs typeface="Verdana"/>
              </a:rPr>
              <a:t>u</a:t>
            </a:r>
            <a:r>
              <a:rPr sz="1200" spc="-170" dirty="0">
                <a:solidFill>
                  <a:srgbClr val="171616"/>
                </a:solidFill>
                <a:latin typeface="Verdana"/>
                <a:cs typeface="Verdana"/>
              </a:rPr>
              <a:t>s</a:t>
            </a:r>
            <a:r>
              <a:rPr sz="1200" spc="-100" dirty="0">
                <a:solidFill>
                  <a:srgbClr val="171616"/>
                </a:solidFill>
                <a:latin typeface="Verdana"/>
                <a:cs typeface="Verdana"/>
              </a:rPr>
              <a:t>i</a:t>
            </a:r>
            <a:r>
              <a:rPr sz="1200" spc="45" dirty="0">
                <a:solidFill>
                  <a:srgbClr val="171616"/>
                </a:solidFill>
                <a:latin typeface="Verdana"/>
                <a:cs typeface="Verdana"/>
              </a:rPr>
              <a:t>o</a:t>
            </a:r>
            <a:r>
              <a:rPr sz="1200" spc="-30" dirty="0">
                <a:solidFill>
                  <a:srgbClr val="171616"/>
                </a:solidFill>
                <a:latin typeface="Verdana"/>
                <a:cs typeface="Verdana"/>
              </a:rPr>
              <a:t>n</a:t>
            </a:r>
            <a:r>
              <a:rPr sz="1200" spc="-100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1200" spc="90" dirty="0">
                <a:solidFill>
                  <a:srgbClr val="171616"/>
                </a:solidFill>
                <a:latin typeface="Verdana"/>
                <a:cs typeface="Verdana"/>
              </a:rPr>
              <a:t>a</a:t>
            </a:r>
            <a:r>
              <a:rPr sz="1200" spc="15" dirty="0">
                <a:solidFill>
                  <a:srgbClr val="171616"/>
                </a:solidFill>
                <a:latin typeface="Verdana"/>
                <a:cs typeface="Verdana"/>
              </a:rPr>
              <a:t>nd  </a:t>
            </a:r>
            <a:r>
              <a:rPr sz="1200" spc="-15" dirty="0">
                <a:solidFill>
                  <a:srgbClr val="171616"/>
                </a:solidFill>
                <a:latin typeface="Verdana"/>
                <a:cs typeface="Verdana"/>
              </a:rPr>
              <a:t>Development- </a:t>
            </a:r>
            <a:r>
              <a:rPr sz="1200" spc="-10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1200" spc="-135" dirty="0">
                <a:solidFill>
                  <a:srgbClr val="171616"/>
                </a:solidFill>
                <a:latin typeface="Verdana"/>
                <a:cs typeface="Verdana"/>
              </a:rPr>
              <a:t>(HTFID)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068057" y="3141344"/>
            <a:ext cx="1010919" cy="1653539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sz="1200" b="1" dirty="0">
                <a:solidFill>
                  <a:srgbClr val="1F4980"/>
                </a:solidFill>
                <a:latin typeface="Calibri"/>
                <a:cs typeface="Calibri"/>
              </a:rPr>
              <a:t>Aug</a:t>
            </a:r>
            <a:r>
              <a:rPr sz="1200" b="1" spc="-35" dirty="0">
                <a:solidFill>
                  <a:srgbClr val="1F498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F4980"/>
                </a:solidFill>
                <a:latin typeface="Calibri"/>
                <a:cs typeface="Calibri"/>
              </a:rPr>
              <a:t>2017-2018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650"/>
              </a:spcBef>
            </a:pPr>
            <a:r>
              <a:rPr sz="1200" spc="-110" dirty="0">
                <a:solidFill>
                  <a:srgbClr val="171616"/>
                </a:solidFill>
                <a:latin typeface="Verdana"/>
                <a:cs typeface="Verdana"/>
              </a:rPr>
              <a:t>R</a:t>
            </a:r>
            <a:r>
              <a:rPr sz="1200" spc="-145" dirty="0">
                <a:solidFill>
                  <a:srgbClr val="171616"/>
                </a:solidFill>
                <a:latin typeface="Verdana"/>
                <a:cs typeface="Verdana"/>
              </a:rPr>
              <a:t>B</a:t>
            </a:r>
            <a:r>
              <a:rPr sz="1200" spc="-235" dirty="0">
                <a:solidFill>
                  <a:srgbClr val="171616"/>
                </a:solidFill>
                <a:latin typeface="Verdana"/>
                <a:cs typeface="Verdana"/>
              </a:rPr>
              <a:t>I</a:t>
            </a:r>
            <a:r>
              <a:rPr sz="1200" spc="-85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1200" spc="-70" dirty="0">
                <a:solidFill>
                  <a:srgbClr val="171616"/>
                </a:solidFill>
                <a:latin typeface="Verdana"/>
                <a:cs typeface="Verdana"/>
              </a:rPr>
              <a:t>l</a:t>
            </a:r>
            <a:r>
              <a:rPr sz="1200" spc="15" dirty="0">
                <a:solidFill>
                  <a:srgbClr val="171616"/>
                </a:solidFill>
                <a:latin typeface="Verdana"/>
                <a:cs typeface="Verdana"/>
              </a:rPr>
              <a:t>i</a:t>
            </a:r>
            <a:r>
              <a:rPr sz="1200" spc="40" dirty="0">
                <a:solidFill>
                  <a:srgbClr val="171616"/>
                </a:solidFill>
                <a:latin typeface="Verdana"/>
                <a:cs typeface="Verdana"/>
              </a:rPr>
              <a:t>c</a:t>
            </a:r>
            <a:r>
              <a:rPr sz="1200" spc="50" dirty="0">
                <a:solidFill>
                  <a:srgbClr val="171616"/>
                </a:solidFill>
                <a:latin typeface="Verdana"/>
                <a:cs typeface="Verdana"/>
              </a:rPr>
              <a:t>e</a:t>
            </a:r>
            <a:r>
              <a:rPr sz="1200" spc="-35" dirty="0">
                <a:solidFill>
                  <a:srgbClr val="171616"/>
                </a:solidFill>
                <a:latin typeface="Verdana"/>
                <a:cs typeface="Verdana"/>
              </a:rPr>
              <a:t>nse  </a:t>
            </a:r>
            <a:r>
              <a:rPr sz="1200" dirty="0">
                <a:solidFill>
                  <a:srgbClr val="171616"/>
                </a:solidFill>
                <a:latin typeface="Verdana"/>
                <a:cs typeface="Verdana"/>
              </a:rPr>
              <a:t>received. </a:t>
            </a:r>
            <a:r>
              <a:rPr sz="1200" spc="5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1200" spc="-45" dirty="0">
                <a:solidFill>
                  <a:srgbClr val="171616"/>
                </a:solidFill>
                <a:latin typeface="Verdana"/>
                <a:cs typeface="Verdana"/>
              </a:rPr>
              <a:t>Soo</a:t>
            </a:r>
            <a:r>
              <a:rPr sz="1200" spc="-30" dirty="0">
                <a:solidFill>
                  <a:srgbClr val="171616"/>
                </a:solidFill>
                <a:latin typeface="Verdana"/>
                <a:cs typeface="Verdana"/>
              </a:rPr>
              <a:t>n</a:t>
            </a:r>
            <a:r>
              <a:rPr sz="1200" spc="-65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1200" spc="90" dirty="0">
                <a:solidFill>
                  <a:srgbClr val="171616"/>
                </a:solidFill>
                <a:latin typeface="Verdana"/>
                <a:cs typeface="Verdana"/>
              </a:rPr>
              <a:t>a</a:t>
            </a:r>
            <a:r>
              <a:rPr sz="1200" spc="-55" dirty="0">
                <a:solidFill>
                  <a:srgbClr val="171616"/>
                </a:solidFill>
                <a:latin typeface="Verdana"/>
                <a:cs typeface="Verdana"/>
              </a:rPr>
              <a:t>f</a:t>
            </a:r>
            <a:r>
              <a:rPr sz="1200" spc="-95" dirty="0">
                <a:solidFill>
                  <a:srgbClr val="171616"/>
                </a:solidFill>
                <a:latin typeface="Verdana"/>
                <a:cs typeface="Verdana"/>
              </a:rPr>
              <a:t>t</a:t>
            </a:r>
            <a:r>
              <a:rPr sz="1200" spc="-40" dirty="0">
                <a:solidFill>
                  <a:srgbClr val="171616"/>
                </a:solidFill>
                <a:latin typeface="Verdana"/>
                <a:cs typeface="Verdana"/>
              </a:rPr>
              <a:t>er  </a:t>
            </a:r>
            <a:r>
              <a:rPr sz="1200" spc="45" dirty="0">
                <a:solidFill>
                  <a:srgbClr val="171616"/>
                </a:solidFill>
                <a:latin typeface="Verdana"/>
                <a:cs typeface="Verdana"/>
              </a:rPr>
              <a:t>o</a:t>
            </a:r>
            <a:r>
              <a:rPr sz="1200" spc="-30" dirty="0">
                <a:solidFill>
                  <a:srgbClr val="171616"/>
                </a:solidFill>
                <a:latin typeface="Verdana"/>
                <a:cs typeface="Verdana"/>
              </a:rPr>
              <a:t>n</a:t>
            </a:r>
            <a:r>
              <a:rPr sz="1200" spc="-80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1200" spc="-55" dirty="0">
                <a:solidFill>
                  <a:srgbClr val="171616"/>
                </a:solidFill>
                <a:latin typeface="Verdana"/>
                <a:cs typeface="Verdana"/>
              </a:rPr>
              <a:t>f</a:t>
            </a:r>
            <a:r>
              <a:rPr sz="1200" spc="-40" dirty="0">
                <a:solidFill>
                  <a:srgbClr val="171616"/>
                </a:solidFill>
                <a:latin typeface="Verdana"/>
                <a:cs typeface="Verdana"/>
              </a:rPr>
              <a:t>i</a:t>
            </a:r>
            <a:r>
              <a:rPr sz="1200" spc="-80" dirty="0">
                <a:solidFill>
                  <a:srgbClr val="171616"/>
                </a:solidFill>
                <a:latin typeface="Verdana"/>
                <a:cs typeface="Verdana"/>
              </a:rPr>
              <a:t>n </a:t>
            </a:r>
            <a:r>
              <a:rPr sz="1200" spc="-120" dirty="0">
                <a:solidFill>
                  <a:srgbClr val="171616"/>
                </a:solidFill>
                <a:latin typeface="Verdana"/>
                <a:cs typeface="Verdana"/>
              </a:rPr>
              <a:t>F</a:t>
            </a:r>
            <a:r>
              <a:rPr sz="1200" spc="50" dirty="0">
                <a:solidFill>
                  <a:srgbClr val="171616"/>
                </a:solidFill>
                <a:latin typeface="Verdana"/>
                <a:cs typeface="Verdana"/>
              </a:rPr>
              <a:t>eb  </a:t>
            </a:r>
            <a:r>
              <a:rPr sz="1200" spc="-105" dirty="0">
                <a:solidFill>
                  <a:srgbClr val="171616"/>
                </a:solidFill>
                <a:latin typeface="Verdana"/>
                <a:cs typeface="Verdana"/>
              </a:rPr>
              <a:t>201</a:t>
            </a:r>
            <a:r>
              <a:rPr sz="1200" spc="-100" dirty="0">
                <a:solidFill>
                  <a:srgbClr val="171616"/>
                </a:solidFill>
                <a:latin typeface="Verdana"/>
                <a:cs typeface="Verdana"/>
              </a:rPr>
              <a:t>8</a:t>
            </a:r>
            <a:r>
              <a:rPr sz="1200" spc="-85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1200" spc="-55" dirty="0">
                <a:solidFill>
                  <a:srgbClr val="171616"/>
                </a:solidFill>
                <a:latin typeface="Verdana"/>
                <a:cs typeface="Verdana"/>
              </a:rPr>
              <a:t>f</a:t>
            </a:r>
            <a:r>
              <a:rPr sz="1200" spc="-125" dirty="0">
                <a:solidFill>
                  <a:srgbClr val="171616"/>
                </a:solidFill>
                <a:latin typeface="Verdana"/>
                <a:cs typeface="Verdana"/>
              </a:rPr>
              <a:t>irs</a:t>
            </a:r>
            <a:r>
              <a:rPr sz="1200" spc="-114" dirty="0">
                <a:solidFill>
                  <a:srgbClr val="171616"/>
                </a:solidFill>
                <a:latin typeface="Verdana"/>
                <a:cs typeface="Verdana"/>
              </a:rPr>
              <a:t>t</a:t>
            </a:r>
            <a:r>
              <a:rPr sz="1200" spc="-85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1200" spc="-70" dirty="0">
                <a:solidFill>
                  <a:srgbClr val="171616"/>
                </a:solidFill>
                <a:latin typeface="Verdana"/>
                <a:cs typeface="Verdana"/>
              </a:rPr>
              <a:t>l</a:t>
            </a:r>
            <a:r>
              <a:rPr sz="1200" spc="45" dirty="0">
                <a:solidFill>
                  <a:srgbClr val="171616"/>
                </a:solidFill>
                <a:latin typeface="Verdana"/>
                <a:cs typeface="Verdana"/>
              </a:rPr>
              <a:t>o</a:t>
            </a:r>
            <a:r>
              <a:rPr sz="1200" spc="90" dirty="0">
                <a:solidFill>
                  <a:srgbClr val="171616"/>
                </a:solidFill>
                <a:latin typeface="Verdana"/>
                <a:cs typeface="Verdana"/>
              </a:rPr>
              <a:t>a</a:t>
            </a:r>
            <a:r>
              <a:rPr sz="1200" spc="-20" dirty="0">
                <a:solidFill>
                  <a:srgbClr val="171616"/>
                </a:solidFill>
                <a:latin typeface="Verdana"/>
                <a:cs typeface="Verdana"/>
              </a:rPr>
              <a:t>n  </a:t>
            </a:r>
            <a:r>
              <a:rPr sz="1200" spc="70" dirty="0">
                <a:solidFill>
                  <a:srgbClr val="171616"/>
                </a:solidFill>
                <a:latin typeface="Verdana"/>
                <a:cs typeface="Verdana"/>
              </a:rPr>
              <a:t>d</a:t>
            </a:r>
            <a:r>
              <a:rPr sz="1200" spc="-95" dirty="0">
                <a:solidFill>
                  <a:srgbClr val="171616"/>
                </a:solidFill>
                <a:latin typeface="Verdana"/>
                <a:cs typeface="Verdana"/>
              </a:rPr>
              <a:t>isbur</a:t>
            </a:r>
            <a:r>
              <a:rPr sz="1200" spc="-90" dirty="0">
                <a:solidFill>
                  <a:srgbClr val="171616"/>
                </a:solidFill>
                <a:latin typeface="Verdana"/>
                <a:cs typeface="Verdana"/>
              </a:rPr>
              <a:t>s</a:t>
            </a:r>
            <a:r>
              <a:rPr sz="1200" spc="-5" dirty="0">
                <a:solidFill>
                  <a:srgbClr val="171616"/>
                </a:solidFill>
                <a:latin typeface="Verdana"/>
                <a:cs typeface="Verdana"/>
              </a:rPr>
              <a:t>ement  </a:t>
            </a:r>
            <a:r>
              <a:rPr sz="1200" spc="20" dirty="0">
                <a:solidFill>
                  <a:srgbClr val="171616"/>
                </a:solidFill>
                <a:latin typeface="Verdana"/>
                <a:cs typeface="Verdana"/>
              </a:rPr>
              <a:t>w</a:t>
            </a:r>
            <a:r>
              <a:rPr sz="1200" spc="90" dirty="0">
                <a:solidFill>
                  <a:srgbClr val="171616"/>
                </a:solidFill>
                <a:latin typeface="Verdana"/>
                <a:cs typeface="Verdana"/>
              </a:rPr>
              <a:t>a</a:t>
            </a:r>
            <a:r>
              <a:rPr sz="1200" spc="-160" dirty="0">
                <a:solidFill>
                  <a:srgbClr val="171616"/>
                </a:solidFill>
                <a:latin typeface="Verdana"/>
                <a:cs typeface="Verdana"/>
              </a:rPr>
              <a:t>s</a:t>
            </a:r>
            <a:r>
              <a:rPr sz="1200" spc="-90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1200" spc="-35" dirty="0">
                <a:solidFill>
                  <a:srgbClr val="171616"/>
                </a:solidFill>
                <a:latin typeface="Verdana"/>
                <a:cs typeface="Verdana"/>
              </a:rPr>
              <a:t>m</a:t>
            </a:r>
            <a:r>
              <a:rPr sz="1200" spc="90" dirty="0">
                <a:solidFill>
                  <a:srgbClr val="171616"/>
                </a:solidFill>
                <a:latin typeface="Verdana"/>
                <a:cs typeface="Verdana"/>
              </a:rPr>
              <a:t>a</a:t>
            </a:r>
            <a:r>
              <a:rPr sz="1200" spc="70" dirty="0">
                <a:solidFill>
                  <a:srgbClr val="171616"/>
                </a:solidFill>
                <a:latin typeface="Verdana"/>
                <a:cs typeface="Verdana"/>
              </a:rPr>
              <a:t>d</a:t>
            </a:r>
            <a:r>
              <a:rPr sz="1200" spc="65" dirty="0">
                <a:solidFill>
                  <a:srgbClr val="171616"/>
                </a:solidFill>
                <a:latin typeface="Verdana"/>
                <a:cs typeface="Verdana"/>
              </a:rPr>
              <a:t>e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800338" y="3148964"/>
            <a:ext cx="1241425" cy="1653539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sz="1200" b="1" spc="-10" dirty="0">
                <a:solidFill>
                  <a:srgbClr val="1F4980"/>
                </a:solidFill>
                <a:latin typeface="Calibri"/>
                <a:cs typeface="Calibri"/>
              </a:rPr>
              <a:t>Feb</a:t>
            </a:r>
            <a:r>
              <a:rPr sz="1200" b="1" spc="-40" dirty="0">
                <a:solidFill>
                  <a:srgbClr val="1F498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F4980"/>
                </a:solidFill>
                <a:latin typeface="Calibri"/>
                <a:cs typeface="Calibri"/>
              </a:rPr>
              <a:t>2019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650"/>
              </a:spcBef>
            </a:pPr>
            <a:r>
              <a:rPr sz="1200" spc="-240" dirty="0">
                <a:solidFill>
                  <a:srgbClr val="171616"/>
                </a:solidFill>
                <a:latin typeface="Verdana"/>
                <a:cs typeface="Verdana"/>
              </a:rPr>
              <a:t>T</a:t>
            </a:r>
            <a:r>
              <a:rPr sz="1200" spc="15" dirty="0">
                <a:solidFill>
                  <a:srgbClr val="171616"/>
                </a:solidFill>
                <a:latin typeface="Verdana"/>
                <a:cs typeface="Verdana"/>
              </a:rPr>
              <a:t>he</a:t>
            </a:r>
            <a:r>
              <a:rPr sz="1200" spc="-75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1200" spc="-15" dirty="0">
                <a:solidFill>
                  <a:srgbClr val="171616"/>
                </a:solidFill>
                <a:latin typeface="Verdana"/>
                <a:cs typeface="Verdana"/>
              </a:rPr>
              <a:t>en</a:t>
            </a:r>
            <a:r>
              <a:rPr sz="1200" spc="-35" dirty="0">
                <a:solidFill>
                  <a:srgbClr val="171616"/>
                </a:solidFill>
                <a:latin typeface="Verdana"/>
                <a:cs typeface="Verdana"/>
              </a:rPr>
              <a:t>t</a:t>
            </a:r>
            <a:r>
              <a:rPr sz="1200" spc="-70" dirty="0">
                <a:solidFill>
                  <a:srgbClr val="171616"/>
                </a:solidFill>
                <a:latin typeface="Verdana"/>
                <a:cs typeface="Verdana"/>
              </a:rPr>
              <a:t>i</a:t>
            </a:r>
            <a:r>
              <a:rPr sz="1200" spc="-120" dirty="0">
                <a:solidFill>
                  <a:srgbClr val="171616"/>
                </a:solidFill>
                <a:latin typeface="Verdana"/>
                <a:cs typeface="Verdana"/>
              </a:rPr>
              <a:t>t</a:t>
            </a:r>
            <a:r>
              <a:rPr sz="1200" spc="-70" dirty="0">
                <a:solidFill>
                  <a:srgbClr val="171616"/>
                </a:solidFill>
                <a:latin typeface="Verdana"/>
                <a:cs typeface="Verdana"/>
              </a:rPr>
              <a:t>y</a:t>
            </a:r>
            <a:r>
              <a:rPr sz="1200" spc="-35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1200" spc="-25" dirty="0">
                <a:solidFill>
                  <a:srgbClr val="171616"/>
                </a:solidFill>
                <a:latin typeface="Verdana"/>
                <a:cs typeface="Verdana"/>
              </a:rPr>
              <a:t>r</a:t>
            </a:r>
            <a:r>
              <a:rPr sz="1200" spc="-40" dirty="0">
                <a:solidFill>
                  <a:srgbClr val="171616"/>
                </a:solidFill>
                <a:latin typeface="Verdana"/>
                <a:cs typeface="Verdana"/>
              </a:rPr>
              <a:t>a</a:t>
            </a:r>
            <a:r>
              <a:rPr sz="1200" spc="-30" dirty="0">
                <a:solidFill>
                  <a:srgbClr val="171616"/>
                </a:solidFill>
                <a:latin typeface="Verdana"/>
                <a:cs typeface="Verdana"/>
              </a:rPr>
              <a:t>ised  </a:t>
            </a:r>
            <a:r>
              <a:rPr sz="1200" spc="65" dirty="0">
                <a:solidFill>
                  <a:srgbClr val="171616"/>
                </a:solidFill>
                <a:latin typeface="Verdana"/>
                <a:cs typeface="Verdana"/>
              </a:rPr>
              <a:t>e</a:t>
            </a:r>
            <a:r>
              <a:rPr sz="1200" spc="60" dirty="0">
                <a:solidFill>
                  <a:srgbClr val="171616"/>
                </a:solidFill>
                <a:latin typeface="Verdana"/>
                <a:cs typeface="Verdana"/>
              </a:rPr>
              <a:t>q</a:t>
            </a:r>
            <a:r>
              <a:rPr sz="1200" spc="-65" dirty="0">
                <a:solidFill>
                  <a:srgbClr val="171616"/>
                </a:solidFill>
                <a:latin typeface="Verdana"/>
                <a:cs typeface="Verdana"/>
              </a:rPr>
              <a:t>ui</a:t>
            </a:r>
            <a:r>
              <a:rPr sz="1200" spc="-85" dirty="0">
                <a:solidFill>
                  <a:srgbClr val="171616"/>
                </a:solidFill>
                <a:latin typeface="Verdana"/>
                <a:cs typeface="Verdana"/>
              </a:rPr>
              <a:t>t</a:t>
            </a:r>
            <a:r>
              <a:rPr sz="1200" spc="-70" dirty="0">
                <a:solidFill>
                  <a:srgbClr val="171616"/>
                </a:solidFill>
                <a:latin typeface="Verdana"/>
                <a:cs typeface="Verdana"/>
              </a:rPr>
              <a:t>y</a:t>
            </a:r>
            <a:r>
              <a:rPr sz="1200" spc="-85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1200" spc="45" dirty="0">
                <a:solidFill>
                  <a:srgbClr val="171616"/>
                </a:solidFill>
                <a:latin typeface="Verdana"/>
                <a:cs typeface="Verdana"/>
              </a:rPr>
              <a:t>o</a:t>
            </a:r>
            <a:r>
              <a:rPr sz="1200" spc="-45" dirty="0">
                <a:solidFill>
                  <a:srgbClr val="171616"/>
                </a:solidFill>
                <a:latin typeface="Verdana"/>
                <a:cs typeface="Verdana"/>
              </a:rPr>
              <a:t>f</a:t>
            </a:r>
            <a:r>
              <a:rPr sz="1200" spc="-85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1200" spc="-135" dirty="0">
                <a:solidFill>
                  <a:srgbClr val="171616"/>
                </a:solidFill>
                <a:latin typeface="Verdana"/>
                <a:cs typeface="Verdana"/>
              </a:rPr>
              <a:t>Rs</a:t>
            </a:r>
            <a:r>
              <a:rPr sz="1200" spc="-110" dirty="0">
                <a:solidFill>
                  <a:srgbClr val="171616"/>
                </a:solidFill>
                <a:latin typeface="Verdana"/>
                <a:cs typeface="Verdana"/>
              </a:rPr>
              <a:t>3</a:t>
            </a:r>
            <a:r>
              <a:rPr sz="1200" spc="-114" dirty="0">
                <a:solidFill>
                  <a:srgbClr val="171616"/>
                </a:solidFill>
                <a:latin typeface="Verdana"/>
                <a:cs typeface="Verdana"/>
              </a:rPr>
              <a:t>.</a:t>
            </a:r>
            <a:r>
              <a:rPr sz="1200" spc="-110" dirty="0">
                <a:solidFill>
                  <a:srgbClr val="171616"/>
                </a:solidFill>
                <a:latin typeface="Verdana"/>
                <a:cs typeface="Verdana"/>
              </a:rPr>
              <a:t>4</a:t>
            </a:r>
            <a:r>
              <a:rPr sz="1200" spc="-70" dirty="0">
                <a:solidFill>
                  <a:srgbClr val="171616"/>
                </a:solidFill>
                <a:latin typeface="Verdana"/>
                <a:cs typeface="Verdana"/>
              </a:rPr>
              <a:t>7  </a:t>
            </a:r>
            <a:r>
              <a:rPr sz="1200" spc="130" dirty="0">
                <a:solidFill>
                  <a:srgbClr val="171616"/>
                </a:solidFill>
                <a:latin typeface="Verdana"/>
                <a:cs typeface="Verdana"/>
              </a:rPr>
              <a:t>C</a:t>
            </a:r>
            <a:r>
              <a:rPr sz="1200" spc="-155" dirty="0">
                <a:solidFill>
                  <a:srgbClr val="171616"/>
                </a:solidFill>
                <a:latin typeface="Verdana"/>
                <a:cs typeface="Verdana"/>
              </a:rPr>
              <a:t>r</a:t>
            </a:r>
            <a:r>
              <a:rPr sz="1200" spc="-80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1200" spc="90" dirty="0">
                <a:solidFill>
                  <a:srgbClr val="171616"/>
                </a:solidFill>
                <a:latin typeface="Verdana"/>
                <a:cs typeface="Verdana"/>
              </a:rPr>
              <a:t>a</a:t>
            </a:r>
            <a:r>
              <a:rPr sz="1200" spc="20" dirty="0">
                <a:solidFill>
                  <a:srgbClr val="171616"/>
                </a:solidFill>
                <a:latin typeface="Verdana"/>
                <a:cs typeface="Verdana"/>
              </a:rPr>
              <a:t>nd</a:t>
            </a:r>
            <a:r>
              <a:rPr sz="1200" spc="-75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1200" spc="-110" dirty="0">
                <a:solidFill>
                  <a:srgbClr val="171616"/>
                </a:solidFill>
                <a:latin typeface="Verdana"/>
                <a:cs typeface="Verdana"/>
              </a:rPr>
              <a:t>R</a:t>
            </a:r>
            <a:r>
              <a:rPr sz="1200" spc="-145" dirty="0">
                <a:solidFill>
                  <a:srgbClr val="171616"/>
                </a:solidFill>
                <a:latin typeface="Verdana"/>
                <a:cs typeface="Verdana"/>
              </a:rPr>
              <a:t>s3</a:t>
            </a:r>
            <a:r>
              <a:rPr sz="1200" spc="-105" dirty="0">
                <a:solidFill>
                  <a:srgbClr val="171616"/>
                </a:solidFill>
                <a:latin typeface="Verdana"/>
                <a:cs typeface="Verdana"/>
              </a:rPr>
              <a:t>.9</a:t>
            </a:r>
            <a:r>
              <a:rPr sz="1200" spc="-100" dirty="0">
                <a:solidFill>
                  <a:srgbClr val="171616"/>
                </a:solidFill>
                <a:latin typeface="Verdana"/>
                <a:cs typeface="Verdana"/>
              </a:rPr>
              <a:t>2</a:t>
            </a:r>
            <a:r>
              <a:rPr sz="1200" spc="-95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171616"/>
                </a:solidFill>
                <a:latin typeface="Verdana"/>
                <a:cs typeface="Verdana"/>
              </a:rPr>
              <a:t>Cr  </a:t>
            </a:r>
            <a:r>
              <a:rPr sz="1200" spc="-55" dirty="0">
                <a:solidFill>
                  <a:srgbClr val="171616"/>
                </a:solidFill>
                <a:latin typeface="Verdana"/>
                <a:cs typeface="Verdana"/>
              </a:rPr>
              <a:t>f</a:t>
            </a:r>
            <a:r>
              <a:rPr sz="1200" spc="-40" dirty="0">
                <a:solidFill>
                  <a:srgbClr val="171616"/>
                </a:solidFill>
                <a:latin typeface="Verdana"/>
                <a:cs typeface="Verdana"/>
              </a:rPr>
              <a:t>r</a:t>
            </a:r>
            <a:r>
              <a:rPr sz="1200" spc="-65" dirty="0">
                <a:solidFill>
                  <a:srgbClr val="171616"/>
                </a:solidFill>
                <a:latin typeface="Verdana"/>
                <a:cs typeface="Verdana"/>
              </a:rPr>
              <a:t>o</a:t>
            </a:r>
            <a:r>
              <a:rPr sz="1200" spc="-45" dirty="0">
                <a:solidFill>
                  <a:srgbClr val="171616"/>
                </a:solidFill>
                <a:latin typeface="Verdana"/>
                <a:cs typeface="Verdana"/>
              </a:rPr>
              <a:t>m</a:t>
            </a:r>
            <a:r>
              <a:rPr sz="1200" spc="-80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1200" spc="-55" dirty="0">
                <a:solidFill>
                  <a:srgbClr val="171616"/>
                </a:solidFill>
                <a:latin typeface="Verdana"/>
                <a:cs typeface="Verdana"/>
              </a:rPr>
              <a:t>Hu</a:t>
            </a:r>
            <a:r>
              <a:rPr sz="1200" spc="-50" dirty="0">
                <a:solidFill>
                  <a:srgbClr val="171616"/>
                </a:solidFill>
                <a:latin typeface="Verdana"/>
                <a:cs typeface="Verdana"/>
              </a:rPr>
              <a:t>m</a:t>
            </a:r>
            <a:r>
              <a:rPr sz="1200" spc="90" dirty="0">
                <a:solidFill>
                  <a:srgbClr val="171616"/>
                </a:solidFill>
                <a:latin typeface="Verdana"/>
                <a:cs typeface="Verdana"/>
              </a:rPr>
              <a:t>a</a:t>
            </a:r>
            <a:r>
              <a:rPr sz="1200" spc="25" dirty="0">
                <a:solidFill>
                  <a:srgbClr val="171616"/>
                </a:solidFill>
                <a:latin typeface="Verdana"/>
                <a:cs typeface="Verdana"/>
              </a:rPr>
              <a:t>na  </a:t>
            </a:r>
            <a:r>
              <a:rPr sz="1200" dirty="0">
                <a:solidFill>
                  <a:srgbClr val="171616"/>
                </a:solidFill>
                <a:latin typeface="Verdana"/>
                <a:cs typeface="Verdana"/>
              </a:rPr>
              <a:t>Planetaid </a:t>
            </a:r>
            <a:r>
              <a:rPr sz="1200" spc="45" dirty="0">
                <a:solidFill>
                  <a:srgbClr val="171616"/>
                </a:solidFill>
                <a:latin typeface="Verdana"/>
                <a:cs typeface="Verdana"/>
              </a:rPr>
              <a:t>and </a:t>
            </a:r>
            <a:r>
              <a:rPr sz="1200" spc="50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1200" spc="5" dirty="0">
                <a:solidFill>
                  <a:srgbClr val="171616"/>
                </a:solidFill>
                <a:latin typeface="Verdana"/>
                <a:cs typeface="Verdana"/>
              </a:rPr>
              <a:t>Finance </a:t>
            </a:r>
            <a:r>
              <a:rPr sz="1200" spc="-65" dirty="0">
                <a:solidFill>
                  <a:srgbClr val="171616"/>
                </a:solidFill>
                <a:latin typeface="Verdana"/>
                <a:cs typeface="Verdana"/>
              </a:rPr>
              <a:t>(HPAF) </a:t>
            </a:r>
            <a:r>
              <a:rPr sz="1200" spc="-60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1200" spc="45" dirty="0">
                <a:solidFill>
                  <a:srgbClr val="171616"/>
                </a:solidFill>
                <a:latin typeface="Verdana"/>
                <a:cs typeface="Verdana"/>
              </a:rPr>
              <a:t>and</a:t>
            </a:r>
            <a:r>
              <a:rPr sz="1200" spc="-85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1200" spc="-135" dirty="0">
                <a:solidFill>
                  <a:srgbClr val="171616"/>
                </a:solidFill>
                <a:latin typeface="Verdana"/>
                <a:cs typeface="Verdana"/>
              </a:rPr>
              <a:t>(HTFID)</a:t>
            </a:r>
            <a:endParaRPr sz="1200">
              <a:latin typeface="Verdana"/>
              <a:cs typeface="Verdana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838200" y="1555877"/>
            <a:ext cx="10552430" cy="1271270"/>
            <a:chOff x="838200" y="1555877"/>
            <a:chExt cx="10552430" cy="1271270"/>
          </a:xfrm>
        </p:grpSpPr>
        <p:sp>
          <p:nvSpPr>
            <p:cNvPr id="42" name="object 42"/>
            <p:cNvSpPr/>
            <p:nvPr/>
          </p:nvSpPr>
          <p:spPr>
            <a:xfrm>
              <a:off x="838200" y="1615440"/>
              <a:ext cx="2251075" cy="1156970"/>
            </a:xfrm>
            <a:custGeom>
              <a:avLst/>
              <a:gdLst/>
              <a:ahLst/>
              <a:cxnLst/>
              <a:rect l="l" t="t" r="r" b="b"/>
              <a:pathLst>
                <a:path w="2251075" h="1156970">
                  <a:moveTo>
                    <a:pt x="2127631" y="0"/>
                  </a:moveTo>
                  <a:lnTo>
                    <a:pt x="123316" y="0"/>
                  </a:lnTo>
                  <a:lnTo>
                    <a:pt x="75314" y="9695"/>
                  </a:lnTo>
                  <a:lnTo>
                    <a:pt x="36117" y="36131"/>
                  </a:lnTo>
                  <a:lnTo>
                    <a:pt x="9690" y="75330"/>
                  </a:lnTo>
                  <a:lnTo>
                    <a:pt x="0" y="123317"/>
                  </a:lnTo>
                  <a:lnTo>
                    <a:pt x="0" y="1033399"/>
                  </a:lnTo>
                  <a:lnTo>
                    <a:pt x="9690" y="1081385"/>
                  </a:lnTo>
                  <a:lnTo>
                    <a:pt x="36117" y="1120584"/>
                  </a:lnTo>
                  <a:lnTo>
                    <a:pt x="75314" y="1147020"/>
                  </a:lnTo>
                  <a:lnTo>
                    <a:pt x="123316" y="1156715"/>
                  </a:lnTo>
                  <a:lnTo>
                    <a:pt x="2127631" y="1156715"/>
                  </a:lnTo>
                  <a:lnTo>
                    <a:pt x="2175617" y="1147020"/>
                  </a:lnTo>
                  <a:lnTo>
                    <a:pt x="2214816" y="1120584"/>
                  </a:lnTo>
                  <a:lnTo>
                    <a:pt x="2241252" y="1081385"/>
                  </a:lnTo>
                  <a:lnTo>
                    <a:pt x="2250948" y="1033399"/>
                  </a:lnTo>
                  <a:lnTo>
                    <a:pt x="2250948" y="123317"/>
                  </a:lnTo>
                  <a:lnTo>
                    <a:pt x="2241252" y="75330"/>
                  </a:lnTo>
                  <a:lnTo>
                    <a:pt x="2214816" y="36131"/>
                  </a:lnTo>
                  <a:lnTo>
                    <a:pt x="2175617" y="9695"/>
                  </a:lnTo>
                  <a:lnTo>
                    <a:pt x="2127631" y="0"/>
                  </a:lnTo>
                  <a:close/>
                </a:path>
              </a:pathLst>
            </a:custGeom>
            <a:solidFill>
              <a:srgbClr val="1F49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546279" y="1555877"/>
              <a:ext cx="2386721" cy="1271269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3616451" y="1615440"/>
              <a:ext cx="2251075" cy="1156970"/>
            </a:xfrm>
            <a:custGeom>
              <a:avLst/>
              <a:gdLst/>
              <a:ahLst/>
              <a:cxnLst/>
              <a:rect l="l" t="t" r="r" b="b"/>
              <a:pathLst>
                <a:path w="2251075" h="1156970">
                  <a:moveTo>
                    <a:pt x="2127631" y="0"/>
                  </a:moveTo>
                  <a:lnTo>
                    <a:pt x="123317" y="0"/>
                  </a:lnTo>
                  <a:lnTo>
                    <a:pt x="75330" y="9695"/>
                  </a:lnTo>
                  <a:lnTo>
                    <a:pt x="36131" y="36131"/>
                  </a:lnTo>
                  <a:lnTo>
                    <a:pt x="9695" y="75330"/>
                  </a:lnTo>
                  <a:lnTo>
                    <a:pt x="0" y="123317"/>
                  </a:lnTo>
                  <a:lnTo>
                    <a:pt x="0" y="1033399"/>
                  </a:lnTo>
                  <a:lnTo>
                    <a:pt x="9695" y="1081385"/>
                  </a:lnTo>
                  <a:lnTo>
                    <a:pt x="36131" y="1120584"/>
                  </a:lnTo>
                  <a:lnTo>
                    <a:pt x="75330" y="1147020"/>
                  </a:lnTo>
                  <a:lnTo>
                    <a:pt x="123317" y="1156715"/>
                  </a:lnTo>
                  <a:lnTo>
                    <a:pt x="2127631" y="1156715"/>
                  </a:lnTo>
                  <a:lnTo>
                    <a:pt x="2175617" y="1147020"/>
                  </a:lnTo>
                  <a:lnTo>
                    <a:pt x="2214816" y="1120584"/>
                  </a:lnTo>
                  <a:lnTo>
                    <a:pt x="2241252" y="1081385"/>
                  </a:lnTo>
                  <a:lnTo>
                    <a:pt x="2250948" y="1033399"/>
                  </a:lnTo>
                  <a:lnTo>
                    <a:pt x="2250948" y="123317"/>
                  </a:lnTo>
                  <a:lnTo>
                    <a:pt x="2241252" y="75330"/>
                  </a:lnTo>
                  <a:lnTo>
                    <a:pt x="2214816" y="36131"/>
                  </a:lnTo>
                  <a:lnTo>
                    <a:pt x="2175617" y="9695"/>
                  </a:lnTo>
                  <a:lnTo>
                    <a:pt x="21276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294120" y="1615440"/>
              <a:ext cx="2252980" cy="1156970"/>
            </a:xfrm>
            <a:custGeom>
              <a:avLst/>
              <a:gdLst/>
              <a:ahLst/>
              <a:cxnLst/>
              <a:rect l="l" t="t" r="r" b="b"/>
              <a:pathLst>
                <a:path w="2252979" h="1156970">
                  <a:moveTo>
                    <a:pt x="2129154" y="0"/>
                  </a:moveTo>
                  <a:lnTo>
                    <a:pt x="123316" y="0"/>
                  </a:lnTo>
                  <a:lnTo>
                    <a:pt x="75330" y="9695"/>
                  </a:lnTo>
                  <a:lnTo>
                    <a:pt x="36131" y="36131"/>
                  </a:lnTo>
                  <a:lnTo>
                    <a:pt x="9695" y="75330"/>
                  </a:lnTo>
                  <a:lnTo>
                    <a:pt x="0" y="123317"/>
                  </a:lnTo>
                  <a:lnTo>
                    <a:pt x="0" y="1033399"/>
                  </a:lnTo>
                  <a:lnTo>
                    <a:pt x="9695" y="1081385"/>
                  </a:lnTo>
                  <a:lnTo>
                    <a:pt x="36131" y="1120584"/>
                  </a:lnTo>
                  <a:lnTo>
                    <a:pt x="75330" y="1147020"/>
                  </a:lnTo>
                  <a:lnTo>
                    <a:pt x="123316" y="1156715"/>
                  </a:lnTo>
                  <a:lnTo>
                    <a:pt x="2129154" y="1156715"/>
                  </a:lnTo>
                  <a:lnTo>
                    <a:pt x="2177141" y="1147020"/>
                  </a:lnTo>
                  <a:lnTo>
                    <a:pt x="2216340" y="1120584"/>
                  </a:lnTo>
                  <a:lnTo>
                    <a:pt x="2242776" y="1081385"/>
                  </a:lnTo>
                  <a:lnTo>
                    <a:pt x="2252472" y="1033399"/>
                  </a:lnTo>
                  <a:lnTo>
                    <a:pt x="2252472" y="123317"/>
                  </a:lnTo>
                  <a:lnTo>
                    <a:pt x="2242776" y="75330"/>
                  </a:lnTo>
                  <a:lnTo>
                    <a:pt x="2216340" y="36131"/>
                  </a:lnTo>
                  <a:lnTo>
                    <a:pt x="2177141" y="9695"/>
                  </a:lnTo>
                  <a:lnTo>
                    <a:pt x="2129154" y="0"/>
                  </a:lnTo>
                  <a:close/>
                </a:path>
              </a:pathLst>
            </a:custGeom>
            <a:solidFill>
              <a:srgbClr val="1F49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002210" y="1555877"/>
              <a:ext cx="2388222" cy="1271269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9072371" y="1615440"/>
              <a:ext cx="2252980" cy="1156970"/>
            </a:xfrm>
            <a:custGeom>
              <a:avLst/>
              <a:gdLst/>
              <a:ahLst/>
              <a:cxnLst/>
              <a:rect l="l" t="t" r="r" b="b"/>
              <a:pathLst>
                <a:path w="2252979" h="1156970">
                  <a:moveTo>
                    <a:pt x="2129154" y="0"/>
                  </a:moveTo>
                  <a:lnTo>
                    <a:pt x="123317" y="0"/>
                  </a:lnTo>
                  <a:lnTo>
                    <a:pt x="75330" y="9695"/>
                  </a:lnTo>
                  <a:lnTo>
                    <a:pt x="36131" y="36131"/>
                  </a:lnTo>
                  <a:lnTo>
                    <a:pt x="9695" y="75330"/>
                  </a:lnTo>
                  <a:lnTo>
                    <a:pt x="0" y="123317"/>
                  </a:lnTo>
                  <a:lnTo>
                    <a:pt x="0" y="1033399"/>
                  </a:lnTo>
                  <a:lnTo>
                    <a:pt x="9695" y="1081385"/>
                  </a:lnTo>
                  <a:lnTo>
                    <a:pt x="36131" y="1120584"/>
                  </a:lnTo>
                  <a:lnTo>
                    <a:pt x="75330" y="1147020"/>
                  </a:lnTo>
                  <a:lnTo>
                    <a:pt x="123317" y="1156715"/>
                  </a:lnTo>
                  <a:lnTo>
                    <a:pt x="2129154" y="1156715"/>
                  </a:lnTo>
                  <a:lnTo>
                    <a:pt x="2177141" y="1147020"/>
                  </a:lnTo>
                  <a:lnTo>
                    <a:pt x="2216340" y="1120584"/>
                  </a:lnTo>
                  <a:lnTo>
                    <a:pt x="2242776" y="1081385"/>
                  </a:lnTo>
                  <a:lnTo>
                    <a:pt x="2252472" y="1033399"/>
                  </a:lnTo>
                  <a:lnTo>
                    <a:pt x="2252472" y="123317"/>
                  </a:lnTo>
                  <a:lnTo>
                    <a:pt x="2242776" y="75330"/>
                  </a:lnTo>
                  <a:lnTo>
                    <a:pt x="2216340" y="36131"/>
                  </a:lnTo>
                  <a:lnTo>
                    <a:pt x="2177141" y="9695"/>
                  </a:lnTo>
                  <a:lnTo>
                    <a:pt x="21291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916939" y="1114425"/>
            <a:ext cx="130937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25" dirty="0">
                <a:solidFill>
                  <a:srgbClr val="171616"/>
                </a:solidFill>
                <a:latin typeface="Tahoma"/>
                <a:cs typeface="Tahoma"/>
              </a:rPr>
              <a:t>Since</a:t>
            </a:r>
            <a:r>
              <a:rPr sz="2000" b="1" spc="-60" dirty="0">
                <a:solidFill>
                  <a:srgbClr val="171616"/>
                </a:solidFill>
                <a:latin typeface="Tahoma"/>
                <a:cs typeface="Tahoma"/>
              </a:rPr>
              <a:t> </a:t>
            </a:r>
            <a:r>
              <a:rPr sz="2000" b="1" spc="-75" dirty="0">
                <a:solidFill>
                  <a:srgbClr val="171616"/>
                </a:solidFill>
                <a:latin typeface="Tahoma"/>
                <a:cs typeface="Tahoma"/>
              </a:rPr>
              <a:t>then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443355" y="1782819"/>
            <a:ext cx="1042669" cy="71818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70"/>
              </a:spcBef>
            </a:pPr>
            <a:r>
              <a:rPr sz="2500" spc="-15" dirty="0">
                <a:solidFill>
                  <a:srgbClr val="FFFFFF"/>
                </a:solidFill>
                <a:latin typeface="Calibri"/>
                <a:cs typeface="Calibri"/>
              </a:rPr>
              <a:t>35</a:t>
            </a:r>
            <a:endParaRPr sz="25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sz="1800" spc="-45" dirty="0">
                <a:solidFill>
                  <a:srgbClr val="FFFFFF"/>
                </a:solidFill>
                <a:latin typeface="Verdana"/>
                <a:cs typeface="Verdana"/>
              </a:rPr>
              <a:t>Branches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233164" y="1809108"/>
            <a:ext cx="1017269" cy="71818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sz="2500" spc="-5" dirty="0">
                <a:solidFill>
                  <a:srgbClr val="1F4980"/>
                </a:solidFill>
                <a:latin typeface="Calibri"/>
                <a:cs typeface="Calibri"/>
              </a:rPr>
              <a:t>204+</a:t>
            </a:r>
            <a:r>
              <a:rPr sz="2500" spc="-75" dirty="0">
                <a:solidFill>
                  <a:srgbClr val="1F4980"/>
                </a:solidFill>
                <a:latin typeface="Calibri"/>
                <a:cs typeface="Calibri"/>
              </a:rPr>
              <a:t> </a:t>
            </a:r>
            <a:r>
              <a:rPr sz="2500" spc="-5" dirty="0">
                <a:solidFill>
                  <a:srgbClr val="1F4980"/>
                </a:solidFill>
                <a:latin typeface="Calibri"/>
                <a:cs typeface="Calibri"/>
              </a:rPr>
              <a:t>Cr</a:t>
            </a:r>
            <a:endParaRPr sz="2500">
              <a:latin typeface="Calibri"/>
              <a:cs typeface="Calibri"/>
            </a:endParaRPr>
          </a:p>
          <a:p>
            <a:pPr marL="60960">
              <a:lnSpc>
                <a:spcPct val="100000"/>
              </a:lnSpc>
              <a:spcBef>
                <a:spcPts val="120"/>
              </a:spcBef>
            </a:pPr>
            <a:r>
              <a:rPr sz="1800" spc="-50" dirty="0">
                <a:solidFill>
                  <a:srgbClr val="1F4980"/>
                </a:solidFill>
                <a:latin typeface="Verdana"/>
                <a:cs typeface="Verdana"/>
              </a:rPr>
              <a:t>Portfolio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893179" y="1809108"/>
            <a:ext cx="984885" cy="71818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sz="2500" spc="-5" dirty="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r>
              <a:rPr sz="2500" spc="-15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r>
              <a:rPr sz="2500" spc="-5" dirty="0">
                <a:solidFill>
                  <a:srgbClr val="FFFFFF"/>
                </a:solidFill>
                <a:latin typeface="Calibri"/>
                <a:cs typeface="Calibri"/>
              </a:rPr>
              <a:t>0</a:t>
            </a:r>
            <a:r>
              <a:rPr sz="2500" spc="-15" dirty="0">
                <a:solidFill>
                  <a:srgbClr val="FFFFFF"/>
                </a:solidFill>
                <a:latin typeface="Calibri"/>
                <a:cs typeface="Calibri"/>
              </a:rPr>
              <a:t>0</a:t>
            </a:r>
            <a:r>
              <a:rPr sz="2500" spc="-5" dirty="0">
                <a:solidFill>
                  <a:srgbClr val="FFFFFF"/>
                </a:solidFill>
                <a:latin typeface="Calibri"/>
                <a:cs typeface="Calibri"/>
              </a:rPr>
              <a:t>0+</a:t>
            </a:r>
            <a:endParaRPr sz="2500">
              <a:latin typeface="Calibri"/>
              <a:cs typeface="Calibri"/>
            </a:endParaRPr>
          </a:p>
          <a:p>
            <a:pPr marL="161925">
              <a:lnSpc>
                <a:spcPct val="100000"/>
              </a:lnSpc>
              <a:spcBef>
                <a:spcPts val="120"/>
              </a:spcBef>
            </a:pPr>
            <a:r>
              <a:rPr sz="1800" spc="-50" dirty="0">
                <a:solidFill>
                  <a:srgbClr val="FFFFFF"/>
                </a:solidFill>
                <a:latin typeface="Verdana"/>
                <a:cs typeface="Verdana"/>
              </a:rPr>
              <a:t>Clients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9733915" y="1831086"/>
            <a:ext cx="930275" cy="7258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95"/>
              </a:spcBef>
            </a:pPr>
            <a:r>
              <a:rPr sz="2500" spc="-15" dirty="0">
                <a:solidFill>
                  <a:srgbClr val="1F4980"/>
                </a:solidFill>
                <a:latin typeface="Calibri"/>
                <a:cs typeface="Calibri"/>
              </a:rPr>
              <a:t>21</a:t>
            </a:r>
            <a:endParaRPr sz="25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14"/>
              </a:spcBef>
            </a:pPr>
            <a:r>
              <a:rPr sz="2000" spc="-125" dirty="0">
                <a:solidFill>
                  <a:srgbClr val="1F4980"/>
                </a:solidFill>
                <a:latin typeface="Verdana"/>
                <a:cs typeface="Verdana"/>
              </a:rPr>
              <a:t>Districts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3107435" y="1944585"/>
            <a:ext cx="5922645" cy="494030"/>
            <a:chOff x="3107435" y="1944585"/>
            <a:chExt cx="5922645" cy="494030"/>
          </a:xfrm>
        </p:grpSpPr>
        <p:pic>
          <p:nvPicPr>
            <p:cNvPr id="54" name="object 5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107435" y="1944585"/>
              <a:ext cx="493814" cy="493814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3190493" y="2027682"/>
              <a:ext cx="332740" cy="332740"/>
            </a:xfrm>
            <a:custGeom>
              <a:avLst/>
              <a:gdLst/>
              <a:ahLst/>
              <a:cxnLst/>
              <a:rect l="l" t="t" r="r" b="b"/>
              <a:pathLst>
                <a:path w="332739" h="332739">
                  <a:moveTo>
                    <a:pt x="166116" y="0"/>
                  </a:moveTo>
                  <a:lnTo>
                    <a:pt x="121972" y="5937"/>
                  </a:lnTo>
                  <a:lnTo>
                    <a:pt x="82295" y="22690"/>
                  </a:lnTo>
                  <a:lnTo>
                    <a:pt x="48672" y="48672"/>
                  </a:lnTo>
                  <a:lnTo>
                    <a:pt x="22690" y="82295"/>
                  </a:lnTo>
                  <a:lnTo>
                    <a:pt x="5937" y="121972"/>
                  </a:lnTo>
                  <a:lnTo>
                    <a:pt x="0" y="166115"/>
                  </a:lnTo>
                  <a:lnTo>
                    <a:pt x="5937" y="210259"/>
                  </a:lnTo>
                  <a:lnTo>
                    <a:pt x="22690" y="249936"/>
                  </a:lnTo>
                  <a:lnTo>
                    <a:pt x="48672" y="283559"/>
                  </a:lnTo>
                  <a:lnTo>
                    <a:pt x="82295" y="309541"/>
                  </a:lnTo>
                  <a:lnTo>
                    <a:pt x="121972" y="326294"/>
                  </a:lnTo>
                  <a:lnTo>
                    <a:pt x="166116" y="332231"/>
                  </a:lnTo>
                  <a:lnTo>
                    <a:pt x="210259" y="326294"/>
                  </a:lnTo>
                  <a:lnTo>
                    <a:pt x="249936" y="309541"/>
                  </a:lnTo>
                  <a:lnTo>
                    <a:pt x="283559" y="283559"/>
                  </a:lnTo>
                  <a:lnTo>
                    <a:pt x="309541" y="249935"/>
                  </a:lnTo>
                  <a:lnTo>
                    <a:pt x="326294" y="210259"/>
                  </a:lnTo>
                  <a:lnTo>
                    <a:pt x="332231" y="166115"/>
                  </a:lnTo>
                  <a:lnTo>
                    <a:pt x="326294" y="121972"/>
                  </a:lnTo>
                  <a:lnTo>
                    <a:pt x="309541" y="82295"/>
                  </a:lnTo>
                  <a:lnTo>
                    <a:pt x="283559" y="48672"/>
                  </a:lnTo>
                  <a:lnTo>
                    <a:pt x="249935" y="22690"/>
                  </a:lnTo>
                  <a:lnTo>
                    <a:pt x="210259" y="5937"/>
                  </a:lnTo>
                  <a:lnTo>
                    <a:pt x="1661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190493" y="2027682"/>
              <a:ext cx="332740" cy="332740"/>
            </a:xfrm>
            <a:custGeom>
              <a:avLst/>
              <a:gdLst/>
              <a:ahLst/>
              <a:cxnLst/>
              <a:rect l="l" t="t" r="r" b="b"/>
              <a:pathLst>
                <a:path w="332739" h="332739">
                  <a:moveTo>
                    <a:pt x="0" y="166115"/>
                  </a:moveTo>
                  <a:lnTo>
                    <a:pt x="5937" y="121972"/>
                  </a:lnTo>
                  <a:lnTo>
                    <a:pt x="22690" y="82295"/>
                  </a:lnTo>
                  <a:lnTo>
                    <a:pt x="48672" y="48672"/>
                  </a:lnTo>
                  <a:lnTo>
                    <a:pt x="82295" y="22690"/>
                  </a:lnTo>
                  <a:lnTo>
                    <a:pt x="121972" y="5937"/>
                  </a:lnTo>
                  <a:lnTo>
                    <a:pt x="166116" y="0"/>
                  </a:lnTo>
                  <a:lnTo>
                    <a:pt x="210259" y="5937"/>
                  </a:lnTo>
                  <a:lnTo>
                    <a:pt x="249935" y="22690"/>
                  </a:lnTo>
                  <a:lnTo>
                    <a:pt x="283559" y="48672"/>
                  </a:lnTo>
                  <a:lnTo>
                    <a:pt x="309541" y="82295"/>
                  </a:lnTo>
                  <a:lnTo>
                    <a:pt x="326294" y="121972"/>
                  </a:lnTo>
                  <a:lnTo>
                    <a:pt x="332231" y="166115"/>
                  </a:lnTo>
                  <a:lnTo>
                    <a:pt x="326294" y="210259"/>
                  </a:lnTo>
                  <a:lnTo>
                    <a:pt x="309541" y="249935"/>
                  </a:lnTo>
                  <a:lnTo>
                    <a:pt x="283559" y="283559"/>
                  </a:lnTo>
                  <a:lnTo>
                    <a:pt x="249936" y="309541"/>
                  </a:lnTo>
                  <a:lnTo>
                    <a:pt x="210259" y="326294"/>
                  </a:lnTo>
                  <a:lnTo>
                    <a:pt x="166116" y="332231"/>
                  </a:lnTo>
                  <a:lnTo>
                    <a:pt x="121972" y="326294"/>
                  </a:lnTo>
                  <a:lnTo>
                    <a:pt x="82295" y="309541"/>
                  </a:lnTo>
                  <a:lnTo>
                    <a:pt x="48672" y="283559"/>
                  </a:lnTo>
                  <a:lnTo>
                    <a:pt x="22690" y="249936"/>
                  </a:lnTo>
                  <a:lnTo>
                    <a:pt x="5937" y="210259"/>
                  </a:lnTo>
                  <a:lnTo>
                    <a:pt x="0" y="166115"/>
                  </a:lnTo>
                  <a:close/>
                </a:path>
              </a:pathLst>
            </a:custGeom>
            <a:ln w="28575">
              <a:solidFill>
                <a:srgbClr val="1F49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304031" y="2072640"/>
              <a:ext cx="114300" cy="237744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833871" y="1944585"/>
              <a:ext cx="493814" cy="493814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5916929" y="2027682"/>
              <a:ext cx="332740" cy="332740"/>
            </a:xfrm>
            <a:custGeom>
              <a:avLst/>
              <a:gdLst/>
              <a:ahLst/>
              <a:cxnLst/>
              <a:rect l="l" t="t" r="r" b="b"/>
              <a:pathLst>
                <a:path w="332739" h="332739">
                  <a:moveTo>
                    <a:pt x="166116" y="0"/>
                  </a:moveTo>
                  <a:lnTo>
                    <a:pt x="121972" y="5937"/>
                  </a:lnTo>
                  <a:lnTo>
                    <a:pt x="82295" y="22690"/>
                  </a:lnTo>
                  <a:lnTo>
                    <a:pt x="48672" y="48672"/>
                  </a:lnTo>
                  <a:lnTo>
                    <a:pt x="22690" y="82295"/>
                  </a:lnTo>
                  <a:lnTo>
                    <a:pt x="5937" y="121972"/>
                  </a:lnTo>
                  <a:lnTo>
                    <a:pt x="0" y="166115"/>
                  </a:lnTo>
                  <a:lnTo>
                    <a:pt x="5937" y="210259"/>
                  </a:lnTo>
                  <a:lnTo>
                    <a:pt x="22690" y="249936"/>
                  </a:lnTo>
                  <a:lnTo>
                    <a:pt x="48672" y="283559"/>
                  </a:lnTo>
                  <a:lnTo>
                    <a:pt x="82296" y="309541"/>
                  </a:lnTo>
                  <a:lnTo>
                    <a:pt x="121972" y="326294"/>
                  </a:lnTo>
                  <a:lnTo>
                    <a:pt x="166116" y="332231"/>
                  </a:lnTo>
                  <a:lnTo>
                    <a:pt x="210259" y="326294"/>
                  </a:lnTo>
                  <a:lnTo>
                    <a:pt x="249936" y="309541"/>
                  </a:lnTo>
                  <a:lnTo>
                    <a:pt x="283559" y="283559"/>
                  </a:lnTo>
                  <a:lnTo>
                    <a:pt x="309541" y="249935"/>
                  </a:lnTo>
                  <a:lnTo>
                    <a:pt x="326294" y="210259"/>
                  </a:lnTo>
                  <a:lnTo>
                    <a:pt x="332232" y="166115"/>
                  </a:lnTo>
                  <a:lnTo>
                    <a:pt x="326294" y="121972"/>
                  </a:lnTo>
                  <a:lnTo>
                    <a:pt x="309541" y="82295"/>
                  </a:lnTo>
                  <a:lnTo>
                    <a:pt x="283559" y="48672"/>
                  </a:lnTo>
                  <a:lnTo>
                    <a:pt x="249936" y="22690"/>
                  </a:lnTo>
                  <a:lnTo>
                    <a:pt x="210259" y="5937"/>
                  </a:lnTo>
                  <a:lnTo>
                    <a:pt x="1661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916929" y="2027682"/>
              <a:ext cx="332740" cy="332740"/>
            </a:xfrm>
            <a:custGeom>
              <a:avLst/>
              <a:gdLst/>
              <a:ahLst/>
              <a:cxnLst/>
              <a:rect l="l" t="t" r="r" b="b"/>
              <a:pathLst>
                <a:path w="332739" h="332739">
                  <a:moveTo>
                    <a:pt x="0" y="166115"/>
                  </a:moveTo>
                  <a:lnTo>
                    <a:pt x="5937" y="121972"/>
                  </a:lnTo>
                  <a:lnTo>
                    <a:pt x="22690" y="82295"/>
                  </a:lnTo>
                  <a:lnTo>
                    <a:pt x="48672" y="48672"/>
                  </a:lnTo>
                  <a:lnTo>
                    <a:pt x="82295" y="22690"/>
                  </a:lnTo>
                  <a:lnTo>
                    <a:pt x="121972" y="5937"/>
                  </a:lnTo>
                  <a:lnTo>
                    <a:pt x="166116" y="0"/>
                  </a:lnTo>
                  <a:lnTo>
                    <a:pt x="210259" y="5937"/>
                  </a:lnTo>
                  <a:lnTo>
                    <a:pt x="249936" y="22690"/>
                  </a:lnTo>
                  <a:lnTo>
                    <a:pt x="283559" y="48672"/>
                  </a:lnTo>
                  <a:lnTo>
                    <a:pt x="309541" y="82295"/>
                  </a:lnTo>
                  <a:lnTo>
                    <a:pt x="326294" y="121972"/>
                  </a:lnTo>
                  <a:lnTo>
                    <a:pt x="332232" y="166115"/>
                  </a:lnTo>
                  <a:lnTo>
                    <a:pt x="326294" y="210259"/>
                  </a:lnTo>
                  <a:lnTo>
                    <a:pt x="309541" y="249935"/>
                  </a:lnTo>
                  <a:lnTo>
                    <a:pt x="283559" y="283559"/>
                  </a:lnTo>
                  <a:lnTo>
                    <a:pt x="249936" y="309541"/>
                  </a:lnTo>
                  <a:lnTo>
                    <a:pt x="210259" y="326294"/>
                  </a:lnTo>
                  <a:lnTo>
                    <a:pt x="166116" y="332231"/>
                  </a:lnTo>
                  <a:lnTo>
                    <a:pt x="121972" y="326294"/>
                  </a:lnTo>
                  <a:lnTo>
                    <a:pt x="82296" y="309541"/>
                  </a:lnTo>
                  <a:lnTo>
                    <a:pt x="48672" y="283559"/>
                  </a:lnTo>
                  <a:lnTo>
                    <a:pt x="22690" y="249936"/>
                  </a:lnTo>
                  <a:lnTo>
                    <a:pt x="5937" y="210259"/>
                  </a:lnTo>
                  <a:lnTo>
                    <a:pt x="0" y="166115"/>
                  </a:lnTo>
                  <a:close/>
                </a:path>
              </a:pathLst>
            </a:custGeom>
            <a:ln w="28575">
              <a:solidFill>
                <a:srgbClr val="1F49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030467" y="2072640"/>
              <a:ext cx="114300" cy="237744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535923" y="1944585"/>
              <a:ext cx="493814" cy="493814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8618982" y="2027682"/>
              <a:ext cx="332740" cy="332740"/>
            </a:xfrm>
            <a:custGeom>
              <a:avLst/>
              <a:gdLst/>
              <a:ahLst/>
              <a:cxnLst/>
              <a:rect l="l" t="t" r="r" b="b"/>
              <a:pathLst>
                <a:path w="332740" h="332739">
                  <a:moveTo>
                    <a:pt x="166116" y="0"/>
                  </a:moveTo>
                  <a:lnTo>
                    <a:pt x="121972" y="5937"/>
                  </a:lnTo>
                  <a:lnTo>
                    <a:pt x="82296" y="22690"/>
                  </a:lnTo>
                  <a:lnTo>
                    <a:pt x="48672" y="48672"/>
                  </a:lnTo>
                  <a:lnTo>
                    <a:pt x="22690" y="82295"/>
                  </a:lnTo>
                  <a:lnTo>
                    <a:pt x="5937" y="121972"/>
                  </a:lnTo>
                  <a:lnTo>
                    <a:pt x="0" y="166115"/>
                  </a:lnTo>
                  <a:lnTo>
                    <a:pt x="5937" y="210259"/>
                  </a:lnTo>
                  <a:lnTo>
                    <a:pt x="22690" y="249936"/>
                  </a:lnTo>
                  <a:lnTo>
                    <a:pt x="48672" y="283559"/>
                  </a:lnTo>
                  <a:lnTo>
                    <a:pt x="82296" y="309541"/>
                  </a:lnTo>
                  <a:lnTo>
                    <a:pt x="121972" y="326294"/>
                  </a:lnTo>
                  <a:lnTo>
                    <a:pt x="166116" y="332231"/>
                  </a:lnTo>
                  <a:lnTo>
                    <a:pt x="210259" y="326294"/>
                  </a:lnTo>
                  <a:lnTo>
                    <a:pt x="249936" y="309541"/>
                  </a:lnTo>
                  <a:lnTo>
                    <a:pt x="283559" y="283559"/>
                  </a:lnTo>
                  <a:lnTo>
                    <a:pt x="309541" y="249935"/>
                  </a:lnTo>
                  <a:lnTo>
                    <a:pt x="326294" y="210259"/>
                  </a:lnTo>
                  <a:lnTo>
                    <a:pt x="332232" y="166115"/>
                  </a:lnTo>
                  <a:lnTo>
                    <a:pt x="326294" y="121972"/>
                  </a:lnTo>
                  <a:lnTo>
                    <a:pt x="309541" y="82295"/>
                  </a:lnTo>
                  <a:lnTo>
                    <a:pt x="283559" y="48672"/>
                  </a:lnTo>
                  <a:lnTo>
                    <a:pt x="249936" y="22690"/>
                  </a:lnTo>
                  <a:lnTo>
                    <a:pt x="210259" y="5937"/>
                  </a:lnTo>
                  <a:lnTo>
                    <a:pt x="1661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8618982" y="2027682"/>
              <a:ext cx="332740" cy="332740"/>
            </a:xfrm>
            <a:custGeom>
              <a:avLst/>
              <a:gdLst/>
              <a:ahLst/>
              <a:cxnLst/>
              <a:rect l="l" t="t" r="r" b="b"/>
              <a:pathLst>
                <a:path w="332740" h="332739">
                  <a:moveTo>
                    <a:pt x="0" y="166115"/>
                  </a:moveTo>
                  <a:lnTo>
                    <a:pt x="5937" y="121972"/>
                  </a:lnTo>
                  <a:lnTo>
                    <a:pt x="22690" y="82295"/>
                  </a:lnTo>
                  <a:lnTo>
                    <a:pt x="48672" y="48672"/>
                  </a:lnTo>
                  <a:lnTo>
                    <a:pt x="82296" y="22690"/>
                  </a:lnTo>
                  <a:lnTo>
                    <a:pt x="121972" y="5937"/>
                  </a:lnTo>
                  <a:lnTo>
                    <a:pt x="166116" y="0"/>
                  </a:lnTo>
                  <a:lnTo>
                    <a:pt x="210259" y="5937"/>
                  </a:lnTo>
                  <a:lnTo>
                    <a:pt x="249936" y="22690"/>
                  </a:lnTo>
                  <a:lnTo>
                    <a:pt x="283559" y="48672"/>
                  </a:lnTo>
                  <a:lnTo>
                    <a:pt x="309541" y="82295"/>
                  </a:lnTo>
                  <a:lnTo>
                    <a:pt x="326294" y="121972"/>
                  </a:lnTo>
                  <a:lnTo>
                    <a:pt x="332232" y="166115"/>
                  </a:lnTo>
                  <a:lnTo>
                    <a:pt x="326294" y="210259"/>
                  </a:lnTo>
                  <a:lnTo>
                    <a:pt x="309541" y="249935"/>
                  </a:lnTo>
                  <a:lnTo>
                    <a:pt x="283559" y="283559"/>
                  </a:lnTo>
                  <a:lnTo>
                    <a:pt x="249936" y="309541"/>
                  </a:lnTo>
                  <a:lnTo>
                    <a:pt x="210259" y="326294"/>
                  </a:lnTo>
                  <a:lnTo>
                    <a:pt x="166116" y="332231"/>
                  </a:lnTo>
                  <a:lnTo>
                    <a:pt x="121972" y="326294"/>
                  </a:lnTo>
                  <a:lnTo>
                    <a:pt x="82296" y="309541"/>
                  </a:lnTo>
                  <a:lnTo>
                    <a:pt x="48672" y="283559"/>
                  </a:lnTo>
                  <a:lnTo>
                    <a:pt x="22690" y="249936"/>
                  </a:lnTo>
                  <a:lnTo>
                    <a:pt x="5937" y="210259"/>
                  </a:lnTo>
                  <a:lnTo>
                    <a:pt x="0" y="166115"/>
                  </a:lnTo>
                  <a:close/>
                </a:path>
              </a:pathLst>
            </a:custGeom>
            <a:ln w="28575">
              <a:solidFill>
                <a:srgbClr val="1F49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6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732520" y="2072640"/>
              <a:ext cx="114300" cy="237744"/>
            </a:xfrm>
            <a:prstGeom prst="rect">
              <a:avLst/>
            </a:prstGeom>
          </p:spPr>
        </p:pic>
      </p:grpSp>
      <p:sp>
        <p:nvSpPr>
          <p:cNvPr id="66" name="object 66"/>
          <p:cNvSpPr txBox="1"/>
          <p:nvPr/>
        </p:nvSpPr>
        <p:spPr>
          <a:xfrm>
            <a:off x="11258804" y="5442915"/>
            <a:ext cx="68643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solidFill>
                  <a:srgbClr val="001F5F"/>
                </a:solidFill>
                <a:latin typeface="Calibri"/>
                <a:cs typeface="Calibri"/>
              </a:rPr>
              <a:t>Feb</a:t>
            </a:r>
            <a:r>
              <a:rPr sz="1400" spc="-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001F5F"/>
                </a:solidFill>
                <a:latin typeface="Calibri"/>
                <a:cs typeface="Calibri"/>
              </a:rPr>
              <a:t>2024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10380980" y="3262121"/>
            <a:ext cx="5981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5" dirty="0">
                <a:solidFill>
                  <a:srgbClr val="1F4980"/>
                </a:solidFill>
                <a:latin typeface="Calibri"/>
                <a:cs typeface="Calibri"/>
              </a:rPr>
              <a:t>F</a:t>
            </a:r>
            <a:r>
              <a:rPr sz="1200" b="1" spc="-5" dirty="0">
                <a:solidFill>
                  <a:srgbClr val="1F4980"/>
                </a:solidFill>
                <a:latin typeface="Calibri"/>
                <a:cs typeface="Calibri"/>
              </a:rPr>
              <a:t>e</a:t>
            </a:r>
            <a:r>
              <a:rPr sz="1200" b="1" dirty="0">
                <a:solidFill>
                  <a:srgbClr val="1F4980"/>
                </a:solidFill>
                <a:latin typeface="Calibri"/>
                <a:cs typeface="Calibri"/>
              </a:rPr>
              <a:t>b</a:t>
            </a:r>
            <a:r>
              <a:rPr sz="1200" b="1" spc="-5" dirty="0">
                <a:solidFill>
                  <a:srgbClr val="1F4980"/>
                </a:solidFill>
                <a:latin typeface="Calibri"/>
                <a:cs typeface="Calibri"/>
              </a:rPr>
              <a:t> </a:t>
            </a:r>
            <a:r>
              <a:rPr sz="1200" b="1" spc="5" dirty="0">
                <a:solidFill>
                  <a:srgbClr val="1F4980"/>
                </a:solidFill>
                <a:latin typeface="Calibri"/>
                <a:cs typeface="Calibri"/>
              </a:rPr>
              <a:t>2024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10380980" y="3585209"/>
            <a:ext cx="1581785" cy="880744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 marR="5080" algn="just">
              <a:lnSpc>
                <a:spcPct val="102800"/>
              </a:lnSpc>
              <a:spcBef>
                <a:spcPts val="190"/>
              </a:spcBef>
            </a:pPr>
            <a:r>
              <a:rPr sz="1200" dirty="0">
                <a:solidFill>
                  <a:srgbClr val="171616"/>
                </a:solidFill>
                <a:latin typeface="Verdana"/>
                <a:cs typeface="Verdana"/>
              </a:rPr>
              <a:t>We </a:t>
            </a:r>
            <a:r>
              <a:rPr sz="1200" spc="20" dirty="0">
                <a:solidFill>
                  <a:srgbClr val="171616"/>
                </a:solidFill>
                <a:latin typeface="Verdana"/>
                <a:cs typeface="Verdana"/>
              </a:rPr>
              <a:t>obtained </a:t>
            </a:r>
            <a:r>
              <a:rPr sz="1200" spc="-25" dirty="0">
                <a:solidFill>
                  <a:srgbClr val="171616"/>
                </a:solidFill>
                <a:latin typeface="Verdana"/>
                <a:cs typeface="Verdana"/>
              </a:rPr>
              <a:t>equity </a:t>
            </a:r>
            <a:r>
              <a:rPr sz="1200" spc="-20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1200" spc="20" dirty="0">
                <a:solidFill>
                  <a:srgbClr val="171616"/>
                </a:solidFill>
                <a:latin typeface="Verdana"/>
                <a:cs typeface="Verdana"/>
              </a:rPr>
              <a:t>w</a:t>
            </a:r>
            <a:r>
              <a:rPr sz="1200" spc="45" dirty="0">
                <a:solidFill>
                  <a:srgbClr val="171616"/>
                </a:solidFill>
                <a:latin typeface="Verdana"/>
                <a:cs typeface="Verdana"/>
              </a:rPr>
              <a:t>o</a:t>
            </a:r>
            <a:r>
              <a:rPr sz="1200" spc="-150" dirty="0">
                <a:solidFill>
                  <a:srgbClr val="171616"/>
                </a:solidFill>
                <a:latin typeface="Verdana"/>
                <a:cs typeface="Verdana"/>
              </a:rPr>
              <a:t>r</a:t>
            </a:r>
            <a:r>
              <a:rPr sz="1200" spc="-85" dirty="0">
                <a:solidFill>
                  <a:srgbClr val="171616"/>
                </a:solidFill>
                <a:latin typeface="Verdana"/>
                <a:cs typeface="Verdana"/>
              </a:rPr>
              <a:t>t</a:t>
            </a:r>
            <a:r>
              <a:rPr sz="1200" spc="-30" dirty="0">
                <a:solidFill>
                  <a:srgbClr val="171616"/>
                </a:solidFill>
                <a:latin typeface="Verdana"/>
                <a:cs typeface="Verdana"/>
              </a:rPr>
              <a:t>h</a:t>
            </a:r>
            <a:r>
              <a:rPr sz="1200" spc="-50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1200" spc="-100" dirty="0">
                <a:solidFill>
                  <a:srgbClr val="171616"/>
                </a:solidFill>
                <a:latin typeface="Verdana"/>
                <a:cs typeface="Verdana"/>
              </a:rPr>
              <a:t>1</a:t>
            </a:r>
            <a:r>
              <a:rPr sz="1200" spc="-55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1200" spc="130" dirty="0">
                <a:solidFill>
                  <a:srgbClr val="171616"/>
                </a:solidFill>
                <a:latin typeface="Verdana"/>
                <a:cs typeface="Verdana"/>
              </a:rPr>
              <a:t>C</a:t>
            </a:r>
            <a:r>
              <a:rPr sz="1200" spc="-50" dirty="0">
                <a:solidFill>
                  <a:srgbClr val="171616"/>
                </a:solidFill>
                <a:latin typeface="Verdana"/>
                <a:cs typeface="Verdana"/>
              </a:rPr>
              <a:t>ro</a:t>
            </a:r>
            <a:r>
              <a:rPr sz="1200" spc="-45" dirty="0">
                <a:solidFill>
                  <a:srgbClr val="171616"/>
                </a:solidFill>
                <a:latin typeface="Verdana"/>
                <a:cs typeface="Verdana"/>
              </a:rPr>
              <a:t>re</a:t>
            </a:r>
            <a:r>
              <a:rPr sz="1200" spc="-65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1200" spc="-25" dirty="0">
                <a:solidFill>
                  <a:srgbClr val="171616"/>
                </a:solidFill>
                <a:latin typeface="Verdana"/>
                <a:cs typeface="Verdana"/>
              </a:rPr>
              <a:t>rupees  </a:t>
            </a:r>
            <a:r>
              <a:rPr sz="1200" spc="-45" dirty="0">
                <a:solidFill>
                  <a:srgbClr val="171616"/>
                </a:solidFill>
                <a:latin typeface="Verdana"/>
                <a:cs typeface="Verdana"/>
              </a:rPr>
              <a:t>i</a:t>
            </a:r>
            <a:r>
              <a:rPr sz="1200" spc="-85" dirty="0">
                <a:solidFill>
                  <a:srgbClr val="171616"/>
                </a:solidFill>
                <a:latin typeface="Verdana"/>
                <a:cs typeface="Verdana"/>
              </a:rPr>
              <a:t>n</a:t>
            </a:r>
            <a:r>
              <a:rPr sz="1200" spc="-40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1200" spc="-85" dirty="0">
                <a:solidFill>
                  <a:srgbClr val="171616"/>
                </a:solidFill>
                <a:latin typeface="Verdana"/>
                <a:cs typeface="Verdana"/>
              </a:rPr>
              <a:t>t</a:t>
            </a:r>
            <a:r>
              <a:rPr sz="1200" spc="15" dirty="0">
                <a:solidFill>
                  <a:srgbClr val="171616"/>
                </a:solidFill>
                <a:latin typeface="Verdana"/>
                <a:cs typeface="Verdana"/>
              </a:rPr>
              <a:t>he</a:t>
            </a:r>
            <a:r>
              <a:rPr sz="1200" spc="-50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1200" spc="-45" dirty="0">
                <a:solidFill>
                  <a:srgbClr val="171616"/>
                </a:solidFill>
                <a:latin typeface="Verdana"/>
                <a:cs typeface="Verdana"/>
              </a:rPr>
              <a:t>f</a:t>
            </a:r>
            <a:r>
              <a:rPr sz="1200" spc="45" dirty="0">
                <a:solidFill>
                  <a:srgbClr val="171616"/>
                </a:solidFill>
                <a:latin typeface="Verdana"/>
                <a:cs typeface="Verdana"/>
              </a:rPr>
              <a:t>o</a:t>
            </a:r>
            <a:r>
              <a:rPr sz="1200" spc="-100" dirty="0">
                <a:solidFill>
                  <a:srgbClr val="171616"/>
                </a:solidFill>
                <a:latin typeface="Verdana"/>
                <a:cs typeface="Verdana"/>
              </a:rPr>
              <a:t>rm</a:t>
            </a:r>
            <a:r>
              <a:rPr sz="1200" spc="-40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1200" spc="-5" dirty="0">
                <a:solidFill>
                  <a:srgbClr val="171616"/>
                </a:solidFill>
                <a:latin typeface="Verdana"/>
                <a:cs typeface="Verdana"/>
              </a:rPr>
              <a:t>o</a:t>
            </a:r>
            <a:r>
              <a:rPr sz="1200" dirty="0">
                <a:solidFill>
                  <a:srgbClr val="171616"/>
                </a:solidFill>
                <a:latin typeface="Verdana"/>
                <a:cs typeface="Verdana"/>
              </a:rPr>
              <a:t>f</a:t>
            </a:r>
            <a:r>
              <a:rPr sz="1200" spc="-55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1200" spc="95" dirty="0">
                <a:solidFill>
                  <a:srgbClr val="171616"/>
                </a:solidFill>
                <a:latin typeface="Verdana"/>
                <a:cs typeface="Verdana"/>
              </a:rPr>
              <a:t>a</a:t>
            </a:r>
            <a:r>
              <a:rPr sz="1200" spc="-45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1200" spc="55" dirty="0">
                <a:solidFill>
                  <a:srgbClr val="171616"/>
                </a:solidFill>
                <a:latin typeface="Verdana"/>
                <a:cs typeface="Verdana"/>
              </a:rPr>
              <a:t>CCD  </a:t>
            </a:r>
            <a:r>
              <a:rPr sz="1200" spc="-55" dirty="0">
                <a:solidFill>
                  <a:srgbClr val="171616"/>
                </a:solidFill>
                <a:latin typeface="Verdana"/>
                <a:cs typeface="Verdana"/>
              </a:rPr>
              <a:t>f</a:t>
            </a:r>
            <a:r>
              <a:rPr sz="1200" spc="-40" dirty="0">
                <a:solidFill>
                  <a:srgbClr val="171616"/>
                </a:solidFill>
                <a:latin typeface="Verdana"/>
                <a:cs typeface="Verdana"/>
              </a:rPr>
              <a:t>r</a:t>
            </a:r>
            <a:r>
              <a:rPr sz="1200" spc="-65" dirty="0">
                <a:solidFill>
                  <a:srgbClr val="171616"/>
                </a:solidFill>
                <a:latin typeface="Verdana"/>
                <a:cs typeface="Verdana"/>
              </a:rPr>
              <a:t>o</a:t>
            </a:r>
            <a:r>
              <a:rPr sz="1200" spc="-40" dirty="0">
                <a:solidFill>
                  <a:srgbClr val="171616"/>
                </a:solidFill>
                <a:latin typeface="Verdana"/>
                <a:cs typeface="Verdana"/>
              </a:rPr>
              <a:t>m</a:t>
            </a:r>
            <a:r>
              <a:rPr sz="1200" spc="-75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1200" spc="100" dirty="0">
                <a:solidFill>
                  <a:srgbClr val="171616"/>
                </a:solidFill>
                <a:latin typeface="Verdana"/>
                <a:cs typeface="Verdana"/>
              </a:rPr>
              <a:t>M</a:t>
            </a:r>
            <a:r>
              <a:rPr sz="1200" spc="-155" dirty="0">
                <a:solidFill>
                  <a:srgbClr val="171616"/>
                </a:solidFill>
                <a:latin typeface="Verdana"/>
                <a:cs typeface="Verdana"/>
              </a:rPr>
              <a:t>-</a:t>
            </a:r>
            <a:r>
              <a:rPr sz="1200" spc="-100" dirty="0">
                <a:solidFill>
                  <a:srgbClr val="171616"/>
                </a:solidFill>
                <a:latin typeface="Verdana"/>
                <a:cs typeface="Verdana"/>
              </a:rPr>
              <a:t>S</a:t>
            </a:r>
            <a:r>
              <a:rPr sz="1200" spc="-110" dirty="0">
                <a:solidFill>
                  <a:srgbClr val="171616"/>
                </a:solidFill>
                <a:latin typeface="Verdana"/>
                <a:cs typeface="Verdana"/>
              </a:rPr>
              <a:t>w</a:t>
            </a:r>
            <a:r>
              <a:rPr sz="1200" spc="95" dirty="0">
                <a:solidFill>
                  <a:srgbClr val="171616"/>
                </a:solidFill>
                <a:latin typeface="Verdana"/>
                <a:cs typeface="Verdana"/>
              </a:rPr>
              <a:t>a</a:t>
            </a:r>
            <a:r>
              <a:rPr sz="1200" spc="-135" dirty="0">
                <a:solidFill>
                  <a:srgbClr val="171616"/>
                </a:solidFill>
                <a:latin typeface="Verdana"/>
                <a:cs typeface="Verdana"/>
              </a:rPr>
              <a:t>s</a:t>
            </a:r>
            <a:r>
              <a:rPr sz="1200" spc="-125" dirty="0">
                <a:solidFill>
                  <a:srgbClr val="171616"/>
                </a:solidFill>
                <a:latin typeface="Verdana"/>
                <a:cs typeface="Verdana"/>
              </a:rPr>
              <a:t>t</a:t>
            </a:r>
            <a:r>
              <a:rPr sz="1200" spc="-35" dirty="0">
                <a:solidFill>
                  <a:srgbClr val="171616"/>
                </a:solidFill>
                <a:latin typeface="Verdana"/>
                <a:cs typeface="Verdana"/>
              </a:rPr>
              <a:t>h</a:t>
            </a:r>
            <a:r>
              <a:rPr sz="1800" spc="-160" dirty="0">
                <a:latin typeface="Verdana"/>
                <a:cs typeface="Verdana"/>
              </a:rPr>
              <a:t>.</a:t>
            </a:r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16408" y="3985259"/>
            <a:ext cx="11759565" cy="2872740"/>
            <a:chOff x="216408" y="3985259"/>
            <a:chExt cx="11759565" cy="2872740"/>
          </a:xfrm>
        </p:grpSpPr>
        <p:sp>
          <p:nvSpPr>
            <p:cNvPr id="3" name="object 3"/>
            <p:cNvSpPr/>
            <p:nvPr/>
          </p:nvSpPr>
          <p:spPr>
            <a:xfrm>
              <a:off x="216408" y="3985259"/>
              <a:ext cx="11759565" cy="2872740"/>
            </a:xfrm>
            <a:custGeom>
              <a:avLst/>
              <a:gdLst/>
              <a:ahLst/>
              <a:cxnLst/>
              <a:rect l="l" t="t" r="r" b="b"/>
              <a:pathLst>
                <a:path w="11759565" h="2872740">
                  <a:moveTo>
                    <a:pt x="11759184" y="0"/>
                  </a:moveTo>
                  <a:lnTo>
                    <a:pt x="0" y="0"/>
                  </a:lnTo>
                  <a:lnTo>
                    <a:pt x="0" y="2872738"/>
                  </a:lnTo>
                  <a:lnTo>
                    <a:pt x="11759184" y="2872738"/>
                  </a:lnTo>
                  <a:lnTo>
                    <a:pt x="11759184" y="0"/>
                  </a:lnTo>
                  <a:close/>
                </a:path>
              </a:pathLst>
            </a:custGeom>
            <a:solidFill>
              <a:srgbClr val="1F498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" name="object 4"/>
            <p:cNvSpPr/>
            <p:nvPr/>
          </p:nvSpPr>
          <p:spPr>
            <a:xfrm>
              <a:off x="6154673" y="4955020"/>
              <a:ext cx="5687060" cy="542925"/>
            </a:xfrm>
            <a:custGeom>
              <a:avLst/>
              <a:gdLst/>
              <a:ahLst/>
              <a:cxnLst/>
              <a:rect l="l" t="t" r="r" b="b"/>
              <a:pathLst>
                <a:path w="5687059" h="542925">
                  <a:moveTo>
                    <a:pt x="0" y="542809"/>
                  </a:moveTo>
                  <a:lnTo>
                    <a:pt x="2781300" y="125233"/>
                  </a:lnTo>
                  <a:lnTo>
                    <a:pt x="5562600" y="30745"/>
                  </a:lnTo>
                  <a:lnTo>
                    <a:pt x="5686806" y="0"/>
                  </a:lnTo>
                </a:path>
              </a:pathLst>
            </a:custGeom>
            <a:ln w="22225">
              <a:solidFill>
                <a:srgbClr val="1F49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17220" y="4814315"/>
              <a:ext cx="4596765" cy="1074420"/>
            </a:xfrm>
            <a:custGeom>
              <a:avLst/>
              <a:gdLst/>
              <a:ahLst/>
              <a:cxnLst/>
              <a:rect l="l" t="t" r="r" b="b"/>
              <a:pathLst>
                <a:path w="4596765" h="1074420">
                  <a:moveTo>
                    <a:pt x="208788" y="557784"/>
                  </a:moveTo>
                  <a:lnTo>
                    <a:pt x="0" y="557784"/>
                  </a:lnTo>
                  <a:lnTo>
                    <a:pt x="0" y="1074420"/>
                  </a:lnTo>
                  <a:lnTo>
                    <a:pt x="208788" y="1074420"/>
                  </a:lnTo>
                  <a:lnTo>
                    <a:pt x="208788" y="557784"/>
                  </a:lnTo>
                  <a:close/>
                </a:path>
                <a:path w="4596765" h="1074420">
                  <a:moveTo>
                    <a:pt x="836676" y="498348"/>
                  </a:moveTo>
                  <a:lnTo>
                    <a:pt x="626364" y="498348"/>
                  </a:lnTo>
                  <a:lnTo>
                    <a:pt x="626364" y="1074420"/>
                  </a:lnTo>
                  <a:lnTo>
                    <a:pt x="836676" y="1074420"/>
                  </a:lnTo>
                  <a:lnTo>
                    <a:pt x="836676" y="498348"/>
                  </a:lnTo>
                  <a:close/>
                </a:path>
                <a:path w="4596765" h="1074420">
                  <a:moveTo>
                    <a:pt x="1463040" y="411480"/>
                  </a:moveTo>
                  <a:lnTo>
                    <a:pt x="1254252" y="411480"/>
                  </a:lnTo>
                  <a:lnTo>
                    <a:pt x="1254252" y="1074420"/>
                  </a:lnTo>
                  <a:lnTo>
                    <a:pt x="1463040" y="1074420"/>
                  </a:lnTo>
                  <a:lnTo>
                    <a:pt x="1463040" y="411480"/>
                  </a:lnTo>
                  <a:close/>
                </a:path>
                <a:path w="4596765" h="1074420">
                  <a:moveTo>
                    <a:pt x="2089404" y="414528"/>
                  </a:moveTo>
                  <a:lnTo>
                    <a:pt x="1880616" y="414528"/>
                  </a:lnTo>
                  <a:lnTo>
                    <a:pt x="1880616" y="1074420"/>
                  </a:lnTo>
                  <a:lnTo>
                    <a:pt x="2089404" y="1074420"/>
                  </a:lnTo>
                  <a:lnTo>
                    <a:pt x="2089404" y="414528"/>
                  </a:lnTo>
                  <a:close/>
                </a:path>
                <a:path w="4596765" h="1074420">
                  <a:moveTo>
                    <a:pt x="2715768" y="396240"/>
                  </a:moveTo>
                  <a:lnTo>
                    <a:pt x="2506980" y="396240"/>
                  </a:lnTo>
                  <a:lnTo>
                    <a:pt x="2506980" y="1074420"/>
                  </a:lnTo>
                  <a:lnTo>
                    <a:pt x="2715768" y="1074420"/>
                  </a:lnTo>
                  <a:lnTo>
                    <a:pt x="2715768" y="396240"/>
                  </a:lnTo>
                  <a:close/>
                </a:path>
                <a:path w="4596765" h="1074420">
                  <a:moveTo>
                    <a:pt x="3343656" y="330708"/>
                  </a:moveTo>
                  <a:lnTo>
                    <a:pt x="3134868" y="330708"/>
                  </a:lnTo>
                  <a:lnTo>
                    <a:pt x="3134868" y="1074420"/>
                  </a:lnTo>
                  <a:lnTo>
                    <a:pt x="3343656" y="1074420"/>
                  </a:lnTo>
                  <a:lnTo>
                    <a:pt x="3343656" y="330708"/>
                  </a:lnTo>
                  <a:close/>
                </a:path>
                <a:path w="4596765" h="1074420">
                  <a:moveTo>
                    <a:pt x="3970020" y="199644"/>
                  </a:moveTo>
                  <a:lnTo>
                    <a:pt x="3761232" y="199644"/>
                  </a:lnTo>
                  <a:lnTo>
                    <a:pt x="3761232" y="1074420"/>
                  </a:lnTo>
                  <a:lnTo>
                    <a:pt x="3970020" y="1074420"/>
                  </a:lnTo>
                  <a:lnTo>
                    <a:pt x="3970020" y="199644"/>
                  </a:lnTo>
                  <a:close/>
                </a:path>
                <a:path w="4596765" h="1074420">
                  <a:moveTo>
                    <a:pt x="4596384" y="0"/>
                  </a:moveTo>
                  <a:lnTo>
                    <a:pt x="4387596" y="0"/>
                  </a:lnTo>
                  <a:lnTo>
                    <a:pt x="4387596" y="1074420"/>
                  </a:lnTo>
                  <a:lnTo>
                    <a:pt x="4596384" y="1074420"/>
                  </a:lnTo>
                  <a:lnTo>
                    <a:pt x="459638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17220" y="5888735"/>
              <a:ext cx="4596765" cy="29209"/>
            </a:xfrm>
            <a:custGeom>
              <a:avLst/>
              <a:gdLst/>
              <a:ahLst/>
              <a:cxnLst/>
              <a:rect l="l" t="t" r="r" b="b"/>
              <a:pathLst>
                <a:path w="4596765" h="29210">
                  <a:moveTo>
                    <a:pt x="0" y="0"/>
                  </a:moveTo>
                  <a:lnTo>
                    <a:pt x="4596383" y="0"/>
                  </a:lnTo>
                </a:path>
                <a:path w="4596765" h="29210">
                  <a:moveTo>
                    <a:pt x="0" y="0"/>
                  </a:moveTo>
                  <a:lnTo>
                    <a:pt x="0" y="28955"/>
                  </a:lnTo>
                </a:path>
                <a:path w="4596765" h="29210">
                  <a:moveTo>
                    <a:pt x="626364" y="0"/>
                  </a:moveTo>
                  <a:lnTo>
                    <a:pt x="626364" y="28955"/>
                  </a:lnTo>
                </a:path>
                <a:path w="4596765" h="29210">
                  <a:moveTo>
                    <a:pt x="1254252" y="0"/>
                  </a:moveTo>
                  <a:lnTo>
                    <a:pt x="1254252" y="28955"/>
                  </a:lnTo>
                </a:path>
                <a:path w="4596765" h="29210">
                  <a:moveTo>
                    <a:pt x="1880616" y="0"/>
                  </a:moveTo>
                  <a:lnTo>
                    <a:pt x="1880616" y="28955"/>
                  </a:lnTo>
                </a:path>
                <a:path w="4596765" h="29210">
                  <a:moveTo>
                    <a:pt x="2506980" y="0"/>
                  </a:moveTo>
                  <a:lnTo>
                    <a:pt x="2506980" y="28955"/>
                  </a:lnTo>
                </a:path>
                <a:path w="4596765" h="29210">
                  <a:moveTo>
                    <a:pt x="3134868" y="0"/>
                  </a:moveTo>
                  <a:lnTo>
                    <a:pt x="3134868" y="28955"/>
                  </a:lnTo>
                </a:path>
                <a:path w="4596765" h="29210">
                  <a:moveTo>
                    <a:pt x="3761231" y="0"/>
                  </a:moveTo>
                  <a:lnTo>
                    <a:pt x="3761231" y="28955"/>
                  </a:lnTo>
                </a:path>
                <a:path w="4596765" h="29210">
                  <a:moveTo>
                    <a:pt x="4387595" y="0"/>
                  </a:moveTo>
                  <a:lnTo>
                    <a:pt x="4387595" y="28955"/>
                  </a:lnTo>
                </a:path>
              </a:pathLst>
            </a:custGeom>
            <a:ln w="12700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348740" y="4840223"/>
              <a:ext cx="3761740" cy="690880"/>
            </a:xfrm>
            <a:custGeom>
              <a:avLst/>
              <a:gdLst/>
              <a:ahLst/>
              <a:cxnLst/>
              <a:rect l="l" t="t" r="r" b="b"/>
              <a:pathLst>
                <a:path w="3761740" h="690879">
                  <a:moveTo>
                    <a:pt x="0" y="381000"/>
                  </a:moveTo>
                  <a:lnTo>
                    <a:pt x="626364" y="118871"/>
                  </a:lnTo>
                  <a:lnTo>
                    <a:pt x="1254252" y="0"/>
                  </a:lnTo>
                  <a:lnTo>
                    <a:pt x="1880615" y="9143"/>
                  </a:lnTo>
                  <a:lnTo>
                    <a:pt x="2506980" y="193548"/>
                  </a:lnTo>
                  <a:lnTo>
                    <a:pt x="3133344" y="452628"/>
                  </a:lnTo>
                  <a:lnTo>
                    <a:pt x="3761232" y="690372"/>
                  </a:lnTo>
                </a:path>
              </a:pathLst>
            </a:custGeom>
            <a:ln w="6349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21613" y="4816601"/>
              <a:ext cx="628015" cy="405765"/>
            </a:xfrm>
            <a:custGeom>
              <a:avLst/>
              <a:gdLst/>
              <a:ahLst/>
              <a:cxnLst/>
              <a:rect l="l" t="t" r="r" b="b"/>
              <a:pathLst>
                <a:path w="628015" h="405764">
                  <a:moveTo>
                    <a:pt x="0" y="0"/>
                  </a:moveTo>
                  <a:lnTo>
                    <a:pt x="627888" y="405384"/>
                  </a:lnTo>
                </a:path>
              </a:pathLst>
            </a:custGeom>
            <a:ln w="34924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79551" y="5117083"/>
            <a:ext cx="48640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5" dirty="0">
                <a:solidFill>
                  <a:srgbClr val="FFFFFF"/>
                </a:solidFill>
                <a:latin typeface="Verdana"/>
                <a:cs typeface="Verdana"/>
              </a:rPr>
              <a:t>129</a:t>
            </a:r>
            <a:r>
              <a:rPr sz="1200" spc="-114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200" spc="-105" dirty="0">
                <a:solidFill>
                  <a:srgbClr val="FFFFFF"/>
                </a:solidFill>
                <a:latin typeface="Verdana"/>
                <a:cs typeface="Verdana"/>
              </a:rPr>
              <a:t>3</a:t>
            </a:r>
            <a:r>
              <a:rPr sz="1200" spc="-100" dirty="0">
                <a:solidFill>
                  <a:srgbClr val="FFFFFF"/>
                </a:solidFill>
                <a:latin typeface="Verdana"/>
                <a:cs typeface="Verdana"/>
              </a:rPr>
              <a:t>4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47673" y="5057902"/>
            <a:ext cx="4025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5" dirty="0">
                <a:solidFill>
                  <a:srgbClr val="FFFFFF"/>
                </a:solidFill>
                <a:latin typeface="Verdana"/>
                <a:cs typeface="Verdana"/>
              </a:rPr>
              <a:t>137</a:t>
            </a:r>
            <a:r>
              <a:rPr sz="1200" spc="-114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200" spc="-100" dirty="0">
                <a:solidFill>
                  <a:srgbClr val="FFFFFF"/>
                </a:solidFill>
                <a:latin typeface="Verdana"/>
                <a:cs typeface="Verdana"/>
              </a:rPr>
              <a:t>3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33169" y="4974082"/>
            <a:ext cx="11137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39445" algn="l"/>
              </a:tabLst>
            </a:pPr>
            <a:r>
              <a:rPr sz="1800" spc="-157" baseline="2314" dirty="0">
                <a:solidFill>
                  <a:srgbClr val="FFFFFF"/>
                </a:solidFill>
                <a:latin typeface="Verdana"/>
                <a:cs typeface="Verdana"/>
              </a:rPr>
              <a:t>14</a:t>
            </a:r>
            <a:r>
              <a:rPr sz="1800" spc="-202" baseline="2314" dirty="0">
                <a:solidFill>
                  <a:srgbClr val="FFFFFF"/>
                </a:solidFill>
                <a:latin typeface="Verdana"/>
                <a:cs typeface="Verdana"/>
              </a:rPr>
              <a:t>9</a:t>
            </a:r>
            <a:r>
              <a:rPr sz="1800" spc="-135" baseline="2314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800" spc="-157" baseline="2314" dirty="0">
                <a:solidFill>
                  <a:srgbClr val="FFFFFF"/>
                </a:solidFill>
                <a:latin typeface="Verdana"/>
                <a:cs typeface="Verdana"/>
              </a:rPr>
              <a:t>0</a:t>
            </a:r>
            <a:r>
              <a:rPr sz="1800" spc="-150" baseline="2314" dirty="0">
                <a:solidFill>
                  <a:srgbClr val="FFFFFF"/>
                </a:solidFill>
                <a:latin typeface="Verdana"/>
                <a:cs typeface="Verdana"/>
              </a:rPr>
              <a:t>4</a:t>
            </a:r>
            <a:r>
              <a:rPr sz="1800" baseline="2314" dirty="0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sz="1200" spc="-105" dirty="0">
                <a:solidFill>
                  <a:srgbClr val="FFFFFF"/>
                </a:solidFill>
                <a:latin typeface="Verdana"/>
                <a:cs typeface="Verdana"/>
              </a:rPr>
              <a:t>148</a:t>
            </a:r>
            <a:r>
              <a:rPr sz="1200" spc="-114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200" spc="-105" dirty="0">
                <a:solidFill>
                  <a:srgbClr val="FFFFFF"/>
                </a:solidFill>
                <a:latin typeface="Verdana"/>
                <a:cs typeface="Verdana"/>
              </a:rPr>
              <a:t>5</a:t>
            </a:r>
            <a:r>
              <a:rPr sz="1200" spc="-100" dirty="0">
                <a:solidFill>
                  <a:srgbClr val="FFFFFF"/>
                </a:solidFill>
                <a:latin typeface="Verdana"/>
                <a:cs typeface="Verdana"/>
              </a:rPr>
              <a:t>4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87167" y="4955285"/>
            <a:ext cx="48640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5" dirty="0">
                <a:solidFill>
                  <a:srgbClr val="FFFFFF"/>
                </a:solidFill>
                <a:latin typeface="Verdana"/>
                <a:cs typeface="Verdana"/>
              </a:rPr>
              <a:t>151</a:t>
            </a:r>
            <a:r>
              <a:rPr sz="1200" spc="-114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200" spc="-105" dirty="0">
                <a:solidFill>
                  <a:srgbClr val="FFFFFF"/>
                </a:solidFill>
                <a:latin typeface="Verdana"/>
                <a:cs typeface="Verdana"/>
              </a:rPr>
              <a:t>0</a:t>
            </a:r>
            <a:r>
              <a:rPr sz="1200" spc="-100" dirty="0">
                <a:solidFill>
                  <a:srgbClr val="FFFFFF"/>
                </a:solidFill>
                <a:latin typeface="Verdana"/>
                <a:cs typeface="Verdana"/>
              </a:rPr>
              <a:t>8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613784" y="4889119"/>
            <a:ext cx="48640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5" dirty="0">
                <a:solidFill>
                  <a:srgbClr val="FFFFFF"/>
                </a:solidFill>
                <a:latin typeface="Verdana"/>
                <a:cs typeface="Verdana"/>
              </a:rPr>
              <a:t>159</a:t>
            </a:r>
            <a:r>
              <a:rPr sz="1200" spc="-114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200" spc="-105" dirty="0">
                <a:solidFill>
                  <a:srgbClr val="FFFFFF"/>
                </a:solidFill>
                <a:latin typeface="Verdana"/>
                <a:cs typeface="Verdana"/>
              </a:rPr>
              <a:t>9</a:t>
            </a:r>
            <a:r>
              <a:rPr sz="1200" spc="-100" dirty="0">
                <a:solidFill>
                  <a:srgbClr val="FFFFFF"/>
                </a:solidFill>
                <a:latin typeface="Verdana"/>
                <a:cs typeface="Verdana"/>
              </a:rPr>
              <a:t>6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240784" y="4758944"/>
            <a:ext cx="48640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5" dirty="0">
                <a:solidFill>
                  <a:srgbClr val="FFFFFF"/>
                </a:solidFill>
                <a:latin typeface="Verdana"/>
                <a:cs typeface="Verdana"/>
              </a:rPr>
              <a:t>177</a:t>
            </a:r>
            <a:r>
              <a:rPr sz="1200" spc="-114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200" spc="-105" dirty="0">
                <a:solidFill>
                  <a:srgbClr val="FFFFFF"/>
                </a:solidFill>
                <a:latin typeface="Verdana"/>
                <a:cs typeface="Verdana"/>
              </a:rPr>
              <a:t>4</a:t>
            </a:r>
            <a:r>
              <a:rPr sz="1200" spc="-100" dirty="0">
                <a:solidFill>
                  <a:srgbClr val="FFFFFF"/>
                </a:solidFill>
                <a:latin typeface="Verdana"/>
                <a:cs typeface="Verdana"/>
              </a:rPr>
              <a:t>1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21613" y="4929378"/>
            <a:ext cx="4387850" cy="472440"/>
          </a:xfrm>
          <a:custGeom>
            <a:avLst/>
            <a:gdLst/>
            <a:ahLst/>
            <a:cxnLst/>
            <a:rect l="l" t="t" r="r" b="b"/>
            <a:pathLst>
              <a:path w="4387850" h="472439">
                <a:moveTo>
                  <a:pt x="0" y="472440"/>
                </a:moveTo>
                <a:lnTo>
                  <a:pt x="4387596" y="0"/>
                </a:lnTo>
              </a:path>
            </a:pathLst>
          </a:custGeom>
          <a:ln w="190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863719" y="4562602"/>
            <a:ext cx="887094" cy="138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ts val="1440"/>
              </a:lnSpc>
              <a:spcBef>
                <a:spcPts val="100"/>
              </a:spcBef>
            </a:pPr>
            <a:r>
              <a:rPr sz="1800" spc="-225" baseline="2314" dirty="0">
                <a:solidFill>
                  <a:srgbClr val="FFFFFF"/>
                </a:solidFill>
                <a:latin typeface="Verdana"/>
                <a:cs typeface="Verdana"/>
              </a:rPr>
              <a:t>204.23</a:t>
            </a:r>
            <a:r>
              <a:rPr sz="700" spc="-150" dirty="0">
                <a:solidFill>
                  <a:srgbClr val="FFFFFF"/>
                </a:solidFill>
                <a:latin typeface="Verdana"/>
                <a:cs typeface="Verdana"/>
              </a:rPr>
              <a:t>220</a:t>
            </a:r>
            <a:r>
              <a:rPr sz="700" spc="4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700" spc="-114" dirty="0">
                <a:solidFill>
                  <a:srgbClr val="FFFFFF"/>
                </a:solidFill>
                <a:latin typeface="Verdana"/>
                <a:cs typeface="Verdana"/>
              </a:rPr>
              <a:t>99%</a:t>
            </a:r>
            <a:endParaRPr sz="700">
              <a:latin typeface="Verdana"/>
              <a:cs typeface="Verdana"/>
            </a:endParaRPr>
          </a:p>
          <a:p>
            <a:pPr marL="431800">
              <a:lnSpc>
                <a:spcPct val="100000"/>
              </a:lnSpc>
            </a:pPr>
            <a:r>
              <a:rPr sz="1050" spc="-89" baseline="-19841" dirty="0">
                <a:solidFill>
                  <a:srgbClr val="FFFFFF"/>
                </a:solidFill>
                <a:latin typeface="Verdana"/>
                <a:cs typeface="Verdana"/>
              </a:rPr>
              <a:t>200</a:t>
            </a:r>
            <a:r>
              <a:rPr sz="1050" spc="690" baseline="-19841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700" spc="-114" dirty="0">
                <a:solidFill>
                  <a:srgbClr val="FFFFFF"/>
                </a:solidFill>
                <a:latin typeface="Verdana"/>
                <a:cs typeface="Verdana"/>
              </a:rPr>
              <a:t>98%</a:t>
            </a:r>
            <a:endParaRPr sz="700">
              <a:latin typeface="Verdana"/>
              <a:cs typeface="Verdana"/>
            </a:endParaRPr>
          </a:p>
          <a:p>
            <a:pPr marL="431800">
              <a:lnSpc>
                <a:spcPct val="100000"/>
              </a:lnSpc>
              <a:spcBef>
                <a:spcPts val="95"/>
              </a:spcBef>
            </a:pPr>
            <a:r>
              <a:rPr sz="1050" spc="-89" baseline="-35714" dirty="0">
                <a:solidFill>
                  <a:srgbClr val="FFFFFF"/>
                </a:solidFill>
                <a:latin typeface="Verdana"/>
                <a:cs typeface="Verdana"/>
              </a:rPr>
              <a:t>180</a:t>
            </a:r>
            <a:r>
              <a:rPr sz="1050" spc="690" baseline="-357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700" spc="-114" dirty="0">
                <a:solidFill>
                  <a:srgbClr val="FFFFFF"/>
                </a:solidFill>
                <a:latin typeface="Verdana"/>
                <a:cs typeface="Verdana"/>
              </a:rPr>
              <a:t>98%</a:t>
            </a:r>
            <a:endParaRPr sz="700">
              <a:latin typeface="Verdana"/>
              <a:cs typeface="Verdana"/>
            </a:endParaRPr>
          </a:p>
          <a:p>
            <a:pPr marL="680720">
              <a:lnSpc>
                <a:spcPts val="770"/>
              </a:lnSpc>
              <a:spcBef>
                <a:spcPts val="100"/>
              </a:spcBef>
            </a:pPr>
            <a:r>
              <a:rPr sz="700" spc="-114" dirty="0">
                <a:solidFill>
                  <a:srgbClr val="FFFFFF"/>
                </a:solidFill>
                <a:latin typeface="Verdana"/>
                <a:cs typeface="Verdana"/>
              </a:rPr>
              <a:t>97%</a:t>
            </a:r>
            <a:endParaRPr sz="700">
              <a:latin typeface="Verdana"/>
              <a:cs typeface="Verdana"/>
            </a:endParaRPr>
          </a:p>
          <a:p>
            <a:pPr marL="431800">
              <a:lnSpc>
                <a:spcPts val="770"/>
              </a:lnSpc>
            </a:pPr>
            <a:r>
              <a:rPr sz="700" spc="-60" dirty="0">
                <a:solidFill>
                  <a:srgbClr val="FFFFFF"/>
                </a:solidFill>
                <a:latin typeface="Verdana"/>
                <a:cs typeface="Verdana"/>
              </a:rPr>
              <a:t>160</a:t>
            </a:r>
            <a:r>
              <a:rPr sz="700" spc="459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50" spc="-172" baseline="-19841" dirty="0">
                <a:solidFill>
                  <a:srgbClr val="FFFFFF"/>
                </a:solidFill>
                <a:latin typeface="Verdana"/>
                <a:cs typeface="Verdana"/>
              </a:rPr>
              <a:t>97%</a:t>
            </a:r>
            <a:endParaRPr sz="1050" baseline="-19841">
              <a:latin typeface="Verdana"/>
              <a:cs typeface="Verdana"/>
            </a:endParaRPr>
          </a:p>
          <a:p>
            <a:pPr marL="431800">
              <a:lnSpc>
                <a:spcPct val="100000"/>
              </a:lnSpc>
              <a:spcBef>
                <a:spcPts val="334"/>
              </a:spcBef>
            </a:pPr>
            <a:r>
              <a:rPr sz="700" spc="-60" dirty="0">
                <a:solidFill>
                  <a:srgbClr val="FFFFFF"/>
                </a:solidFill>
                <a:latin typeface="Verdana"/>
                <a:cs typeface="Verdana"/>
              </a:rPr>
              <a:t>140</a:t>
            </a:r>
            <a:r>
              <a:rPr sz="700" spc="459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700" spc="-114" dirty="0">
                <a:solidFill>
                  <a:srgbClr val="FFFFFF"/>
                </a:solidFill>
                <a:latin typeface="Verdana"/>
                <a:cs typeface="Verdana"/>
              </a:rPr>
              <a:t>96%</a:t>
            </a:r>
            <a:endParaRPr sz="700">
              <a:latin typeface="Verdana"/>
              <a:cs typeface="Verdana"/>
            </a:endParaRPr>
          </a:p>
          <a:p>
            <a:pPr marL="431800">
              <a:lnSpc>
                <a:spcPct val="100000"/>
              </a:lnSpc>
              <a:spcBef>
                <a:spcPts val="95"/>
              </a:spcBef>
            </a:pPr>
            <a:r>
              <a:rPr sz="1050" spc="-89" baseline="-19841" dirty="0">
                <a:solidFill>
                  <a:srgbClr val="FFFFFF"/>
                </a:solidFill>
                <a:latin typeface="Verdana"/>
                <a:cs typeface="Verdana"/>
              </a:rPr>
              <a:t>120</a:t>
            </a:r>
            <a:r>
              <a:rPr sz="1050" spc="690" baseline="-19841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700" spc="-114" dirty="0">
                <a:solidFill>
                  <a:srgbClr val="FFFFFF"/>
                </a:solidFill>
                <a:latin typeface="Verdana"/>
                <a:cs typeface="Verdana"/>
              </a:rPr>
              <a:t>96%</a:t>
            </a:r>
            <a:endParaRPr sz="700">
              <a:latin typeface="Verdana"/>
              <a:cs typeface="Verdana"/>
            </a:endParaRPr>
          </a:p>
          <a:p>
            <a:pPr marL="680720">
              <a:lnSpc>
                <a:spcPts val="655"/>
              </a:lnSpc>
              <a:spcBef>
                <a:spcPts val="100"/>
              </a:spcBef>
            </a:pPr>
            <a:r>
              <a:rPr sz="700" spc="-114" dirty="0">
                <a:solidFill>
                  <a:srgbClr val="FFFFFF"/>
                </a:solidFill>
                <a:latin typeface="Verdana"/>
                <a:cs typeface="Verdana"/>
              </a:rPr>
              <a:t>95%</a:t>
            </a:r>
            <a:endParaRPr sz="700">
              <a:latin typeface="Verdana"/>
              <a:cs typeface="Verdana"/>
            </a:endParaRPr>
          </a:p>
          <a:p>
            <a:pPr marL="431800">
              <a:lnSpc>
                <a:spcPts val="655"/>
              </a:lnSpc>
            </a:pPr>
            <a:r>
              <a:rPr sz="700" spc="-60" dirty="0">
                <a:solidFill>
                  <a:srgbClr val="FFFFFF"/>
                </a:solidFill>
                <a:latin typeface="Verdana"/>
                <a:cs typeface="Verdana"/>
              </a:rPr>
              <a:t>100</a:t>
            </a:r>
            <a:r>
              <a:rPr sz="700" spc="459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50" spc="-172" baseline="-35714" dirty="0">
                <a:solidFill>
                  <a:srgbClr val="FFFFFF"/>
                </a:solidFill>
                <a:latin typeface="Verdana"/>
                <a:cs typeface="Verdana"/>
              </a:rPr>
              <a:t>95%</a:t>
            </a:r>
            <a:endParaRPr sz="1050" baseline="-35714">
              <a:latin typeface="Verdana"/>
              <a:cs typeface="Verdana"/>
            </a:endParaRPr>
          </a:p>
          <a:p>
            <a:pPr marL="431800">
              <a:lnSpc>
                <a:spcPct val="100000"/>
              </a:lnSpc>
              <a:spcBef>
                <a:spcPts val="565"/>
              </a:spcBef>
              <a:tabLst>
                <a:tab pos="680720" algn="l"/>
              </a:tabLst>
            </a:pPr>
            <a:r>
              <a:rPr sz="1050" spc="-97" baseline="19841" dirty="0">
                <a:solidFill>
                  <a:srgbClr val="FFFFFF"/>
                </a:solidFill>
                <a:latin typeface="Verdana"/>
                <a:cs typeface="Verdana"/>
              </a:rPr>
              <a:t>80	</a:t>
            </a:r>
            <a:r>
              <a:rPr sz="700" spc="-114" dirty="0">
                <a:solidFill>
                  <a:srgbClr val="FFFFFF"/>
                </a:solidFill>
                <a:latin typeface="Verdana"/>
                <a:cs typeface="Verdana"/>
              </a:rPr>
              <a:t>94%</a:t>
            </a:r>
            <a:endParaRPr sz="700">
              <a:latin typeface="Verdana"/>
              <a:cs typeface="Verdana"/>
            </a:endParaRPr>
          </a:p>
          <a:p>
            <a:pPr marL="431800">
              <a:lnSpc>
                <a:spcPct val="100000"/>
              </a:lnSpc>
              <a:spcBef>
                <a:spcPts val="100"/>
              </a:spcBef>
              <a:tabLst>
                <a:tab pos="680720" algn="l"/>
              </a:tabLst>
            </a:pPr>
            <a:r>
              <a:rPr sz="700" spc="-65" dirty="0">
                <a:solidFill>
                  <a:srgbClr val="FFFFFF"/>
                </a:solidFill>
                <a:latin typeface="Verdana"/>
                <a:cs typeface="Verdana"/>
              </a:rPr>
              <a:t>60	</a:t>
            </a:r>
            <a:r>
              <a:rPr sz="700" spc="-114" dirty="0">
                <a:solidFill>
                  <a:srgbClr val="FFFFFF"/>
                </a:solidFill>
                <a:latin typeface="Verdana"/>
                <a:cs typeface="Verdana"/>
              </a:rPr>
              <a:t>94%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15823" y="5933338"/>
            <a:ext cx="41275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solidFill>
                  <a:srgbClr val="FFFFFF"/>
                </a:solidFill>
                <a:latin typeface="Verdana"/>
                <a:cs typeface="Verdana"/>
              </a:rPr>
              <a:t>J</a:t>
            </a:r>
            <a:r>
              <a:rPr sz="700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700" spc="-2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700" spc="-10" dirty="0">
                <a:solidFill>
                  <a:srgbClr val="FFFFFF"/>
                </a:solidFill>
                <a:latin typeface="Verdana"/>
                <a:cs typeface="Verdana"/>
              </a:rPr>
              <a:t>/</a:t>
            </a:r>
            <a:r>
              <a:rPr sz="700" spc="-65" dirty="0">
                <a:solidFill>
                  <a:srgbClr val="FFFFFF"/>
                </a:solidFill>
                <a:latin typeface="Verdana"/>
                <a:cs typeface="Verdana"/>
              </a:rPr>
              <a:t>20</a:t>
            </a:r>
            <a:r>
              <a:rPr sz="700" spc="-55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700" spc="-60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37005" y="5933338"/>
            <a:ext cx="42354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50" dirty="0">
                <a:solidFill>
                  <a:srgbClr val="FFFFFF"/>
                </a:solidFill>
                <a:latin typeface="Verdana"/>
                <a:cs typeface="Verdana"/>
              </a:rPr>
              <a:t>Se</a:t>
            </a:r>
            <a:r>
              <a:rPr sz="700" spc="35" dirty="0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sz="700" spc="-20" dirty="0">
                <a:solidFill>
                  <a:srgbClr val="FFFFFF"/>
                </a:solidFill>
                <a:latin typeface="Verdana"/>
                <a:cs typeface="Verdana"/>
              </a:rPr>
              <a:t>/</a:t>
            </a:r>
            <a:r>
              <a:rPr sz="700" spc="-55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700" spc="-65" dirty="0">
                <a:solidFill>
                  <a:srgbClr val="FFFFFF"/>
                </a:solidFill>
                <a:latin typeface="Verdana"/>
                <a:cs typeface="Verdana"/>
              </a:rPr>
              <a:t>02</a:t>
            </a:r>
            <a:r>
              <a:rPr sz="700" spc="-60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754251" y="5933338"/>
            <a:ext cx="44323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30" dirty="0">
                <a:solidFill>
                  <a:srgbClr val="FFFFFF"/>
                </a:solidFill>
                <a:latin typeface="Verdana"/>
                <a:cs typeface="Verdana"/>
              </a:rPr>
              <a:t>Dec</a:t>
            </a:r>
            <a:r>
              <a:rPr sz="700" spc="-10" dirty="0">
                <a:solidFill>
                  <a:srgbClr val="FFFFFF"/>
                </a:solidFill>
                <a:latin typeface="Verdana"/>
                <a:cs typeface="Verdana"/>
              </a:rPr>
              <a:t>/</a:t>
            </a:r>
            <a:r>
              <a:rPr sz="700" spc="-65" dirty="0">
                <a:solidFill>
                  <a:srgbClr val="FFFFFF"/>
                </a:solidFill>
                <a:latin typeface="Verdana"/>
                <a:cs typeface="Verdana"/>
              </a:rPr>
              <a:t>20</a:t>
            </a:r>
            <a:r>
              <a:rPr sz="700" spc="-55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700" spc="-60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644265" y="5933338"/>
            <a:ext cx="42354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50" dirty="0">
                <a:solidFill>
                  <a:srgbClr val="FFFFFF"/>
                </a:solidFill>
                <a:latin typeface="Verdana"/>
                <a:cs typeface="Verdana"/>
              </a:rPr>
              <a:t>Se</a:t>
            </a:r>
            <a:r>
              <a:rPr sz="700" spc="35" dirty="0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sz="700" spc="-20" dirty="0">
                <a:solidFill>
                  <a:srgbClr val="FFFFFF"/>
                </a:solidFill>
                <a:latin typeface="Verdana"/>
                <a:cs typeface="Verdana"/>
              </a:rPr>
              <a:t>/</a:t>
            </a:r>
            <a:r>
              <a:rPr sz="700" spc="-55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700" spc="-65" dirty="0">
                <a:solidFill>
                  <a:srgbClr val="FFFFFF"/>
                </a:solidFill>
                <a:latin typeface="Verdana"/>
                <a:cs typeface="Verdana"/>
              </a:rPr>
              <a:t>02</a:t>
            </a:r>
            <a:r>
              <a:rPr sz="700" spc="-60" dirty="0">
                <a:solidFill>
                  <a:srgbClr val="FFFFFF"/>
                </a:solidFill>
                <a:latin typeface="Verdana"/>
                <a:cs typeface="Verdana"/>
              </a:rPr>
              <a:t>3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261865" y="5933338"/>
            <a:ext cx="44323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30" dirty="0">
                <a:solidFill>
                  <a:srgbClr val="FFFFFF"/>
                </a:solidFill>
                <a:latin typeface="Verdana"/>
                <a:cs typeface="Verdana"/>
              </a:rPr>
              <a:t>Dec</a:t>
            </a:r>
            <a:r>
              <a:rPr sz="700" spc="-10" dirty="0">
                <a:solidFill>
                  <a:srgbClr val="FFFFFF"/>
                </a:solidFill>
                <a:latin typeface="Verdana"/>
                <a:cs typeface="Verdana"/>
              </a:rPr>
              <a:t>/</a:t>
            </a:r>
            <a:r>
              <a:rPr sz="700" spc="-65" dirty="0">
                <a:solidFill>
                  <a:srgbClr val="FFFFFF"/>
                </a:solidFill>
                <a:latin typeface="Verdana"/>
                <a:cs typeface="Verdana"/>
              </a:rPr>
              <a:t>20</a:t>
            </a:r>
            <a:r>
              <a:rPr sz="700" spc="-55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700" spc="-60" dirty="0">
                <a:solidFill>
                  <a:srgbClr val="FFFFFF"/>
                </a:solidFill>
                <a:latin typeface="Verdana"/>
                <a:cs typeface="Verdana"/>
              </a:rPr>
              <a:t>3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894834" y="5933338"/>
            <a:ext cx="43053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50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700" spc="4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700" spc="-85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700" spc="-10" dirty="0">
                <a:solidFill>
                  <a:srgbClr val="FFFFFF"/>
                </a:solidFill>
                <a:latin typeface="Verdana"/>
                <a:cs typeface="Verdana"/>
              </a:rPr>
              <a:t>/</a:t>
            </a:r>
            <a:r>
              <a:rPr sz="700" spc="-65" dirty="0">
                <a:solidFill>
                  <a:srgbClr val="FFFFFF"/>
                </a:solidFill>
                <a:latin typeface="Verdana"/>
                <a:cs typeface="Verdana"/>
              </a:rPr>
              <a:t>20</a:t>
            </a:r>
            <a:r>
              <a:rPr sz="700" spc="-55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700" spc="-60" dirty="0">
                <a:solidFill>
                  <a:srgbClr val="FFFFFF"/>
                </a:solidFill>
                <a:latin typeface="Verdana"/>
                <a:cs typeface="Verdana"/>
              </a:rPr>
              <a:t>4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387345" y="5904584"/>
            <a:ext cx="1048385" cy="353695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  <a:tabLst>
                <a:tab pos="648335" algn="l"/>
              </a:tabLst>
            </a:pPr>
            <a:r>
              <a:rPr sz="700" spc="50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700" spc="4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700" spc="-85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700" spc="-10" dirty="0">
                <a:solidFill>
                  <a:srgbClr val="FFFFFF"/>
                </a:solidFill>
                <a:latin typeface="Verdana"/>
                <a:cs typeface="Verdana"/>
              </a:rPr>
              <a:t>/</a:t>
            </a:r>
            <a:r>
              <a:rPr sz="700" spc="-65" dirty="0">
                <a:solidFill>
                  <a:srgbClr val="FFFFFF"/>
                </a:solidFill>
                <a:latin typeface="Verdana"/>
                <a:cs typeface="Verdana"/>
              </a:rPr>
              <a:t>20</a:t>
            </a:r>
            <a:r>
              <a:rPr sz="700" spc="-55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700" spc="-60" dirty="0">
                <a:solidFill>
                  <a:srgbClr val="FFFFFF"/>
                </a:solidFill>
                <a:latin typeface="Verdana"/>
                <a:cs typeface="Verdana"/>
              </a:rPr>
              <a:t>3</a:t>
            </a:r>
            <a:r>
              <a:rPr sz="700" dirty="0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sz="700" spc="-5" dirty="0">
                <a:solidFill>
                  <a:srgbClr val="FFFFFF"/>
                </a:solidFill>
                <a:latin typeface="Verdana"/>
                <a:cs typeface="Verdana"/>
              </a:rPr>
              <a:t>J</a:t>
            </a:r>
            <a:r>
              <a:rPr sz="700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700" spc="-2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700" spc="-10" dirty="0">
                <a:solidFill>
                  <a:srgbClr val="FFFFFF"/>
                </a:solidFill>
                <a:latin typeface="Verdana"/>
                <a:cs typeface="Verdana"/>
              </a:rPr>
              <a:t>/</a:t>
            </a:r>
            <a:r>
              <a:rPr sz="700" spc="-65" dirty="0">
                <a:solidFill>
                  <a:srgbClr val="FFFFFF"/>
                </a:solidFill>
                <a:latin typeface="Verdana"/>
                <a:cs typeface="Verdana"/>
              </a:rPr>
              <a:t>20</a:t>
            </a:r>
            <a:r>
              <a:rPr sz="700" spc="-55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700" spc="-60" dirty="0">
                <a:solidFill>
                  <a:srgbClr val="FFFFFF"/>
                </a:solidFill>
                <a:latin typeface="Verdana"/>
                <a:cs typeface="Verdana"/>
              </a:rPr>
              <a:t>3</a:t>
            </a:r>
            <a:endParaRPr sz="700">
              <a:latin typeface="Verdana"/>
              <a:cs typeface="Verdana"/>
            </a:endParaRPr>
          </a:p>
          <a:p>
            <a:pPr marL="75565">
              <a:lnSpc>
                <a:spcPct val="100000"/>
              </a:lnSpc>
              <a:spcBef>
                <a:spcPts val="320"/>
              </a:spcBef>
            </a:pPr>
            <a:r>
              <a:rPr sz="1000" spc="60" dirty="0">
                <a:solidFill>
                  <a:srgbClr val="FFFFFF"/>
                </a:solidFill>
                <a:latin typeface="Verdana"/>
                <a:cs typeface="Verdana"/>
              </a:rPr>
              <a:t>q</a:t>
            </a:r>
            <a:r>
              <a:rPr sz="1000" spc="-35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1000" spc="7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000" spc="-10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000" spc="-8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000" spc="5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000" spc="-13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0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5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000" spc="-2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000" spc="55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1000" spc="5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000" spc="55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934336" y="4069791"/>
            <a:ext cx="227838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5" dirty="0">
                <a:solidFill>
                  <a:srgbClr val="FFFFFF"/>
                </a:solidFill>
                <a:latin typeface="Tahoma"/>
                <a:cs typeface="Tahoma"/>
              </a:rPr>
              <a:t>AUM</a:t>
            </a:r>
            <a:r>
              <a:rPr sz="1200" b="1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b="1" spc="15" dirty="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sz="12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Tahoma"/>
                <a:cs typeface="Tahoma"/>
              </a:rPr>
              <a:t>Collection</a:t>
            </a:r>
            <a:r>
              <a:rPr sz="12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Tahoma"/>
                <a:cs typeface="Tahoma"/>
              </a:rPr>
              <a:t>efficiency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324355" y="6714743"/>
            <a:ext cx="243840" cy="67310"/>
          </a:xfrm>
          <a:custGeom>
            <a:avLst/>
            <a:gdLst/>
            <a:ahLst/>
            <a:cxnLst/>
            <a:rect l="l" t="t" r="r" b="b"/>
            <a:pathLst>
              <a:path w="243840" h="67309">
                <a:moveTo>
                  <a:pt x="243840" y="0"/>
                </a:moveTo>
                <a:lnTo>
                  <a:pt x="0" y="0"/>
                </a:lnTo>
                <a:lnTo>
                  <a:pt x="0" y="67055"/>
                </a:lnTo>
                <a:lnTo>
                  <a:pt x="243840" y="67055"/>
                </a:lnTo>
                <a:lnTo>
                  <a:pt x="24384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1581403" y="6652361"/>
            <a:ext cx="27432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25" dirty="0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sz="1000" spc="4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000" spc="-19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2076450" y="6749033"/>
            <a:ext cx="243840" cy="0"/>
          </a:xfrm>
          <a:custGeom>
            <a:avLst/>
            <a:gdLst/>
            <a:ahLst/>
            <a:cxnLst/>
            <a:rect l="l" t="t" r="r" b="b"/>
            <a:pathLst>
              <a:path w="243839">
                <a:moveTo>
                  <a:pt x="0" y="0"/>
                </a:moveTo>
                <a:lnTo>
                  <a:pt x="243839" y="0"/>
                </a:lnTo>
              </a:path>
            </a:pathLst>
          </a:custGeom>
          <a:ln w="34925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2332989" y="6652361"/>
            <a:ext cx="12960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114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1000" spc="4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000" spc="-75" dirty="0">
                <a:solidFill>
                  <a:srgbClr val="FFFFFF"/>
                </a:solidFill>
                <a:latin typeface="Verdana"/>
                <a:cs typeface="Verdana"/>
              </a:rPr>
              <a:t>ll</a:t>
            </a:r>
            <a:r>
              <a:rPr sz="1000" spc="85" dirty="0">
                <a:solidFill>
                  <a:srgbClr val="FFFFFF"/>
                </a:solidFill>
                <a:latin typeface="Verdana"/>
                <a:cs typeface="Verdana"/>
              </a:rPr>
              <a:t>ec</a:t>
            </a:r>
            <a:r>
              <a:rPr sz="1000" spc="-70" dirty="0">
                <a:solidFill>
                  <a:srgbClr val="FFFFFF"/>
                </a:solidFill>
                <a:latin typeface="Verdana"/>
                <a:cs typeface="Verdana"/>
              </a:rPr>
              <a:t>ti</a:t>
            </a:r>
            <a:r>
              <a:rPr sz="1000" spc="4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000" spc="-3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0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000" spc="10" dirty="0">
                <a:solidFill>
                  <a:srgbClr val="FFFFFF"/>
                </a:solidFill>
                <a:latin typeface="Verdana"/>
                <a:cs typeface="Verdana"/>
              </a:rPr>
              <a:t>f</a:t>
            </a:r>
            <a:r>
              <a:rPr sz="1000" spc="-65" dirty="0">
                <a:solidFill>
                  <a:srgbClr val="FFFFFF"/>
                </a:solidFill>
                <a:latin typeface="Verdana"/>
                <a:cs typeface="Verdana"/>
              </a:rPr>
              <a:t>f</a:t>
            </a:r>
            <a:r>
              <a:rPr sz="1000" spc="-6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000" spc="120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1000" spc="-7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000" spc="10" dirty="0">
                <a:solidFill>
                  <a:srgbClr val="FFFFFF"/>
                </a:solidFill>
                <a:latin typeface="Verdana"/>
                <a:cs typeface="Verdana"/>
              </a:rPr>
              <a:t>en</a:t>
            </a:r>
            <a:r>
              <a:rPr sz="1000" spc="120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1000" spc="-60" dirty="0">
                <a:solidFill>
                  <a:srgbClr val="FFFFFF"/>
                </a:solidFill>
                <a:latin typeface="Verdana"/>
                <a:cs typeface="Verdana"/>
              </a:rPr>
              <a:t>y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3815334" y="6749033"/>
            <a:ext cx="243840" cy="0"/>
          </a:xfrm>
          <a:custGeom>
            <a:avLst/>
            <a:gdLst/>
            <a:ahLst/>
            <a:cxnLst/>
            <a:rect l="l" t="t" r="r" b="b"/>
            <a:pathLst>
              <a:path w="243839">
                <a:moveTo>
                  <a:pt x="0" y="0"/>
                </a:moveTo>
                <a:lnTo>
                  <a:pt x="243839" y="0"/>
                </a:lnTo>
              </a:path>
            </a:pathLst>
          </a:custGeom>
          <a:ln w="190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4072509" y="6652361"/>
            <a:ext cx="8064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95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000" spc="-8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000" spc="-3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000" spc="65" dirty="0">
                <a:solidFill>
                  <a:srgbClr val="FFFFFF"/>
                </a:solidFill>
                <a:latin typeface="Verdana"/>
                <a:cs typeface="Verdana"/>
              </a:rPr>
              <a:t>ea</a:t>
            </a:r>
            <a:r>
              <a:rPr sz="1000" spc="-13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0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90" dirty="0">
                <a:solidFill>
                  <a:srgbClr val="FFFFFF"/>
                </a:solidFill>
                <a:latin typeface="Verdana"/>
                <a:cs typeface="Verdana"/>
              </a:rPr>
              <a:t>(</a:t>
            </a:r>
            <a:r>
              <a:rPr sz="1000" spc="25" dirty="0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sz="1000" spc="4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000" spc="-19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10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90" dirty="0">
                <a:solidFill>
                  <a:srgbClr val="FFFFFF"/>
                </a:solidFill>
                <a:latin typeface="Verdana"/>
                <a:cs typeface="Verdana"/>
              </a:rPr>
              <a:t>)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" algn="ctr">
              <a:lnSpc>
                <a:spcPts val="3800"/>
              </a:lnSpc>
              <a:spcBef>
                <a:spcPts val="105"/>
              </a:spcBef>
            </a:pPr>
            <a:r>
              <a:rPr spc="-15" dirty="0"/>
              <a:t>Current</a:t>
            </a:r>
            <a:r>
              <a:rPr spc="-10" dirty="0"/>
              <a:t> </a:t>
            </a:r>
            <a:r>
              <a:rPr spc="-5" dirty="0"/>
              <a:t>Microfinance</a:t>
            </a:r>
            <a:r>
              <a:rPr spc="-55" dirty="0"/>
              <a:t> </a:t>
            </a:r>
            <a:r>
              <a:rPr spc="-10" dirty="0"/>
              <a:t>Operations</a:t>
            </a:r>
          </a:p>
          <a:p>
            <a:pPr marL="2540" algn="ctr">
              <a:lnSpc>
                <a:spcPts val="2360"/>
              </a:lnSpc>
            </a:pPr>
            <a:r>
              <a:rPr sz="2000" b="0" spc="105" dirty="0">
                <a:solidFill>
                  <a:srgbClr val="000000"/>
                </a:solidFill>
                <a:latin typeface="Verdana"/>
                <a:cs typeface="Verdana"/>
              </a:rPr>
              <a:t>A</a:t>
            </a:r>
            <a:r>
              <a:rPr sz="2000" b="0" spc="-265" dirty="0">
                <a:solidFill>
                  <a:srgbClr val="000000"/>
                </a:solidFill>
                <a:latin typeface="Verdana"/>
                <a:cs typeface="Verdana"/>
              </a:rPr>
              <a:t>s</a:t>
            </a:r>
            <a:r>
              <a:rPr sz="2000" b="0" spc="-165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sz="2000" b="0" spc="25" dirty="0">
                <a:solidFill>
                  <a:srgbClr val="000000"/>
                </a:solidFill>
                <a:latin typeface="Verdana"/>
                <a:cs typeface="Verdana"/>
              </a:rPr>
              <a:t>on</a:t>
            </a:r>
            <a:r>
              <a:rPr sz="2000" b="0" spc="-145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sz="2000" b="0" spc="-160" dirty="0">
                <a:solidFill>
                  <a:srgbClr val="000000"/>
                </a:solidFill>
                <a:latin typeface="Verdana"/>
                <a:cs typeface="Verdana"/>
              </a:rPr>
              <a:t>31</a:t>
            </a:r>
            <a:r>
              <a:rPr sz="1950" b="0" spc="-202" baseline="25641" dirty="0">
                <a:solidFill>
                  <a:srgbClr val="000000"/>
                </a:solidFill>
                <a:latin typeface="Verdana"/>
                <a:cs typeface="Verdana"/>
              </a:rPr>
              <a:t>s</a:t>
            </a:r>
            <a:r>
              <a:rPr sz="1950" b="0" spc="-150" baseline="25641" dirty="0">
                <a:solidFill>
                  <a:srgbClr val="000000"/>
                </a:solidFill>
                <a:latin typeface="Verdana"/>
                <a:cs typeface="Verdana"/>
              </a:rPr>
              <a:t>t</a:t>
            </a:r>
            <a:r>
              <a:rPr sz="1950" b="0" spc="112" baseline="25641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sz="2000" b="0" spc="185" dirty="0">
                <a:solidFill>
                  <a:srgbClr val="000000"/>
                </a:solidFill>
                <a:latin typeface="Verdana"/>
                <a:cs typeface="Verdana"/>
              </a:rPr>
              <a:t>M</a:t>
            </a:r>
            <a:r>
              <a:rPr sz="2000" b="0" spc="120" dirty="0">
                <a:solidFill>
                  <a:srgbClr val="000000"/>
                </a:solidFill>
                <a:latin typeface="Verdana"/>
                <a:cs typeface="Verdana"/>
              </a:rPr>
              <a:t>a</a:t>
            </a:r>
            <a:r>
              <a:rPr sz="2000" b="0" spc="-15" dirty="0">
                <a:solidFill>
                  <a:srgbClr val="000000"/>
                </a:solidFill>
                <a:latin typeface="Verdana"/>
                <a:cs typeface="Verdana"/>
              </a:rPr>
              <a:t>rch</a:t>
            </a:r>
            <a:r>
              <a:rPr sz="2000" b="0" spc="-150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sz="2000" b="0" spc="-170" dirty="0">
                <a:solidFill>
                  <a:srgbClr val="000000"/>
                </a:solidFill>
                <a:latin typeface="Verdana"/>
                <a:cs typeface="Verdana"/>
              </a:rPr>
              <a:t>2</a:t>
            </a:r>
            <a:r>
              <a:rPr sz="2000" b="0" spc="-165" dirty="0">
                <a:solidFill>
                  <a:srgbClr val="000000"/>
                </a:solidFill>
                <a:latin typeface="Verdana"/>
                <a:cs typeface="Verdana"/>
              </a:rPr>
              <a:t>0</a:t>
            </a:r>
            <a:r>
              <a:rPr sz="2000" b="0" spc="-170" dirty="0">
                <a:solidFill>
                  <a:srgbClr val="000000"/>
                </a:solidFill>
                <a:latin typeface="Verdana"/>
                <a:cs typeface="Verdana"/>
              </a:rPr>
              <a:t>24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6220714" y="4094734"/>
            <a:ext cx="5319395" cy="2315845"/>
            <a:chOff x="6220714" y="4094734"/>
            <a:chExt cx="5319395" cy="2315845"/>
          </a:xfrm>
        </p:grpSpPr>
        <p:sp>
          <p:nvSpPr>
            <p:cNvPr id="33" name="object 33"/>
            <p:cNvSpPr/>
            <p:nvPr/>
          </p:nvSpPr>
          <p:spPr>
            <a:xfrm>
              <a:off x="6227064" y="4101084"/>
              <a:ext cx="5126990" cy="2303145"/>
            </a:xfrm>
            <a:custGeom>
              <a:avLst/>
              <a:gdLst/>
              <a:ahLst/>
              <a:cxnLst/>
              <a:rect l="l" t="t" r="r" b="b"/>
              <a:pathLst>
                <a:path w="5126990" h="2303145">
                  <a:moveTo>
                    <a:pt x="0" y="2302764"/>
                  </a:moveTo>
                  <a:lnTo>
                    <a:pt x="5126736" y="2302764"/>
                  </a:lnTo>
                  <a:lnTo>
                    <a:pt x="5126736" y="0"/>
                  </a:lnTo>
                  <a:lnTo>
                    <a:pt x="0" y="0"/>
                  </a:lnTo>
                  <a:lnTo>
                    <a:pt x="0" y="2302764"/>
                  </a:lnTo>
                  <a:close/>
                </a:path>
              </a:pathLst>
            </a:custGeom>
            <a:ln w="12700">
              <a:solidFill>
                <a:srgbClr val="1F49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342888" y="6088380"/>
              <a:ext cx="5192395" cy="36830"/>
            </a:xfrm>
            <a:custGeom>
              <a:avLst/>
              <a:gdLst/>
              <a:ahLst/>
              <a:cxnLst/>
              <a:rect l="l" t="t" r="r" b="b"/>
              <a:pathLst>
                <a:path w="5192395" h="36829">
                  <a:moveTo>
                    <a:pt x="0" y="0"/>
                  </a:moveTo>
                  <a:lnTo>
                    <a:pt x="5192268" y="0"/>
                  </a:lnTo>
                </a:path>
                <a:path w="5192395" h="36829">
                  <a:moveTo>
                    <a:pt x="0" y="0"/>
                  </a:moveTo>
                  <a:lnTo>
                    <a:pt x="0" y="36576"/>
                  </a:lnTo>
                </a:path>
                <a:path w="5192395" h="36829">
                  <a:moveTo>
                    <a:pt x="1263395" y="0"/>
                  </a:moveTo>
                  <a:lnTo>
                    <a:pt x="1263395" y="36576"/>
                  </a:lnTo>
                </a:path>
                <a:path w="5192395" h="36829">
                  <a:moveTo>
                    <a:pt x="2525267" y="0"/>
                  </a:moveTo>
                  <a:lnTo>
                    <a:pt x="2525267" y="36576"/>
                  </a:lnTo>
                </a:path>
                <a:path w="5192395" h="36829">
                  <a:moveTo>
                    <a:pt x="3788664" y="0"/>
                  </a:moveTo>
                  <a:lnTo>
                    <a:pt x="3788664" y="36576"/>
                  </a:lnTo>
                </a:path>
                <a:path w="5192395" h="36829">
                  <a:moveTo>
                    <a:pt x="5052060" y="0"/>
                  </a:moveTo>
                  <a:lnTo>
                    <a:pt x="5052060" y="36576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412230" y="5839206"/>
              <a:ext cx="5053965" cy="182880"/>
            </a:xfrm>
            <a:custGeom>
              <a:avLst/>
              <a:gdLst/>
              <a:ahLst/>
              <a:cxnLst/>
              <a:rect l="l" t="t" r="r" b="b"/>
              <a:pathLst>
                <a:path w="5053965" h="182879">
                  <a:moveTo>
                    <a:pt x="0" y="182880"/>
                  </a:moveTo>
                  <a:lnTo>
                    <a:pt x="1684020" y="94488"/>
                  </a:lnTo>
                  <a:lnTo>
                    <a:pt x="3368040" y="73152"/>
                  </a:lnTo>
                  <a:lnTo>
                    <a:pt x="4210812" y="0"/>
                  </a:lnTo>
                  <a:lnTo>
                    <a:pt x="4631436" y="53340"/>
                  </a:lnTo>
                  <a:lnTo>
                    <a:pt x="5053584" y="106680"/>
                  </a:lnTo>
                </a:path>
              </a:pathLst>
            </a:custGeom>
            <a:ln w="28575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412230" y="5103114"/>
              <a:ext cx="5053965" cy="741045"/>
            </a:xfrm>
            <a:custGeom>
              <a:avLst/>
              <a:gdLst/>
              <a:ahLst/>
              <a:cxnLst/>
              <a:rect l="l" t="t" r="r" b="b"/>
              <a:pathLst>
                <a:path w="5053965" h="741045">
                  <a:moveTo>
                    <a:pt x="0" y="740664"/>
                  </a:moveTo>
                  <a:lnTo>
                    <a:pt x="1684020" y="438912"/>
                  </a:lnTo>
                  <a:lnTo>
                    <a:pt x="3368040" y="341376"/>
                  </a:lnTo>
                  <a:lnTo>
                    <a:pt x="4210812" y="0"/>
                  </a:lnTo>
                  <a:lnTo>
                    <a:pt x="4631436" y="178308"/>
                  </a:lnTo>
                  <a:lnTo>
                    <a:pt x="5053584" y="382524"/>
                  </a:lnTo>
                </a:path>
              </a:pathLst>
            </a:custGeom>
            <a:ln w="28575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412230" y="4545330"/>
              <a:ext cx="5053965" cy="425450"/>
            </a:xfrm>
            <a:custGeom>
              <a:avLst/>
              <a:gdLst/>
              <a:ahLst/>
              <a:cxnLst/>
              <a:rect l="l" t="t" r="r" b="b"/>
              <a:pathLst>
                <a:path w="5053965" h="425450">
                  <a:moveTo>
                    <a:pt x="0" y="0"/>
                  </a:moveTo>
                  <a:lnTo>
                    <a:pt x="1684020" y="30480"/>
                  </a:lnTo>
                  <a:lnTo>
                    <a:pt x="3368040" y="425196"/>
                  </a:lnTo>
                  <a:lnTo>
                    <a:pt x="4210812" y="312420"/>
                  </a:lnTo>
                  <a:lnTo>
                    <a:pt x="4631436" y="350520"/>
                  </a:lnTo>
                  <a:lnTo>
                    <a:pt x="5053584" y="362712"/>
                  </a:lnTo>
                </a:path>
              </a:pathLst>
            </a:custGeom>
            <a:ln w="28575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8" name="object 38"/>
          <p:cNvGrpSpPr/>
          <p:nvPr/>
        </p:nvGrpSpPr>
        <p:grpSpPr>
          <a:xfrm>
            <a:off x="8767571" y="1988692"/>
            <a:ext cx="1332865" cy="1332865"/>
            <a:chOff x="8767571" y="1988692"/>
            <a:chExt cx="1332865" cy="1332865"/>
          </a:xfrm>
        </p:grpSpPr>
        <p:sp>
          <p:nvSpPr>
            <p:cNvPr id="39" name="object 39"/>
            <p:cNvSpPr/>
            <p:nvPr/>
          </p:nvSpPr>
          <p:spPr>
            <a:xfrm>
              <a:off x="8767572" y="1988692"/>
              <a:ext cx="1332865" cy="1332865"/>
            </a:xfrm>
            <a:custGeom>
              <a:avLst/>
              <a:gdLst/>
              <a:ahLst/>
              <a:cxnLst/>
              <a:rect l="l" t="t" r="r" b="b"/>
              <a:pathLst>
                <a:path w="1332865" h="1332864">
                  <a:moveTo>
                    <a:pt x="1332738" y="666369"/>
                  </a:moveTo>
                  <a:lnTo>
                    <a:pt x="1331061" y="618782"/>
                  </a:lnTo>
                  <a:lnTo>
                    <a:pt x="1326108" y="572096"/>
                  </a:lnTo>
                  <a:lnTo>
                    <a:pt x="1318018" y="526427"/>
                  </a:lnTo>
                  <a:lnTo>
                    <a:pt x="1306868" y="481876"/>
                  </a:lnTo>
                  <a:lnTo>
                    <a:pt x="1292783" y="438581"/>
                  </a:lnTo>
                  <a:lnTo>
                    <a:pt x="1275880" y="396633"/>
                  </a:lnTo>
                  <a:lnTo>
                    <a:pt x="1256271" y="356158"/>
                  </a:lnTo>
                  <a:lnTo>
                    <a:pt x="1234071" y="317258"/>
                  </a:lnTo>
                  <a:lnTo>
                    <a:pt x="1209395" y="280047"/>
                  </a:lnTo>
                  <a:lnTo>
                    <a:pt x="1182344" y="244640"/>
                  </a:lnTo>
                  <a:lnTo>
                    <a:pt x="1153033" y="211162"/>
                  </a:lnTo>
                  <a:lnTo>
                    <a:pt x="1121575" y="179705"/>
                  </a:lnTo>
                  <a:lnTo>
                    <a:pt x="1088097" y="150393"/>
                  </a:lnTo>
                  <a:lnTo>
                    <a:pt x="1052690" y="123342"/>
                  </a:lnTo>
                  <a:lnTo>
                    <a:pt x="1015479" y="98666"/>
                  </a:lnTo>
                  <a:lnTo>
                    <a:pt x="976579" y="76466"/>
                  </a:lnTo>
                  <a:lnTo>
                    <a:pt x="936104" y="56857"/>
                  </a:lnTo>
                  <a:lnTo>
                    <a:pt x="894156" y="39954"/>
                  </a:lnTo>
                  <a:lnTo>
                    <a:pt x="850861" y="25869"/>
                  </a:lnTo>
                  <a:lnTo>
                    <a:pt x="806310" y="14719"/>
                  </a:lnTo>
                  <a:lnTo>
                    <a:pt x="760641" y="6629"/>
                  </a:lnTo>
                  <a:lnTo>
                    <a:pt x="713955" y="1676"/>
                  </a:lnTo>
                  <a:lnTo>
                    <a:pt x="666369" y="0"/>
                  </a:lnTo>
                  <a:lnTo>
                    <a:pt x="666369" y="266573"/>
                  </a:lnTo>
                  <a:lnTo>
                    <a:pt x="712330" y="269227"/>
                  </a:lnTo>
                  <a:lnTo>
                    <a:pt x="757453" y="277088"/>
                  </a:lnTo>
                  <a:lnTo>
                    <a:pt x="801306" y="290029"/>
                  </a:lnTo>
                  <a:lnTo>
                    <a:pt x="843470" y="307949"/>
                  </a:lnTo>
                  <a:lnTo>
                    <a:pt x="883539" y="330708"/>
                  </a:lnTo>
                  <a:lnTo>
                    <a:pt x="921219" y="358292"/>
                  </a:lnTo>
                  <a:lnTo>
                    <a:pt x="954773" y="389356"/>
                  </a:lnTo>
                  <a:lnTo>
                    <a:pt x="984097" y="423506"/>
                  </a:lnTo>
                  <a:lnTo>
                    <a:pt x="1009103" y="460311"/>
                  </a:lnTo>
                  <a:lnTo>
                    <a:pt x="1029703" y="499364"/>
                  </a:lnTo>
                  <a:lnTo>
                    <a:pt x="1045806" y="540245"/>
                  </a:lnTo>
                  <a:lnTo>
                    <a:pt x="1057313" y="582561"/>
                  </a:lnTo>
                  <a:lnTo>
                    <a:pt x="1064158" y="625868"/>
                  </a:lnTo>
                  <a:lnTo>
                    <a:pt x="1066228" y="669759"/>
                  </a:lnTo>
                  <a:lnTo>
                    <a:pt x="1063447" y="713828"/>
                  </a:lnTo>
                  <a:lnTo>
                    <a:pt x="1055725" y="757656"/>
                  </a:lnTo>
                  <a:lnTo>
                    <a:pt x="1042974" y="800836"/>
                  </a:lnTo>
                  <a:lnTo>
                    <a:pt x="1025105" y="842937"/>
                  </a:lnTo>
                  <a:lnTo>
                    <a:pt x="1002030" y="883539"/>
                  </a:lnTo>
                  <a:lnTo>
                    <a:pt x="974445" y="921232"/>
                  </a:lnTo>
                  <a:lnTo>
                    <a:pt x="943381" y="954786"/>
                  </a:lnTo>
                  <a:lnTo>
                    <a:pt x="909231" y="984110"/>
                  </a:lnTo>
                  <a:lnTo>
                    <a:pt x="872426" y="1009116"/>
                  </a:lnTo>
                  <a:lnTo>
                    <a:pt x="833374" y="1029716"/>
                  </a:lnTo>
                  <a:lnTo>
                    <a:pt x="792492" y="1045819"/>
                  </a:lnTo>
                  <a:lnTo>
                    <a:pt x="750189" y="1057338"/>
                  </a:lnTo>
                  <a:lnTo>
                    <a:pt x="706869" y="1064196"/>
                  </a:lnTo>
                  <a:lnTo>
                    <a:pt x="662978" y="1066279"/>
                  </a:lnTo>
                  <a:lnTo>
                    <a:pt x="618909" y="1063510"/>
                  </a:lnTo>
                  <a:lnTo>
                    <a:pt x="575081" y="1055801"/>
                  </a:lnTo>
                  <a:lnTo>
                    <a:pt x="531901" y="1043076"/>
                  </a:lnTo>
                  <a:lnTo>
                    <a:pt x="489800" y="1025220"/>
                  </a:lnTo>
                  <a:lnTo>
                    <a:pt x="449199" y="1002157"/>
                  </a:lnTo>
                  <a:lnTo>
                    <a:pt x="411505" y="974559"/>
                  </a:lnTo>
                  <a:lnTo>
                    <a:pt x="377952" y="943470"/>
                  </a:lnTo>
                  <a:lnTo>
                    <a:pt x="348627" y="909307"/>
                  </a:lnTo>
                  <a:lnTo>
                    <a:pt x="323621" y="872490"/>
                  </a:lnTo>
                  <a:lnTo>
                    <a:pt x="303022" y="833424"/>
                  </a:lnTo>
                  <a:lnTo>
                    <a:pt x="286918" y="792530"/>
                  </a:lnTo>
                  <a:lnTo>
                    <a:pt x="275399" y="750214"/>
                  </a:lnTo>
                  <a:lnTo>
                    <a:pt x="268541" y="706894"/>
                  </a:lnTo>
                  <a:lnTo>
                    <a:pt x="266458" y="662990"/>
                  </a:lnTo>
                  <a:lnTo>
                    <a:pt x="269227" y="618921"/>
                  </a:lnTo>
                  <a:lnTo>
                    <a:pt x="276936" y="575094"/>
                  </a:lnTo>
                  <a:lnTo>
                    <a:pt x="289661" y="531926"/>
                  </a:lnTo>
                  <a:lnTo>
                    <a:pt x="307517" y="489813"/>
                  </a:lnTo>
                  <a:lnTo>
                    <a:pt x="330581" y="449199"/>
                  </a:lnTo>
                  <a:lnTo>
                    <a:pt x="331343" y="448183"/>
                  </a:lnTo>
                  <a:lnTo>
                    <a:pt x="107950" y="302641"/>
                  </a:lnTo>
                  <a:lnTo>
                    <a:pt x="82194" y="345668"/>
                  </a:lnTo>
                  <a:lnTo>
                    <a:pt x="60693" y="388416"/>
                  </a:lnTo>
                  <a:lnTo>
                    <a:pt x="42367" y="432473"/>
                  </a:lnTo>
                  <a:lnTo>
                    <a:pt x="27254" y="477685"/>
                  </a:lnTo>
                  <a:lnTo>
                    <a:pt x="15405" y="523862"/>
                  </a:lnTo>
                  <a:lnTo>
                    <a:pt x="6883" y="570814"/>
                  </a:lnTo>
                  <a:lnTo>
                    <a:pt x="1727" y="618375"/>
                  </a:lnTo>
                  <a:lnTo>
                    <a:pt x="0" y="666369"/>
                  </a:lnTo>
                  <a:lnTo>
                    <a:pt x="1663" y="713968"/>
                  </a:lnTo>
                  <a:lnTo>
                    <a:pt x="6616" y="760653"/>
                  </a:lnTo>
                  <a:lnTo>
                    <a:pt x="14706" y="806323"/>
                  </a:lnTo>
                  <a:lnTo>
                    <a:pt x="25857" y="850874"/>
                  </a:lnTo>
                  <a:lnTo>
                    <a:pt x="39941" y="894168"/>
                  </a:lnTo>
                  <a:lnTo>
                    <a:pt x="56845" y="936117"/>
                  </a:lnTo>
                  <a:lnTo>
                    <a:pt x="76454" y="976591"/>
                  </a:lnTo>
                  <a:lnTo>
                    <a:pt x="98653" y="1015492"/>
                  </a:lnTo>
                  <a:lnTo>
                    <a:pt x="123329" y="1052703"/>
                  </a:lnTo>
                  <a:lnTo>
                    <a:pt x="150380" y="1088110"/>
                  </a:lnTo>
                  <a:lnTo>
                    <a:pt x="179692" y="1121587"/>
                  </a:lnTo>
                  <a:lnTo>
                    <a:pt x="211150" y="1153045"/>
                  </a:lnTo>
                  <a:lnTo>
                    <a:pt x="244627" y="1182357"/>
                  </a:lnTo>
                  <a:lnTo>
                    <a:pt x="280035" y="1209408"/>
                  </a:lnTo>
                  <a:lnTo>
                    <a:pt x="317246" y="1234084"/>
                  </a:lnTo>
                  <a:lnTo>
                    <a:pt x="356146" y="1256284"/>
                  </a:lnTo>
                  <a:lnTo>
                    <a:pt x="396621" y="1275892"/>
                  </a:lnTo>
                  <a:lnTo>
                    <a:pt x="438569" y="1292796"/>
                  </a:lnTo>
                  <a:lnTo>
                    <a:pt x="481863" y="1306880"/>
                  </a:lnTo>
                  <a:lnTo>
                    <a:pt x="526415" y="1318031"/>
                  </a:lnTo>
                  <a:lnTo>
                    <a:pt x="572084" y="1326121"/>
                  </a:lnTo>
                  <a:lnTo>
                    <a:pt x="618769" y="1331074"/>
                  </a:lnTo>
                  <a:lnTo>
                    <a:pt x="666369" y="1332738"/>
                  </a:lnTo>
                  <a:lnTo>
                    <a:pt x="713955" y="1331074"/>
                  </a:lnTo>
                  <a:lnTo>
                    <a:pt x="760641" y="1326121"/>
                  </a:lnTo>
                  <a:lnTo>
                    <a:pt x="806310" y="1318031"/>
                  </a:lnTo>
                  <a:lnTo>
                    <a:pt x="850861" y="1306880"/>
                  </a:lnTo>
                  <a:lnTo>
                    <a:pt x="894156" y="1292796"/>
                  </a:lnTo>
                  <a:lnTo>
                    <a:pt x="936104" y="1275892"/>
                  </a:lnTo>
                  <a:lnTo>
                    <a:pt x="976579" y="1256284"/>
                  </a:lnTo>
                  <a:lnTo>
                    <a:pt x="1015479" y="1234084"/>
                  </a:lnTo>
                  <a:lnTo>
                    <a:pt x="1052690" y="1209408"/>
                  </a:lnTo>
                  <a:lnTo>
                    <a:pt x="1088097" y="1182357"/>
                  </a:lnTo>
                  <a:lnTo>
                    <a:pt x="1121575" y="1153045"/>
                  </a:lnTo>
                  <a:lnTo>
                    <a:pt x="1153033" y="1121587"/>
                  </a:lnTo>
                  <a:lnTo>
                    <a:pt x="1182344" y="1088110"/>
                  </a:lnTo>
                  <a:lnTo>
                    <a:pt x="1209395" y="1052703"/>
                  </a:lnTo>
                  <a:lnTo>
                    <a:pt x="1234071" y="1015492"/>
                  </a:lnTo>
                  <a:lnTo>
                    <a:pt x="1256271" y="976591"/>
                  </a:lnTo>
                  <a:lnTo>
                    <a:pt x="1275880" y="936117"/>
                  </a:lnTo>
                  <a:lnTo>
                    <a:pt x="1292783" y="894168"/>
                  </a:lnTo>
                  <a:lnTo>
                    <a:pt x="1306868" y="850874"/>
                  </a:lnTo>
                  <a:lnTo>
                    <a:pt x="1318018" y="806323"/>
                  </a:lnTo>
                  <a:lnTo>
                    <a:pt x="1326108" y="760653"/>
                  </a:lnTo>
                  <a:lnTo>
                    <a:pt x="1331061" y="713968"/>
                  </a:lnTo>
                  <a:lnTo>
                    <a:pt x="1332738" y="666369"/>
                  </a:lnTo>
                  <a:close/>
                </a:path>
              </a:pathLst>
            </a:custGeom>
            <a:solidFill>
              <a:srgbClr val="1F49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8875521" y="1988692"/>
              <a:ext cx="558800" cy="448309"/>
            </a:xfrm>
            <a:custGeom>
              <a:avLst/>
              <a:gdLst/>
              <a:ahLst/>
              <a:cxnLst/>
              <a:rect l="l" t="t" r="r" b="b"/>
              <a:pathLst>
                <a:path w="558800" h="448310">
                  <a:moveTo>
                    <a:pt x="558419" y="0"/>
                  </a:moveTo>
                  <a:lnTo>
                    <a:pt x="510400" y="1729"/>
                  </a:lnTo>
                  <a:lnTo>
                    <a:pt x="463004" y="6860"/>
                  </a:lnTo>
                  <a:lnTo>
                    <a:pt x="416390" y="15308"/>
                  </a:lnTo>
                  <a:lnTo>
                    <a:pt x="370712" y="26986"/>
                  </a:lnTo>
                  <a:lnTo>
                    <a:pt x="326128" y="41809"/>
                  </a:lnTo>
                  <a:lnTo>
                    <a:pt x="282796" y="59692"/>
                  </a:lnTo>
                  <a:lnTo>
                    <a:pt x="240871" y="80549"/>
                  </a:lnTo>
                  <a:lnTo>
                    <a:pt x="200511" y="104295"/>
                  </a:lnTo>
                  <a:lnTo>
                    <a:pt x="161873" y="130844"/>
                  </a:lnTo>
                  <a:lnTo>
                    <a:pt x="125113" y="160110"/>
                  </a:lnTo>
                  <a:lnTo>
                    <a:pt x="90389" y="192009"/>
                  </a:lnTo>
                  <a:lnTo>
                    <a:pt x="57858" y="226453"/>
                  </a:lnTo>
                  <a:lnTo>
                    <a:pt x="27676" y="263359"/>
                  </a:lnTo>
                  <a:lnTo>
                    <a:pt x="0" y="302641"/>
                  </a:lnTo>
                  <a:lnTo>
                    <a:pt x="223393" y="448183"/>
                  </a:lnTo>
                  <a:lnTo>
                    <a:pt x="253426" y="407854"/>
                  </a:lnTo>
                  <a:lnTo>
                    <a:pt x="287849" y="372014"/>
                  </a:lnTo>
                  <a:lnTo>
                    <a:pt x="326160" y="340937"/>
                  </a:lnTo>
                  <a:lnTo>
                    <a:pt x="367855" y="314896"/>
                  </a:lnTo>
                  <a:lnTo>
                    <a:pt x="412432" y="294165"/>
                  </a:lnTo>
                  <a:lnTo>
                    <a:pt x="459386" y="279019"/>
                  </a:lnTo>
                  <a:lnTo>
                    <a:pt x="508216" y="269730"/>
                  </a:lnTo>
                  <a:lnTo>
                    <a:pt x="558419" y="266573"/>
                  </a:lnTo>
                  <a:lnTo>
                    <a:pt x="558419" y="0"/>
                  </a:lnTo>
                  <a:close/>
                </a:path>
              </a:pathLst>
            </a:custGeom>
            <a:solidFill>
              <a:srgbClr val="9DC3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10031348" y="2929509"/>
            <a:ext cx="7810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171616"/>
                </a:solidFill>
                <a:latin typeface="Verdana"/>
                <a:cs typeface="Verdana"/>
              </a:rPr>
              <a:t>8</a:t>
            </a:r>
            <a:r>
              <a:rPr sz="900" spc="-90" dirty="0">
                <a:solidFill>
                  <a:srgbClr val="171616"/>
                </a:solidFill>
                <a:latin typeface="Verdana"/>
                <a:cs typeface="Verdana"/>
              </a:rPr>
              <a:t>,</a:t>
            </a:r>
            <a:r>
              <a:rPr sz="900" spc="-75" dirty="0">
                <a:solidFill>
                  <a:srgbClr val="171616"/>
                </a:solidFill>
                <a:latin typeface="Verdana"/>
                <a:cs typeface="Verdana"/>
              </a:rPr>
              <a:t>479</a:t>
            </a:r>
            <a:r>
              <a:rPr sz="900" spc="-90" dirty="0">
                <a:solidFill>
                  <a:srgbClr val="171616"/>
                </a:solidFill>
                <a:latin typeface="Verdana"/>
                <a:cs typeface="Verdana"/>
              </a:rPr>
              <a:t>,</a:t>
            </a:r>
            <a:r>
              <a:rPr sz="900" spc="-75" dirty="0">
                <a:solidFill>
                  <a:srgbClr val="171616"/>
                </a:solidFill>
                <a:latin typeface="Verdana"/>
                <a:cs typeface="Verdana"/>
              </a:rPr>
              <a:t>230</a:t>
            </a:r>
            <a:r>
              <a:rPr sz="900" spc="-80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900" spc="-135" dirty="0">
                <a:solidFill>
                  <a:srgbClr val="171616"/>
                </a:solidFill>
                <a:latin typeface="Verdana"/>
                <a:cs typeface="Verdana"/>
              </a:rPr>
              <a:t>84%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131809" y="1948688"/>
            <a:ext cx="7810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171616"/>
                </a:solidFill>
                <a:latin typeface="Verdana"/>
                <a:cs typeface="Verdana"/>
              </a:rPr>
              <a:t>1</a:t>
            </a:r>
            <a:r>
              <a:rPr sz="900" spc="-90" dirty="0">
                <a:solidFill>
                  <a:srgbClr val="171616"/>
                </a:solidFill>
                <a:latin typeface="Verdana"/>
                <a:cs typeface="Verdana"/>
              </a:rPr>
              <a:t>,</a:t>
            </a:r>
            <a:r>
              <a:rPr sz="900" spc="-75" dirty="0">
                <a:solidFill>
                  <a:srgbClr val="171616"/>
                </a:solidFill>
                <a:latin typeface="Verdana"/>
                <a:cs typeface="Verdana"/>
              </a:rPr>
              <a:t>593</a:t>
            </a:r>
            <a:r>
              <a:rPr sz="900" spc="-90" dirty="0">
                <a:solidFill>
                  <a:srgbClr val="171616"/>
                </a:solidFill>
                <a:latin typeface="Verdana"/>
                <a:cs typeface="Verdana"/>
              </a:rPr>
              <a:t>,</a:t>
            </a:r>
            <a:r>
              <a:rPr sz="900" spc="-75" dirty="0">
                <a:solidFill>
                  <a:srgbClr val="171616"/>
                </a:solidFill>
                <a:latin typeface="Verdana"/>
                <a:cs typeface="Verdana"/>
              </a:rPr>
              <a:t>384</a:t>
            </a:r>
            <a:r>
              <a:rPr sz="900" spc="-80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900" spc="-135" dirty="0">
                <a:solidFill>
                  <a:srgbClr val="171616"/>
                </a:solidFill>
                <a:latin typeface="Verdana"/>
                <a:cs typeface="Verdana"/>
              </a:rPr>
              <a:t>16%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819133" y="1653666"/>
            <a:ext cx="12128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30" dirty="0">
                <a:solidFill>
                  <a:srgbClr val="1F4980"/>
                </a:solidFill>
                <a:latin typeface="Tahoma"/>
                <a:cs typeface="Tahoma"/>
              </a:rPr>
              <a:t>Sh</a:t>
            </a:r>
            <a:r>
              <a:rPr sz="900" b="1" spc="-25" dirty="0">
                <a:solidFill>
                  <a:srgbClr val="1F4980"/>
                </a:solidFill>
                <a:latin typeface="Tahoma"/>
                <a:cs typeface="Tahoma"/>
              </a:rPr>
              <a:t>a</a:t>
            </a:r>
            <a:r>
              <a:rPr sz="900" b="1" spc="-35" dirty="0">
                <a:solidFill>
                  <a:srgbClr val="1F4980"/>
                </a:solidFill>
                <a:latin typeface="Tahoma"/>
                <a:cs typeface="Tahoma"/>
              </a:rPr>
              <a:t>re</a:t>
            </a:r>
            <a:r>
              <a:rPr sz="900" b="1" spc="-25" dirty="0">
                <a:solidFill>
                  <a:srgbClr val="1F4980"/>
                </a:solidFill>
                <a:latin typeface="Tahoma"/>
                <a:cs typeface="Tahoma"/>
              </a:rPr>
              <a:t> </a:t>
            </a:r>
            <a:r>
              <a:rPr sz="900" b="1" spc="-30" dirty="0">
                <a:solidFill>
                  <a:srgbClr val="1F4980"/>
                </a:solidFill>
                <a:latin typeface="Tahoma"/>
                <a:cs typeface="Tahoma"/>
              </a:rPr>
              <a:t>Hol</a:t>
            </a:r>
            <a:r>
              <a:rPr sz="900" b="1" spc="-20" dirty="0">
                <a:solidFill>
                  <a:srgbClr val="1F4980"/>
                </a:solidFill>
                <a:latin typeface="Tahoma"/>
                <a:cs typeface="Tahoma"/>
              </a:rPr>
              <a:t>d</a:t>
            </a:r>
            <a:r>
              <a:rPr sz="900" b="1" spc="-25" dirty="0">
                <a:solidFill>
                  <a:srgbClr val="1F4980"/>
                </a:solidFill>
                <a:latin typeface="Tahoma"/>
                <a:cs typeface="Tahoma"/>
              </a:rPr>
              <a:t>ing</a:t>
            </a:r>
            <a:r>
              <a:rPr sz="900" b="1" spc="-20" dirty="0">
                <a:solidFill>
                  <a:srgbClr val="1F4980"/>
                </a:solidFill>
                <a:latin typeface="Tahoma"/>
                <a:cs typeface="Tahoma"/>
              </a:rPr>
              <a:t> </a:t>
            </a:r>
            <a:r>
              <a:rPr sz="900" b="1" spc="-25" dirty="0">
                <a:solidFill>
                  <a:srgbClr val="1F4980"/>
                </a:solidFill>
                <a:latin typeface="Tahoma"/>
                <a:cs typeface="Tahoma"/>
              </a:rPr>
              <a:t>P</a:t>
            </a:r>
            <a:r>
              <a:rPr sz="900" b="1" spc="-15" dirty="0">
                <a:solidFill>
                  <a:srgbClr val="1F4980"/>
                </a:solidFill>
                <a:latin typeface="Tahoma"/>
                <a:cs typeface="Tahoma"/>
              </a:rPr>
              <a:t>a</a:t>
            </a:r>
            <a:r>
              <a:rPr sz="900" b="1" spc="-114" dirty="0">
                <a:solidFill>
                  <a:srgbClr val="1F4980"/>
                </a:solidFill>
                <a:latin typeface="Tahoma"/>
                <a:cs typeface="Tahoma"/>
              </a:rPr>
              <a:t>tt</a:t>
            </a:r>
            <a:r>
              <a:rPr sz="900" b="1" spc="-40" dirty="0">
                <a:solidFill>
                  <a:srgbClr val="1F4980"/>
                </a:solidFill>
                <a:latin typeface="Tahoma"/>
                <a:cs typeface="Tahoma"/>
              </a:rPr>
              <a:t>ern</a:t>
            </a:r>
            <a:endParaRPr sz="900">
              <a:latin typeface="Tahoma"/>
              <a:cs typeface="Tahoma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7865364" y="3471671"/>
            <a:ext cx="60960" cy="62865"/>
          </a:xfrm>
          <a:custGeom>
            <a:avLst/>
            <a:gdLst/>
            <a:ahLst/>
            <a:cxnLst/>
            <a:rect l="l" t="t" r="r" b="b"/>
            <a:pathLst>
              <a:path w="60959" h="62864">
                <a:moveTo>
                  <a:pt x="60959" y="0"/>
                </a:moveTo>
                <a:lnTo>
                  <a:pt x="0" y="0"/>
                </a:lnTo>
                <a:lnTo>
                  <a:pt x="0" y="62484"/>
                </a:lnTo>
                <a:lnTo>
                  <a:pt x="60959" y="62484"/>
                </a:lnTo>
                <a:lnTo>
                  <a:pt x="60959" y="0"/>
                </a:lnTo>
                <a:close/>
              </a:path>
            </a:pathLst>
          </a:custGeom>
          <a:solidFill>
            <a:srgbClr val="1F49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7940802" y="3414521"/>
            <a:ext cx="3030220" cy="28575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969"/>
              </a:lnSpc>
              <a:spcBef>
                <a:spcPts val="225"/>
              </a:spcBef>
            </a:pPr>
            <a:r>
              <a:rPr sz="900" spc="-5" dirty="0">
                <a:solidFill>
                  <a:srgbClr val="171616"/>
                </a:solidFill>
                <a:latin typeface="Verdana"/>
                <a:cs typeface="Verdana"/>
              </a:rPr>
              <a:t>Humana</a:t>
            </a:r>
            <a:r>
              <a:rPr sz="900" spc="-65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900" spc="-100" dirty="0">
                <a:solidFill>
                  <a:srgbClr val="171616"/>
                </a:solidFill>
                <a:latin typeface="Verdana"/>
                <a:cs typeface="Verdana"/>
              </a:rPr>
              <a:t>Trust</a:t>
            </a:r>
            <a:r>
              <a:rPr sz="900" spc="-60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900" spc="-40" dirty="0">
                <a:solidFill>
                  <a:srgbClr val="171616"/>
                </a:solidFill>
                <a:latin typeface="Verdana"/>
                <a:cs typeface="Verdana"/>
              </a:rPr>
              <a:t>for</a:t>
            </a:r>
            <a:r>
              <a:rPr sz="900" spc="-70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900" spc="-10" dirty="0">
                <a:solidFill>
                  <a:srgbClr val="171616"/>
                </a:solidFill>
                <a:latin typeface="Verdana"/>
                <a:cs typeface="Verdana"/>
              </a:rPr>
              <a:t>Financial</a:t>
            </a:r>
            <a:r>
              <a:rPr sz="900" spc="-60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900" spc="-45" dirty="0">
                <a:solidFill>
                  <a:srgbClr val="171616"/>
                </a:solidFill>
                <a:latin typeface="Verdana"/>
                <a:cs typeface="Verdana"/>
              </a:rPr>
              <a:t>Inclusion</a:t>
            </a:r>
            <a:r>
              <a:rPr sz="900" spc="-65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900" spc="30" dirty="0">
                <a:solidFill>
                  <a:srgbClr val="171616"/>
                </a:solidFill>
                <a:latin typeface="Verdana"/>
                <a:cs typeface="Verdana"/>
              </a:rPr>
              <a:t>and</a:t>
            </a:r>
            <a:r>
              <a:rPr sz="900" spc="-70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900" spc="-5" dirty="0">
                <a:solidFill>
                  <a:srgbClr val="171616"/>
                </a:solidFill>
                <a:latin typeface="Verdana"/>
                <a:cs typeface="Verdana"/>
              </a:rPr>
              <a:t>Development </a:t>
            </a:r>
            <a:r>
              <a:rPr sz="900" spc="-300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900" spc="-5" dirty="0">
                <a:solidFill>
                  <a:srgbClr val="171616"/>
                </a:solidFill>
                <a:latin typeface="Verdana"/>
                <a:cs typeface="Verdana"/>
              </a:rPr>
              <a:t>Humana</a:t>
            </a:r>
            <a:r>
              <a:rPr sz="900" spc="-70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900" spc="30" dirty="0">
                <a:solidFill>
                  <a:srgbClr val="171616"/>
                </a:solidFill>
                <a:latin typeface="Verdana"/>
                <a:cs typeface="Verdana"/>
              </a:rPr>
              <a:t>and</a:t>
            </a:r>
            <a:r>
              <a:rPr sz="900" spc="-70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900" dirty="0">
                <a:solidFill>
                  <a:srgbClr val="171616"/>
                </a:solidFill>
                <a:latin typeface="Verdana"/>
                <a:cs typeface="Verdana"/>
              </a:rPr>
              <a:t>Planetaid</a:t>
            </a:r>
            <a:r>
              <a:rPr sz="900" spc="-75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900" dirty="0">
                <a:solidFill>
                  <a:srgbClr val="171616"/>
                </a:solidFill>
                <a:latin typeface="Verdana"/>
                <a:cs typeface="Verdana"/>
              </a:rPr>
              <a:t>Finance</a:t>
            </a:r>
            <a:r>
              <a:rPr sz="900" spc="-75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900" spc="-60" dirty="0">
                <a:solidFill>
                  <a:srgbClr val="171616"/>
                </a:solidFill>
                <a:latin typeface="Verdana"/>
                <a:cs typeface="Verdana"/>
              </a:rPr>
              <a:t>SA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7865364" y="3595115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59" h="60960">
                <a:moveTo>
                  <a:pt x="60959" y="0"/>
                </a:moveTo>
                <a:lnTo>
                  <a:pt x="0" y="0"/>
                </a:lnTo>
                <a:lnTo>
                  <a:pt x="0" y="60960"/>
                </a:lnTo>
                <a:lnTo>
                  <a:pt x="60959" y="60960"/>
                </a:lnTo>
                <a:lnTo>
                  <a:pt x="60959" y="0"/>
                </a:lnTo>
                <a:close/>
              </a:path>
            </a:pathLst>
          </a:custGeom>
          <a:solidFill>
            <a:srgbClr val="9DC3E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7" name="object 47"/>
          <p:cNvGrpSpPr/>
          <p:nvPr/>
        </p:nvGrpSpPr>
        <p:grpSpPr>
          <a:xfrm>
            <a:off x="5222557" y="1873376"/>
            <a:ext cx="1866264" cy="1559560"/>
            <a:chOff x="5222557" y="1873376"/>
            <a:chExt cx="1866264" cy="1559560"/>
          </a:xfrm>
        </p:grpSpPr>
        <p:sp>
          <p:nvSpPr>
            <p:cNvPr id="48" name="object 48"/>
            <p:cNvSpPr/>
            <p:nvPr/>
          </p:nvSpPr>
          <p:spPr>
            <a:xfrm>
              <a:off x="6016117" y="1873376"/>
              <a:ext cx="779780" cy="1544320"/>
            </a:xfrm>
            <a:custGeom>
              <a:avLst/>
              <a:gdLst/>
              <a:ahLst/>
              <a:cxnLst/>
              <a:rect l="l" t="t" r="r" b="b"/>
              <a:pathLst>
                <a:path w="779779" h="1544320">
                  <a:moveTo>
                    <a:pt x="0" y="0"/>
                  </a:moveTo>
                  <a:lnTo>
                    <a:pt x="0" y="311912"/>
                  </a:lnTo>
                  <a:lnTo>
                    <a:pt x="47217" y="314279"/>
                  </a:lnTo>
                  <a:lnTo>
                    <a:pt x="93230" y="321243"/>
                  </a:lnTo>
                  <a:lnTo>
                    <a:pt x="137784" y="332594"/>
                  </a:lnTo>
                  <a:lnTo>
                    <a:pt x="180624" y="348123"/>
                  </a:lnTo>
                  <a:lnTo>
                    <a:pt x="221494" y="367621"/>
                  </a:lnTo>
                  <a:lnTo>
                    <a:pt x="260140" y="390878"/>
                  </a:lnTo>
                  <a:lnTo>
                    <a:pt x="296306" y="417687"/>
                  </a:lnTo>
                  <a:lnTo>
                    <a:pt x="329737" y="447836"/>
                  </a:lnTo>
                  <a:lnTo>
                    <a:pt x="360178" y="481118"/>
                  </a:lnTo>
                  <a:lnTo>
                    <a:pt x="387374" y="517324"/>
                  </a:lnTo>
                  <a:lnTo>
                    <a:pt x="411068" y="556243"/>
                  </a:lnTo>
                  <a:lnTo>
                    <a:pt x="431007" y="597668"/>
                  </a:lnTo>
                  <a:lnTo>
                    <a:pt x="446935" y="641389"/>
                  </a:lnTo>
                  <a:lnTo>
                    <a:pt x="458597" y="687197"/>
                  </a:lnTo>
                  <a:lnTo>
                    <a:pt x="465680" y="734555"/>
                  </a:lnTo>
                  <a:lnTo>
                    <a:pt x="467909" y="781482"/>
                  </a:lnTo>
                  <a:lnTo>
                    <a:pt x="465466" y="827701"/>
                  </a:lnTo>
                  <a:lnTo>
                    <a:pt x="458537" y="872934"/>
                  </a:lnTo>
                  <a:lnTo>
                    <a:pt x="447305" y="916905"/>
                  </a:lnTo>
                  <a:lnTo>
                    <a:pt x="431955" y="959338"/>
                  </a:lnTo>
                  <a:lnTo>
                    <a:pt x="412670" y="999954"/>
                  </a:lnTo>
                  <a:lnTo>
                    <a:pt x="389636" y="1038479"/>
                  </a:lnTo>
                  <a:lnTo>
                    <a:pt x="363035" y="1074633"/>
                  </a:lnTo>
                  <a:lnTo>
                    <a:pt x="333053" y="1108142"/>
                  </a:lnTo>
                  <a:lnTo>
                    <a:pt x="299873" y="1138728"/>
                  </a:lnTo>
                  <a:lnTo>
                    <a:pt x="263679" y="1166114"/>
                  </a:lnTo>
                  <a:lnTo>
                    <a:pt x="224657" y="1190023"/>
                  </a:lnTo>
                  <a:lnTo>
                    <a:pt x="182989" y="1210179"/>
                  </a:lnTo>
                  <a:lnTo>
                    <a:pt x="138861" y="1226304"/>
                  </a:lnTo>
                  <a:lnTo>
                    <a:pt x="92456" y="1238123"/>
                  </a:lnTo>
                  <a:lnTo>
                    <a:pt x="154050" y="1543939"/>
                  </a:lnTo>
                  <a:lnTo>
                    <a:pt x="200918" y="1532983"/>
                  </a:lnTo>
                  <a:lnTo>
                    <a:pt x="246548" y="1519331"/>
                  </a:lnTo>
                  <a:lnTo>
                    <a:pt x="290863" y="1503078"/>
                  </a:lnTo>
                  <a:lnTo>
                    <a:pt x="333783" y="1484319"/>
                  </a:lnTo>
                  <a:lnTo>
                    <a:pt x="375231" y="1463152"/>
                  </a:lnTo>
                  <a:lnTo>
                    <a:pt x="415126" y="1439672"/>
                  </a:lnTo>
                  <a:lnTo>
                    <a:pt x="453391" y="1413975"/>
                  </a:lnTo>
                  <a:lnTo>
                    <a:pt x="489948" y="1386156"/>
                  </a:lnTo>
                  <a:lnTo>
                    <a:pt x="524716" y="1356313"/>
                  </a:lnTo>
                  <a:lnTo>
                    <a:pt x="557617" y="1324541"/>
                  </a:lnTo>
                  <a:lnTo>
                    <a:pt x="588573" y="1290936"/>
                  </a:lnTo>
                  <a:lnTo>
                    <a:pt x="617505" y="1255594"/>
                  </a:lnTo>
                  <a:lnTo>
                    <a:pt x="644334" y="1218611"/>
                  </a:lnTo>
                  <a:lnTo>
                    <a:pt x="668982" y="1180083"/>
                  </a:lnTo>
                  <a:lnTo>
                    <a:pt x="691369" y="1140106"/>
                  </a:lnTo>
                  <a:lnTo>
                    <a:pt x="711418" y="1098777"/>
                  </a:lnTo>
                  <a:lnTo>
                    <a:pt x="729049" y="1056190"/>
                  </a:lnTo>
                  <a:lnTo>
                    <a:pt x="744183" y="1012443"/>
                  </a:lnTo>
                  <a:lnTo>
                    <a:pt x="756742" y="967630"/>
                  </a:lnTo>
                  <a:lnTo>
                    <a:pt x="766647" y="921849"/>
                  </a:lnTo>
                  <a:lnTo>
                    <a:pt x="773820" y="875195"/>
                  </a:lnTo>
                  <a:lnTo>
                    <a:pt x="778181" y="827764"/>
                  </a:lnTo>
                  <a:lnTo>
                    <a:pt x="779653" y="779652"/>
                  </a:lnTo>
                  <a:lnTo>
                    <a:pt x="778230" y="732151"/>
                  </a:lnTo>
                  <a:lnTo>
                    <a:pt x="774016" y="685404"/>
                  </a:lnTo>
                  <a:lnTo>
                    <a:pt x="767093" y="639491"/>
                  </a:lnTo>
                  <a:lnTo>
                    <a:pt x="757543" y="594495"/>
                  </a:lnTo>
                  <a:lnTo>
                    <a:pt x="745445" y="550498"/>
                  </a:lnTo>
                  <a:lnTo>
                    <a:pt x="730883" y="507579"/>
                  </a:lnTo>
                  <a:lnTo>
                    <a:pt x="713937" y="465822"/>
                  </a:lnTo>
                  <a:lnTo>
                    <a:pt x="694690" y="425308"/>
                  </a:lnTo>
                  <a:lnTo>
                    <a:pt x="673222" y="386117"/>
                  </a:lnTo>
                  <a:lnTo>
                    <a:pt x="649615" y="348332"/>
                  </a:lnTo>
                  <a:lnTo>
                    <a:pt x="623950" y="312034"/>
                  </a:lnTo>
                  <a:lnTo>
                    <a:pt x="596310" y="277305"/>
                  </a:lnTo>
                  <a:lnTo>
                    <a:pt x="566775" y="244225"/>
                  </a:lnTo>
                  <a:lnTo>
                    <a:pt x="535427" y="212877"/>
                  </a:lnTo>
                  <a:lnTo>
                    <a:pt x="502347" y="183342"/>
                  </a:lnTo>
                  <a:lnTo>
                    <a:pt x="467618" y="155702"/>
                  </a:lnTo>
                  <a:lnTo>
                    <a:pt x="431320" y="130037"/>
                  </a:lnTo>
                  <a:lnTo>
                    <a:pt x="393535" y="106430"/>
                  </a:lnTo>
                  <a:lnTo>
                    <a:pt x="354344" y="84962"/>
                  </a:lnTo>
                  <a:lnTo>
                    <a:pt x="313830" y="65715"/>
                  </a:lnTo>
                  <a:lnTo>
                    <a:pt x="272073" y="48769"/>
                  </a:lnTo>
                  <a:lnTo>
                    <a:pt x="229154" y="34207"/>
                  </a:lnTo>
                  <a:lnTo>
                    <a:pt x="185157" y="22109"/>
                  </a:lnTo>
                  <a:lnTo>
                    <a:pt x="140161" y="12559"/>
                  </a:lnTo>
                  <a:lnTo>
                    <a:pt x="94248" y="5636"/>
                  </a:lnTo>
                  <a:lnTo>
                    <a:pt x="47501" y="14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49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236576" y="1873376"/>
              <a:ext cx="934085" cy="1559560"/>
            </a:xfrm>
            <a:custGeom>
              <a:avLst/>
              <a:gdLst/>
              <a:ahLst/>
              <a:cxnLst/>
              <a:rect l="l" t="t" r="r" b="b"/>
              <a:pathLst>
                <a:path w="934085" h="1559560">
                  <a:moveTo>
                    <a:pt x="779540" y="0"/>
                  </a:moveTo>
                  <a:lnTo>
                    <a:pt x="740807" y="972"/>
                  </a:lnTo>
                  <a:lnTo>
                    <a:pt x="702181" y="3873"/>
                  </a:lnTo>
                  <a:lnTo>
                    <a:pt x="663722" y="8679"/>
                  </a:lnTo>
                  <a:lnTo>
                    <a:pt x="625489" y="15367"/>
                  </a:lnTo>
                  <a:lnTo>
                    <a:pt x="579221" y="26147"/>
                  </a:lnTo>
                  <a:lnTo>
                    <a:pt x="534242" y="39514"/>
                  </a:lnTo>
                  <a:lnTo>
                    <a:pt x="490615" y="55372"/>
                  </a:lnTo>
                  <a:lnTo>
                    <a:pt x="448405" y="73626"/>
                  </a:lnTo>
                  <a:lnTo>
                    <a:pt x="407676" y="94179"/>
                  </a:lnTo>
                  <a:lnTo>
                    <a:pt x="368491" y="116934"/>
                  </a:lnTo>
                  <a:lnTo>
                    <a:pt x="330914" y="141797"/>
                  </a:lnTo>
                  <a:lnTo>
                    <a:pt x="295008" y="168672"/>
                  </a:lnTo>
                  <a:lnTo>
                    <a:pt x="260839" y="197461"/>
                  </a:lnTo>
                  <a:lnTo>
                    <a:pt x="228469" y="228069"/>
                  </a:lnTo>
                  <a:lnTo>
                    <a:pt x="197963" y="260401"/>
                  </a:lnTo>
                  <a:lnTo>
                    <a:pt x="169384" y="294360"/>
                  </a:lnTo>
                  <a:lnTo>
                    <a:pt x="142796" y="329849"/>
                  </a:lnTo>
                  <a:lnTo>
                    <a:pt x="118263" y="366774"/>
                  </a:lnTo>
                  <a:lnTo>
                    <a:pt x="95848" y="405038"/>
                  </a:lnTo>
                  <a:lnTo>
                    <a:pt x="75617" y="444545"/>
                  </a:lnTo>
                  <a:lnTo>
                    <a:pt x="57632" y="485199"/>
                  </a:lnTo>
                  <a:lnTo>
                    <a:pt x="41957" y="526904"/>
                  </a:lnTo>
                  <a:lnTo>
                    <a:pt x="28656" y="569564"/>
                  </a:lnTo>
                  <a:lnTo>
                    <a:pt x="17794" y="613083"/>
                  </a:lnTo>
                  <a:lnTo>
                    <a:pt x="9433" y="657365"/>
                  </a:lnTo>
                  <a:lnTo>
                    <a:pt x="3638" y="702314"/>
                  </a:lnTo>
                  <a:lnTo>
                    <a:pt x="472" y="747834"/>
                  </a:lnTo>
                  <a:lnTo>
                    <a:pt x="0" y="793829"/>
                  </a:lnTo>
                  <a:lnTo>
                    <a:pt x="2284" y="840203"/>
                  </a:lnTo>
                  <a:lnTo>
                    <a:pt x="7390" y="886860"/>
                  </a:lnTo>
                  <a:lnTo>
                    <a:pt x="15381" y="933703"/>
                  </a:lnTo>
                  <a:lnTo>
                    <a:pt x="26148" y="979972"/>
                  </a:lnTo>
                  <a:lnTo>
                    <a:pt x="39504" y="1024951"/>
                  </a:lnTo>
                  <a:lnTo>
                    <a:pt x="55353" y="1068577"/>
                  </a:lnTo>
                  <a:lnTo>
                    <a:pt x="73599" y="1110787"/>
                  </a:lnTo>
                  <a:lnTo>
                    <a:pt x="94145" y="1151517"/>
                  </a:lnTo>
                  <a:lnTo>
                    <a:pt x="116896" y="1190703"/>
                  </a:lnTo>
                  <a:lnTo>
                    <a:pt x="141756" y="1228281"/>
                  </a:lnTo>
                  <a:lnTo>
                    <a:pt x="168627" y="1264187"/>
                  </a:lnTo>
                  <a:lnTo>
                    <a:pt x="197414" y="1298358"/>
                  </a:lnTo>
                  <a:lnTo>
                    <a:pt x="228021" y="1330730"/>
                  </a:lnTo>
                  <a:lnTo>
                    <a:pt x="260352" y="1361238"/>
                  </a:lnTo>
                  <a:lnTo>
                    <a:pt x="294311" y="1389820"/>
                  </a:lnTo>
                  <a:lnTo>
                    <a:pt x="329800" y="1416411"/>
                  </a:lnTo>
                  <a:lnTo>
                    <a:pt x="366725" y="1440947"/>
                  </a:lnTo>
                  <a:lnTo>
                    <a:pt x="404989" y="1463366"/>
                  </a:lnTo>
                  <a:lnTo>
                    <a:pt x="444495" y="1483602"/>
                  </a:lnTo>
                  <a:lnTo>
                    <a:pt x="485149" y="1501592"/>
                  </a:lnTo>
                  <a:lnTo>
                    <a:pt x="526852" y="1517273"/>
                  </a:lnTo>
                  <a:lnTo>
                    <a:pt x="569510" y="1530580"/>
                  </a:lnTo>
                  <a:lnTo>
                    <a:pt x="613027" y="1541451"/>
                  </a:lnTo>
                  <a:lnTo>
                    <a:pt x="657305" y="1549820"/>
                  </a:lnTo>
                  <a:lnTo>
                    <a:pt x="702249" y="1555624"/>
                  </a:lnTo>
                  <a:lnTo>
                    <a:pt x="747763" y="1558799"/>
                  </a:lnTo>
                  <a:lnTo>
                    <a:pt x="793750" y="1559282"/>
                  </a:lnTo>
                  <a:lnTo>
                    <a:pt x="840114" y="1557009"/>
                  </a:lnTo>
                  <a:lnTo>
                    <a:pt x="886760" y="1551916"/>
                  </a:lnTo>
                  <a:lnTo>
                    <a:pt x="933591" y="1543939"/>
                  </a:lnTo>
                  <a:lnTo>
                    <a:pt x="871996" y="1238123"/>
                  </a:lnTo>
                  <a:lnTo>
                    <a:pt x="849067" y="1242196"/>
                  </a:lnTo>
                  <a:lnTo>
                    <a:pt x="826006" y="1245092"/>
                  </a:lnTo>
                  <a:lnTo>
                    <a:pt x="802827" y="1246820"/>
                  </a:lnTo>
                  <a:lnTo>
                    <a:pt x="779540" y="1247394"/>
                  </a:lnTo>
                  <a:lnTo>
                    <a:pt x="731718" y="1244979"/>
                  </a:lnTo>
                  <a:lnTo>
                    <a:pt x="685276" y="1237890"/>
                  </a:lnTo>
                  <a:lnTo>
                    <a:pt x="640451" y="1226364"/>
                  </a:lnTo>
                  <a:lnTo>
                    <a:pt x="597478" y="1210635"/>
                  </a:lnTo>
                  <a:lnTo>
                    <a:pt x="556590" y="1190938"/>
                  </a:lnTo>
                  <a:lnTo>
                    <a:pt x="518025" y="1167509"/>
                  </a:lnTo>
                  <a:lnTo>
                    <a:pt x="482017" y="1140582"/>
                  </a:lnTo>
                  <a:lnTo>
                    <a:pt x="448800" y="1110392"/>
                  </a:lnTo>
                  <a:lnTo>
                    <a:pt x="418611" y="1077176"/>
                  </a:lnTo>
                  <a:lnTo>
                    <a:pt x="391684" y="1041167"/>
                  </a:lnTo>
                  <a:lnTo>
                    <a:pt x="368254" y="1002602"/>
                  </a:lnTo>
                  <a:lnTo>
                    <a:pt x="348558" y="961715"/>
                  </a:lnTo>
                  <a:lnTo>
                    <a:pt x="332828" y="918741"/>
                  </a:lnTo>
                  <a:lnTo>
                    <a:pt x="321302" y="873916"/>
                  </a:lnTo>
                  <a:lnTo>
                    <a:pt x="314214" y="827475"/>
                  </a:lnTo>
                  <a:lnTo>
                    <a:pt x="311799" y="779652"/>
                  </a:lnTo>
                  <a:lnTo>
                    <a:pt x="314214" y="731830"/>
                  </a:lnTo>
                  <a:lnTo>
                    <a:pt x="321302" y="685389"/>
                  </a:lnTo>
                  <a:lnTo>
                    <a:pt x="332828" y="640564"/>
                  </a:lnTo>
                  <a:lnTo>
                    <a:pt x="348558" y="597590"/>
                  </a:lnTo>
                  <a:lnTo>
                    <a:pt x="368254" y="556703"/>
                  </a:lnTo>
                  <a:lnTo>
                    <a:pt x="391684" y="518138"/>
                  </a:lnTo>
                  <a:lnTo>
                    <a:pt x="418611" y="482129"/>
                  </a:lnTo>
                  <a:lnTo>
                    <a:pt x="448800" y="448913"/>
                  </a:lnTo>
                  <a:lnTo>
                    <a:pt x="482017" y="418723"/>
                  </a:lnTo>
                  <a:lnTo>
                    <a:pt x="518025" y="391796"/>
                  </a:lnTo>
                  <a:lnTo>
                    <a:pt x="556590" y="368367"/>
                  </a:lnTo>
                  <a:lnTo>
                    <a:pt x="597478" y="348670"/>
                  </a:lnTo>
                  <a:lnTo>
                    <a:pt x="640451" y="332941"/>
                  </a:lnTo>
                  <a:lnTo>
                    <a:pt x="685276" y="321415"/>
                  </a:lnTo>
                  <a:lnTo>
                    <a:pt x="731718" y="314326"/>
                  </a:lnTo>
                  <a:lnTo>
                    <a:pt x="779540" y="311912"/>
                  </a:lnTo>
                  <a:lnTo>
                    <a:pt x="779540" y="0"/>
                  </a:lnTo>
                  <a:close/>
                </a:path>
              </a:pathLst>
            </a:custGeom>
            <a:solidFill>
              <a:srgbClr val="9DC3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227320" y="2478023"/>
              <a:ext cx="1856739" cy="236220"/>
            </a:xfrm>
            <a:custGeom>
              <a:avLst/>
              <a:gdLst/>
              <a:ahLst/>
              <a:cxnLst/>
              <a:rect l="l" t="t" r="r" b="b"/>
              <a:pathLst>
                <a:path w="1856740" h="236219">
                  <a:moveTo>
                    <a:pt x="1409700" y="112775"/>
                  </a:moveTo>
                  <a:lnTo>
                    <a:pt x="1798320" y="65531"/>
                  </a:lnTo>
                  <a:lnTo>
                    <a:pt x="1856231" y="65531"/>
                  </a:lnTo>
                </a:path>
                <a:path w="1856740" h="236219">
                  <a:moveTo>
                    <a:pt x="167639" y="236220"/>
                  </a:moveTo>
                  <a:lnTo>
                    <a:pt x="57912" y="0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B7C2D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5215254" y="1585040"/>
            <a:ext cx="1572895" cy="37909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900" b="1" spc="-35" dirty="0">
                <a:solidFill>
                  <a:srgbClr val="1F4980"/>
                </a:solidFill>
                <a:latin typeface="Tahoma"/>
                <a:cs typeface="Tahoma"/>
              </a:rPr>
              <a:t>Fund</a:t>
            </a:r>
            <a:r>
              <a:rPr sz="900" b="1" spc="-20" dirty="0">
                <a:solidFill>
                  <a:srgbClr val="1F4980"/>
                </a:solidFill>
                <a:latin typeface="Tahoma"/>
                <a:cs typeface="Tahoma"/>
              </a:rPr>
              <a:t> </a:t>
            </a:r>
            <a:r>
              <a:rPr sz="900" b="1" spc="-10" dirty="0">
                <a:solidFill>
                  <a:srgbClr val="1F4980"/>
                </a:solidFill>
                <a:latin typeface="Tahoma"/>
                <a:cs typeface="Tahoma"/>
              </a:rPr>
              <a:t>con</a:t>
            </a:r>
            <a:r>
              <a:rPr sz="900" b="1" spc="-15" dirty="0">
                <a:solidFill>
                  <a:srgbClr val="1F4980"/>
                </a:solidFill>
                <a:latin typeface="Tahoma"/>
                <a:cs typeface="Tahoma"/>
              </a:rPr>
              <a:t>t</a:t>
            </a:r>
            <a:r>
              <a:rPr sz="900" b="1" spc="-40" dirty="0">
                <a:solidFill>
                  <a:srgbClr val="1F4980"/>
                </a:solidFill>
                <a:latin typeface="Tahoma"/>
                <a:cs typeface="Tahoma"/>
              </a:rPr>
              <a:t>ri</a:t>
            </a:r>
            <a:r>
              <a:rPr sz="900" b="1" spc="-60" dirty="0">
                <a:solidFill>
                  <a:srgbClr val="1F4980"/>
                </a:solidFill>
                <a:latin typeface="Tahoma"/>
                <a:cs typeface="Tahoma"/>
              </a:rPr>
              <a:t>b</a:t>
            </a:r>
            <a:r>
              <a:rPr sz="900" b="1" spc="-90" dirty="0">
                <a:solidFill>
                  <a:srgbClr val="1F4980"/>
                </a:solidFill>
                <a:latin typeface="Tahoma"/>
                <a:cs typeface="Tahoma"/>
              </a:rPr>
              <a:t>u</a:t>
            </a:r>
            <a:r>
              <a:rPr sz="900" b="1" spc="-70" dirty="0">
                <a:solidFill>
                  <a:srgbClr val="1F4980"/>
                </a:solidFill>
                <a:latin typeface="Tahoma"/>
                <a:cs typeface="Tahoma"/>
              </a:rPr>
              <a:t>t</a:t>
            </a:r>
            <a:r>
              <a:rPr sz="900" b="1" spc="-25" dirty="0">
                <a:solidFill>
                  <a:srgbClr val="1F4980"/>
                </a:solidFill>
                <a:latin typeface="Tahoma"/>
                <a:cs typeface="Tahoma"/>
              </a:rPr>
              <a:t>ion</a:t>
            </a:r>
            <a:r>
              <a:rPr sz="900" b="1" spc="-5" dirty="0">
                <a:solidFill>
                  <a:srgbClr val="1F4980"/>
                </a:solidFill>
                <a:latin typeface="Tahoma"/>
                <a:cs typeface="Tahoma"/>
              </a:rPr>
              <a:t> </a:t>
            </a:r>
            <a:r>
              <a:rPr sz="900" b="1" spc="-80" dirty="0">
                <a:solidFill>
                  <a:srgbClr val="1F4980"/>
                </a:solidFill>
                <a:latin typeface="Tahoma"/>
                <a:cs typeface="Tahoma"/>
              </a:rPr>
              <a:t>(</a:t>
            </a:r>
            <a:r>
              <a:rPr sz="900" b="1" spc="-130" dirty="0">
                <a:solidFill>
                  <a:srgbClr val="1F4980"/>
                </a:solidFill>
                <a:latin typeface="Tahoma"/>
                <a:cs typeface="Tahoma"/>
              </a:rPr>
              <a:t>R</a:t>
            </a:r>
            <a:r>
              <a:rPr sz="900" b="1" spc="-50" dirty="0">
                <a:solidFill>
                  <a:srgbClr val="1F4980"/>
                </a:solidFill>
                <a:latin typeface="Tahoma"/>
                <a:cs typeface="Tahoma"/>
              </a:rPr>
              <a:t>s.in</a:t>
            </a:r>
            <a:r>
              <a:rPr sz="900" b="1" spc="-10" dirty="0">
                <a:solidFill>
                  <a:srgbClr val="1F4980"/>
                </a:solidFill>
                <a:latin typeface="Tahoma"/>
                <a:cs typeface="Tahoma"/>
              </a:rPr>
              <a:t> </a:t>
            </a:r>
            <a:r>
              <a:rPr sz="900" b="1" spc="-40" dirty="0">
                <a:solidFill>
                  <a:srgbClr val="1F4980"/>
                </a:solidFill>
                <a:latin typeface="Tahoma"/>
                <a:cs typeface="Tahoma"/>
              </a:rPr>
              <a:t>crs.)</a:t>
            </a:r>
            <a:endParaRPr sz="900">
              <a:latin typeface="Tahoma"/>
              <a:cs typeface="Tahoma"/>
            </a:endParaRPr>
          </a:p>
          <a:p>
            <a:pPr marR="341630" algn="r">
              <a:lnSpc>
                <a:spcPct val="100000"/>
              </a:lnSpc>
              <a:spcBef>
                <a:spcPts val="260"/>
              </a:spcBef>
            </a:pPr>
            <a:r>
              <a:rPr sz="1000" spc="-195" dirty="0">
                <a:solidFill>
                  <a:srgbClr val="0D0D0D"/>
                </a:solidFill>
                <a:latin typeface="Verdana"/>
                <a:cs typeface="Verdana"/>
              </a:rPr>
              <a:t>0%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110476" y="2455291"/>
            <a:ext cx="26416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60" dirty="0">
                <a:solidFill>
                  <a:srgbClr val="0D0D0D"/>
                </a:solidFill>
                <a:latin typeface="Verdana"/>
                <a:cs typeface="Verdana"/>
              </a:rPr>
              <a:t>47%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939665" y="2389377"/>
            <a:ext cx="26416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60" dirty="0">
                <a:solidFill>
                  <a:srgbClr val="0D0D0D"/>
                </a:solidFill>
                <a:latin typeface="Verdana"/>
                <a:cs typeface="Verdana"/>
              </a:rPr>
              <a:t>53%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5410200" y="3593591"/>
            <a:ext cx="60960" cy="60960"/>
          </a:xfrm>
          <a:custGeom>
            <a:avLst/>
            <a:gdLst/>
            <a:ahLst/>
            <a:cxnLst/>
            <a:rect l="l" t="t" r="r" b="b"/>
            <a:pathLst>
              <a:path w="60960" h="60960">
                <a:moveTo>
                  <a:pt x="60960" y="0"/>
                </a:moveTo>
                <a:lnTo>
                  <a:pt x="0" y="0"/>
                </a:lnTo>
                <a:lnTo>
                  <a:pt x="0" y="60960"/>
                </a:lnTo>
                <a:lnTo>
                  <a:pt x="60960" y="60960"/>
                </a:lnTo>
                <a:lnTo>
                  <a:pt x="60960" y="0"/>
                </a:lnTo>
                <a:close/>
              </a:path>
            </a:pathLst>
          </a:custGeom>
          <a:solidFill>
            <a:srgbClr val="2D75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 txBox="1"/>
          <p:nvPr/>
        </p:nvSpPr>
        <p:spPr>
          <a:xfrm>
            <a:off x="5485257" y="3536060"/>
            <a:ext cx="10166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90" dirty="0">
                <a:solidFill>
                  <a:srgbClr val="171616"/>
                </a:solidFill>
                <a:latin typeface="Verdana"/>
                <a:cs typeface="Verdana"/>
              </a:rPr>
              <a:t>F</a:t>
            </a:r>
            <a:r>
              <a:rPr sz="900" spc="-25" dirty="0">
                <a:solidFill>
                  <a:srgbClr val="171616"/>
                </a:solidFill>
                <a:latin typeface="Verdana"/>
                <a:cs typeface="Verdana"/>
              </a:rPr>
              <a:t>un</a:t>
            </a:r>
            <a:r>
              <a:rPr sz="900" spc="55" dirty="0">
                <a:solidFill>
                  <a:srgbClr val="171616"/>
                </a:solidFill>
                <a:latin typeface="Verdana"/>
                <a:cs typeface="Verdana"/>
              </a:rPr>
              <a:t>d</a:t>
            </a:r>
            <a:r>
              <a:rPr sz="900" spc="-75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900" spc="100" dirty="0">
                <a:solidFill>
                  <a:srgbClr val="171616"/>
                </a:solidFill>
                <a:latin typeface="Verdana"/>
                <a:cs typeface="Verdana"/>
              </a:rPr>
              <a:t>C</a:t>
            </a:r>
            <a:r>
              <a:rPr sz="900" spc="-15" dirty="0">
                <a:solidFill>
                  <a:srgbClr val="171616"/>
                </a:solidFill>
                <a:latin typeface="Verdana"/>
                <a:cs typeface="Verdana"/>
              </a:rPr>
              <a:t>ont</a:t>
            </a:r>
            <a:r>
              <a:rPr sz="900" spc="-114" dirty="0">
                <a:solidFill>
                  <a:srgbClr val="171616"/>
                </a:solidFill>
                <a:latin typeface="Verdana"/>
                <a:cs typeface="Verdana"/>
              </a:rPr>
              <a:t>r</a:t>
            </a:r>
            <a:r>
              <a:rPr sz="900" spc="-20" dirty="0">
                <a:solidFill>
                  <a:srgbClr val="171616"/>
                </a:solidFill>
                <a:latin typeface="Verdana"/>
                <a:cs typeface="Verdana"/>
              </a:rPr>
              <a:t>ib</a:t>
            </a:r>
            <a:r>
              <a:rPr sz="900" spc="-25" dirty="0">
                <a:solidFill>
                  <a:srgbClr val="171616"/>
                </a:solidFill>
                <a:latin typeface="Verdana"/>
                <a:cs typeface="Verdana"/>
              </a:rPr>
              <a:t>u</a:t>
            </a:r>
            <a:r>
              <a:rPr sz="900" spc="-45" dirty="0">
                <a:solidFill>
                  <a:srgbClr val="171616"/>
                </a:solidFill>
                <a:latin typeface="Verdana"/>
                <a:cs typeface="Verdana"/>
              </a:rPr>
              <a:t>t</a:t>
            </a:r>
            <a:r>
              <a:rPr sz="900" spc="-20" dirty="0">
                <a:solidFill>
                  <a:srgbClr val="171616"/>
                </a:solidFill>
                <a:latin typeface="Verdana"/>
                <a:cs typeface="Verdana"/>
              </a:rPr>
              <a:t>ion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4270247" y="1525524"/>
            <a:ext cx="0" cy="2209165"/>
          </a:xfrm>
          <a:custGeom>
            <a:avLst/>
            <a:gdLst/>
            <a:ahLst/>
            <a:cxnLst/>
            <a:rect l="l" t="t" r="r" b="b"/>
            <a:pathLst>
              <a:path h="2209165">
                <a:moveTo>
                  <a:pt x="0" y="0"/>
                </a:moveTo>
                <a:lnTo>
                  <a:pt x="0" y="2208784"/>
                </a:lnTo>
              </a:path>
            </a:pathLst>
          </a:custGeom>
          <a:ln w="9525">
            <a:solidFill>
              <a:srgbClr val="40404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565135" y="1525524"/>
            <a:ext cx="0" cy="2209165"/>
          </a:xfrm>
          <a:custGeom>
            <a:avLst/>
            <a:gdLst/>
            <a:ahLst/>
            <a:cxnLst/>
            <a:rect l="l" t="t" r="r" b="b"/>
            <a:pathLst>
              <a:path h="2209165">
                <a:moveTo>
                  <a:pt x="0" y="0"/>
                </a:moveTo>
                <a:lnTo>
                  <a:pt x="0" y="2208784"/>
                </a:lnTo>
              </a:path>
            </a:pathLst>
          </a:custGeom>
          <a:ln w="9525">
            <a:solidFill>
              <a:srgbClr val="40404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 txBox="1"/>
          <p:nvPr/>
        </p:nvSpPr>
        <p:spPr>
          <a:xfrm>
            <a:off x="6277483" y="5782157"/>
            <a:ext cx="2724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1</a:t>
            </a:r>
            <a:r>
              <a:rPr sz="900" spc="-9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6</a:t>
            </a:r>
            <a:r>
              <a:rPr sz="900" spc="-275" dirty="0">
                <a:solidFill>
                  <a:srgbClr val="FFFFFF"/>
                </a:solidFill>
                <a:latin typeface="Verdana"/>
                <a:cs typeface="Verdana"/>
              </a:rPr>
              <a:t>%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7919466" y="5776366"/>
            <a:ext cx="2724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3</a:t>
            </a:r>
            <a:r>
              <a:rPr sz="900" spc="-9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8</a:t>
            </a:r>
            <a:r>
              <a:rPr sz="900" spc="-275" dirty="0">
                <a:solidFill>
                  <a:srgbClr val="FFFFFF"/>
                </a:solidFill>
                <a:latin typeface="Verdana"/>
                <a:cs typeface="Verdana"/>
              </a:rPr>
              <a:t>%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9603740" y="5742228"/>
            <a:ext cx="2724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4</a:t>
            </a:r>
            <a:r>
              <a:rPr sz="900" spc="-9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3</a:t>
            </a:r>
            <a:r>
              <a:rPr sz="900" spc="-275" dirty="0">
                <a:solidFill>
                  <a:srgbClr val="FFFFFF"/>
                </a:solidFill>
                <a:latin typeface="Verdana"/>
                <a:cs typeface="Verdana"/>
              </a:rPr>
              <a:t>%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10488548" y="5598058"/>
            <a:ext cx="2724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6</a:t>
            </a:r>
            <a:r>
              <a:rPr sz="900" spc="-9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1</a:t>
            </a:r>
            <a:r>
              <a:rPr sz="900" spc="-275" dirty="0">
                <a:solidFill>
                  <a:srgbClr val="FFFFFF"/>
                </a:solidFill>
                <a:latin typeface="Verdana"/>
                <a:cs typeface="Verdana"/>
              </a:rPr>
              <a:t>%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10909807" y="5651398"/>
            <a:ext cx="2724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4</a:t>
            </a:r>
            <a:r>
              <a:rPr sz="900" spc="-9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8</a:t>
            </a:r>
            <a:r>
              <a:rPr sz="900" spc="-275" dirty="0">
                <a:solidFill>
                  <a:srgbClr val="FFFFFF"/>
                </a:solidFill>
                <a:latin typeface="Verdana"/>
                <a:cs typeface="Verdana"/>
              </a:rPr>
              <a:t>%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11330685" y="5705347"/>
            <a:ext cx="2724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3</a:t>
            </a:r>
            <a:r>
              <a:rPr sz="900" spc="-9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5</a:t>
            </a:r>
            <a:r>
              <a:rPr sz="900" spc="-275" dirty="0">
                <a:solidFill>
                  <a:srgbClr val="FFFFFF"/>
                </a:solidFill>
                <a:latin typeface="Verdana"/>
                <a:cs typeface="Verdana"/>
              </a:rPr>
              <a:t>%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6412991" y="5597652"/>
            <a:ext cx="67310" cy="245745"/>
          </a:xfrm>
          <a:custGeom>
            <a:avLst/>
            <a:gdLst/>
            <a:ahLst/>
            <a:cxnLst/>
            <a:rect l="l" t="t" r="r" b="b"/>
            <a:pathLst>
              <a:path w="67310" h="245745">
                <a:moveTo>
                  <a:pt x="0" y="245364"/>
                </a:moveTo>
                <a:lnTo>
                  <a:pt x="67056" y="0"/>
                </a:lnTo>
              </a:path>
            </a:pathLst>
          </a:custGeom>
          <a:ln w="9525">
            <a:solidFill>
              <a:srgbClr val="A6A6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 txBox="1"/>
          <p:nvPr/>
        </p:nvSpPr>
        <p:spPr>
          <a:xfrm>
            <a:off x="6345173" y="5426709"/>
            <a:ext cx="2724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6</a:t>
            </a:r>
            <a:r>
              <a:rPr sz="900" spc="-9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0</a:t>
            </a:r>
            <a:r>
              <a:rPr sz="900" spc="-275" dirty="0">
                <a:solidFill>
                  <a:srgbClr val="FFFFFF"/>
                </a:solidFill>
                <a:latin typeface="Verdana"/>
                <a:cs typeface="Verdana"/>
              </a:rPr>
              <a:t>%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7930133" y="5300853"/>
            <a:ext cx="3365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13</a:t>
            </a:r>
            <a:r>
              <a:rPr sz="900" spc="-9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4</a:t>
            </a:r>
            <a:r>
              <a:rPr sz="900" spc="-275" dirty="0">
                <a:solidFill>
                  <a:srgbClr val="FFFFFF"/>
                </a:solidFill>
                <a:latin typeface="Verdana"/>
                <a:cs typeface="Verdana"/>
              </a:rPr>
              <a:t>%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9614407" y="5203063"/>
            <a:ext cx="3365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15</a:t>
            </a:r>
            <a:r>
              <a:rPr sz="900" spc="-9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8</a:t>
            </a:r>
            <a:r>
              <a:rPr sz="900" spc="-275" dirty="0">
                <a:solidFill>
                  <a:srgbClr val="FFFFFF"/>
                </a:solidFill>
                <a:latin typeface="Verdana"/>
                <a:cs typeface="Verdana"/>
              </a:rPr>
              <a:t>%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10877804" y="5041519"/>
            <a:ext cx="3365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19</a:t>
            </a:r>
            <a:r>
              <a:rPr sz="900" spc="-9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8</a:t>
            </a:r>
            <a:r>
              <a:rPr sz="900" spc="-275" dirty="0">
                <a:solidFill>
                  <a:srgbClr val="FFFFFF"/>
                </a:solidFill>
                <a:latin typeface="Verdana"/>
                <a:cs typeface="Verdana"/>
              </a:rPr>
              <a:t>%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11298681" y="5245353"/>
            <a:ext cx="3365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14</a:t>
            </a:r>
            <a:r>
              <a:rPr sz="900" spc="-9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8</a:t>
            </a:r>
            <a:r>
              <a:rPr sz="900" spc="-275" dirty="0">
                <a:solidFill>
                  <a:srgbClr val="FFFFFF"/>
                </a:solidFill>
                <a:latin typeface="Verdana"/>
                <a:cs typeface="Verdana"/>
              </a:rPr>
              <a:t>%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6245478" y="4304538"/>
            <a:ext cx="3365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37</a:t>
            </a:r>
            <a:r>
              <a:rPr sz="900" spc="-9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8</a:t>
            </a:r>
            <a:r>
              <a:rPr sz="900" spc="-275" dirty="0">
                <a:solidFill>
                  <a:srgbClr val="FFFFFF"/>
                </a:solidFill>
                <a:latin typeface="Verdana"/>
                <a:cs typeface="Verdana"/>
              </a:rPr>
              <a:t>%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9614407" y="4730242"/>
            <a:ext cx="3365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27</a:t>
            </a:r>
            <a:r>
              <a:rPr sz="900" spc="-9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4</a:t>
            </a:r>
            <a:r>
              <a:rPr sz="900" spc="-275" dirty="0">
                <a:solidFill>
                  <a:srgbClr val="FFFFFF"/>
                </a:solidFill>
                <a:latin typeface="Verdana"/>
                <a:cs typeface="Verdana"/>
              </a:rPr>
              <a:t>%</a:t>
            </a:r>
            <a:endParaRPr sz="900" dirty="0">
              <a:latin typeface="Verdana"/>
              <a:cs typeface="Verdana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10456544" y="4617846"/>
            <a:ext cx="336550" cy="408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30</a:t>
            </a:r>
            <a:r>
              <a:rPr sz="900" spc="-9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900" spc="-275" dirty="0">
                <a:solidFill>
                  <a:srgbClr val="FFFFFF"/>
                </a:solidFill>
                <a:latin typeface="Verdana"/>
                <a:cs typeface="Verdana"/>
              </a:rPr>
              <a:t>%</a:t>
            </a:r>
            <a:endParaRPr sz="9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24</a:t>
            </a:r>
            <a:r>
              <a:rPr sz="900" spc="-9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1</a:t>
            </a:r>
            <a:r>
              <a:rPr sz="900" spc="-275" dirty="0">
                <a:solidFill>
                  <a:srgbClr val="FFFFFF"/>
                </a:solidFill>
                <a:latin typeface="Verdana"/>
                <a:cs typeface="Verdana"/>
              </a:rPr>
              <a:t>%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10877804" y="4655311"/>
            <a:ext cx="3365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29</a:t>
            </a:r>
            <a:r>
              <a:rPr sz="900" spc="-9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900" spc="-275" dirty="0">
                <a:solidFill>
                  <a:srgbClr val="FFFFFF"/>
                </a:solidFill>
                <a:latin typeface="Verdana"/>
                <a:cs typeface="Verdana"/>
              </a:rPr>
              <a:t>%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11298681" y="4666869"/>
            <a:ext cx="3365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29</a:t>
            </a:r>
            <a:r>
              <a:rPr sz="900" spc="-9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0</a:t>
            </a:r>
            <a:r>
              <a:rPr sz="900" spc="-275" dirty="0">
                <a:solidFill>
                  <a:srgbClr val="FFFFFF"/>
                </a:solidFill>
                <a:latin typeface="Verdana"/>
                <a:cs typeface="Verdana"/>
              </a:rPr>
              <a:t>%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6140322" y="6147308"/>
            <a:ext cx="54610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40" dirty="0">
                <a:solidFill>
                  <a:srgbClr val="FFFFFF"/>
                </a:solidFill>
                <a:latin typeface="Verdana"/>
                <a:cs typeface="Verdana"/>
              </a:rPr>
              <a:t>Mar/2021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7395464" y="6147308"/>
            <a:ext cx="5626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5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900" spc="1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900" spc="100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900" spc="-40" dirty="0">
                <a:solidFill>
                  <a:srgbClr val="FFFFFF"/>
                </a:solidFill>
                <a:latin typeface="Verdana"/>
                <a:cs typeface="Verdana"/>
              </a:rPr>
              <a:t>/</a:t>
            </a:r>
            <a:r>
              <a:rPr sz="900" spc="-60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021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9941814" y="6147308"/>
            <a:ext cx="5232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Ju</a:t>
            </a:r>
            <a:r>
              <a:rPr sz="900" spc="-3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900" spc="-40" dirty="0">
                <a:solidFill>
                  <a:srgbClr val="FFFFFF"/>
                </a:solidFill>
                <a:latin typeface="Verdana"/>
                <a:cs typeface="Verdana"/>
              </a:rPr>
              <a:t>/</a:t>
            </a:r>
            <a:r>
              <a:rPr sz="900" spc="-50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900" spc="-85" dirty="0">
                <a:solidFill>
                  <a:srgbClr val="FFFFFF"/>
                </a:solidFill>
                <a:latin typeface="Verdana"/>
                <a:cs typeface="Verdana"/>
              </a:rPr>
              <a:t>0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23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11049000" y="6147308"/>
            <a:ext cx="55410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35" dirty="0">
                <a:solidFill>
                  <a:srgbClr val="FFFFFF"/>
                </a:solidFill>
                <a:latin typeface="Verdana"/>
                <a:cs typeface="Verdana"/>
              </a:rPr>
              <a:t>Mar/202</a:t>
            </a:r>
            <a:r>
              <a:rPr lang="en-US" sz="900" spc="-35" dirty="0">
                <a:solidFill>
                  <a:srgbClr val="FFFFFF"/>
                </a:solidFill>
                <a:latin typeface="Verdana"/>
                <a:cs typeface="Verdana"/>
              </a:rPr>
              <a:t>4</a:t>
            </a:r>
            <a:endParaRPr sz="900" dirty="0">
              <a:latin typeface="Verdana"/>
              <a:cs typeface="Verdana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6156599" y="5012119"/>
            <a:ext cx="180975" cy="52324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3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xis</a:t>
            </a:r>
            <a:r>
              <a:rPr sz="10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Ti</a:t>
            </a:r>
            <a:r>
              <a:rPr sz="1000" spc="1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le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8504935" y="6109575"/>
            <a:ext cx="867410" cy="394335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395"/>
              </a:spcBef>
            </a:pPr>
            <a:r>
              <a:rPr sz="900" spc="-50" dirty="0">
                <a:solidFill>
                  <a:srgbClr val="FFFFFF"/>
                </a:solidFill>
                <a:latin typeface="Verdana"/>
                <a:cs typeface="Verdana"/>
              </a:rPr>
              <a:t>Sep/2022</a:t>
            </a:r>
            <a:endParaRPr sz="9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325"/>
              </a:spcBef>
            </a:pPr>
            <a:r>
              <a:rPr sz="1000" spc="-45" dirty="0">
                <a:solidFill>
                  <a:srgbClr val="FFFFFF"/>
                </a:solidFill>
                <a:latin typeface="Verdana"/>
                <a:cs typeface="Verdana"/>
              </a:rPr>
              <a:t>Peri</a:t>
            </a:r>
            <a:r>
              <a:rPr sz="1000" spc="4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000" spc="55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1000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10" dirty="0">
                <a:solidFill>
                  <a:srgbClr val="FFFFFF"/>
                </a:solidFill>
                <a:latin typeface="Verdana"/>
                <a:cs typeface="Verdana"/>
              </a:rPr>
              <a:t>en</a:t>
            </a:r>
            <a:r>
              <a:rPr sz="1000" spc="50" dirty="0">
                <a:solidFill>
                  <a:srgbClr val="FFFFFF"/>
                </a:solidFill>
                <a:latin typeface="Verdana"/>
                <a:cs typeface="Verdana"/>
              </a:rPr>
              <a:t>ded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7174483" y="4034120"/>
            <a:ext cx="3701415" cy="463550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sz="1400" b="1" spc="-114" dirty="0">
                <a:solidFill>
                  <a:srgbClr val="FFFFFF"/>
                </a:solidFill>
                <a:latin typeface="Tahoma"/>
                <a:cs typeface="Tahoma"/>
              </a:rPr>
              <a:t>Retu</a:t>
            </a:r>
            <a:r>
              <a:rPr sz="1400" b="1" spc="-90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400" b="1" spc="-5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400" b="1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-80" dirty="0">
                <a:solidFill>
                  <a:srgbClr val="FFFFFF"/>
                </a:solidFill>
                <a:latin typeface="Tahoma"/>
                <a:cs typeface="Tahoma"/>
              </a:rPr>
              <a:t>Ratio</a:t>
            </a:r>
            <a:r>
              <a:rPr sz="1400" b="1" spc="-70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4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1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400" b="1" spc="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400" b="1" spc="45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4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130" dirty="0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sz="1400" b="1" spc="10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400" b="1" spc="-75" dirty="0">
                <a:solidFill>
                  <a:srgbClr val="FFFFFF"/>
                </a:solidFill>
                <a:latin typeface="Tahoma"/>
                <a:cs typeface="Tahoma"/>
              </a:rPr>
              <a:t>pit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sz="14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8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400" b="1" spc="20" dirty="0">
                <a:solidFill>
                  <a:srgbClr val="FFFFFF"/>
                </a:solidFill>
                <a:latin typeface="Tahoma"/>
                <a:cs typeface="Tahoma"/>
              </a:rPr>
              <a:t>deq</a:t>
            </a:r>
            <a:r>
              <a:rPr sz="1400" b="1" spc="15" dirty="0">
                <a:solidFill>
                  <a:srgbClr val="FFFFFF"/>
                </a:solidFill>
                <a:latin typeface="Tahoma"/>
                <a:cs typeface="Tahoma"/>
              </a:rPr>
              <a:t>u</a:t>
            </a:r>
            <a:r>
              <a:rPr sz="1400" b="1" spc="80" dirty="0">
                <a:solidFill>
                  <a:srgbClr val="FFFFFF"/>
                </a:solidFill>
                <a:latin typeface="Tahoma"/>
                <a:cs typeface="Tahoma"/>
              </a:rPr>
              <a:t>ac</a:t>
            </a:r>
            <a:r>
              <a:rPr sz="1400" b="1" spc="85" dirty="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sz="1400" b="1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-114" dirty="0">
                <a:solidFill>
                  <a:srgbClr val="FFFFFF"/>
                </a:solidFill>
                <a:latin typeface="Tahoma"/>
                <a:cs typeface="Tahoma"/>
              </a:rPr>
              <a:t>(</a:t>
            </a:r>
            <a:r>
              <a:rPr sz="1400" b="1" spc="-70" dirty="0">
                <a:solidFill>
                  <a:srgbClr val="FFFFFF"/>
                </a:solidFill>
                <a:latin typeface="Tahoma"/>
                <a:cs typeface="Tahoma"/>
              </a:rPr>
              <a:t>in</a:t>
            </a:r>
            <a:r>
              <a:rPr sz="14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-290" dirty="0">
                <a:solidFill>
                  <a:srgbClr val="FFFFFF"/>
                </a:solidFill>
                <a:latin typeface="Tahoma"/>
                <a:cs typeface="Tahoma"/>
              </a:rPr>
              <a:t>%)</a:t>
            </a:r>
            <a:endParaRPr sz="1400">
              <a:latin typeface="Tahoma"/>
              <a:cs typeface="Tahoma"/>
            </a:endParaRPr>
          </a:p>
          <a:p>
            <a:pPr marL="768350">
              <a:lnSpc>
                <a:spcPct val="100000"/>
              </a:lnSpc>
              <a:spcBef>
                <a:spcPts val="265"/>
              </a:spcBef>
            </a:pPr>
            <a:r>
              <a:rPr sz="900" spc="-120" dirty="0">
                <a:solidFill>
                  <a:srgbClr val="FFFFFF"/>
                </a:solidFill>
                <a:latin typeface="Verdana"/>
                <a:cs typeface="Verdana"/>
              </a:rPr>
              <a:t>37.1%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94" name="object 94"/>
          <p:cNvSpPr/>
          <p:nvPr/>
        </p:nvSpPr>
        <p:spPr>
          <a:xfrm>
            <a:off x="7389114" y="6756654"/>
            <a:ext cx="243840" cy="0"/>
          </a:xfrm>
          <a:custGeom>
            <a:avLst/>
            <a:gdLst/>
            <a:ahLst/>
            <a:cxnLst/>
            <a:rect l="l" t="t" r="r" b="b"/>
            <a:pathLst>
              <a:path w="243840">
                <a:moveTo>
                  <a:pt x="0" y="0"/>
                </a:moveTo>
                <a:lnTo>
                  <a:pt x="243839" y="0"/>
                </a:lnTo>
              </a:path>
            </a:pathLst>
          </a:custGeom>
          <a:ln w="28575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 txBox="1"/>
          <p:nvPr/>
        </p:nvSpPr>
        <p:spPr>
          <a:xfrm>
            <a:off x="7646289" y="6667906"/>
            <a:ext cx="27940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8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900" spc="55" dirty="0">
                <a:solidFill>
                  <a:srgbClr val="FFFFFF"/>
                </a:solidFill>
                <a:latin typeface="Verdana"/>
                <a:cs typeface="Verdana"/>
              </a:rPr>
              <a:t>OA</a:t>
            </a:r>
            <a:endParaRPr sz="900">
              <a:latin typeface="Verdana"/>
              <a:cs typeface="Verdana"/>
            </a:endParaRPr>
          </a:p>
        </p:txBody>
      </p:sp>
      <p:grpSp>
        <p:nvGrpSpPr>
          <p:cNvPr id="96" name="object 96"/>
          <p:cNvGrpSpPr/>
          <p:nvPr/>
        </p:nvGrpSpPr>
        <p:grpSpPr>
          <a:xfrm>
            <a:off x="8082533" y="6742366"/>
            <a:ext cx="914400" cy="28575"/>
            <a:chOff x="8082533" y="6742366"/>
            <a:chExt cx="914400" cy="28575"/>
          </a:xfrm>
        </p:grpSpPr>
        <p:sp>
          <p:nvSpPr>
            <p:cNvPr id="97" name="object 97"/>
            <p:cNvSpPr/>
            <p:nvPr/>
          </p:nvSpPr>
          <p:spPr>
            <a:xfrm>
              <a:off x="8082533" y="6756654"/>
              <a:ext cx="243840" cy="0"/>
            </a:xfrm>
            <a:custGeom>
              <a:avLst/>
              <a:gdLst/>
              <a:ahLst/>
              <a:cxnLst/>
              <a:rect l="l" t="t" r="r" b="b"/>
              <a:pathLst>
                <a:path w="243840">
                  <a:moveTo>
                    <a:pt x="0" y="0"/>
                  </a:moveTo>
                  <a:lnTo>
                    <a:pt x="243840" y="0"/>
                  </a:lnTo>
                </a:path>
              </a:pathLst>
            </a:custGeom>
            <a:ln w="28575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8753093" y="6756654"/>
              <a:ext cx="243840" cy="0"/>
            </a:xfrm>
            <a:custGeom>
              <a:avLst/>
              <a:gdLst/>
              <a:ahLst/>
              <a:cxnLst/>
              <a:rect l="l" t="t" r="r" b="b"/>
              <a:pathLst>
                <a:path w="243840">
                  <a:moveTo>
                    <a:pt x="0" y="0"/>
                  </a:moveTo>
                  <a:lnTo>
                    <a:pt x="243839" y="0"/>
                  </a:lnTo>
                </a:path>
              </a:pathLst>
            </a:custGeom>
            <a:ln w="28575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9" name="object 99"/>
          <p:cNvSpPr txBox="1"/>
          <p:nvPr/>
        </p:nvSpPr>
        <p:spPr>
          <a:xfrm>
            <a:off x="8340343" y="6667906"/>
            <a:ext cx="20135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82625" algn="l"/>
              </a:tabLst>
            </a:pPr>
            <a:r>
              <a:rPr sz="900" spc="-8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900" spc="-1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900" spc="-1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sz="900" spc="75" dirty="0">
                <a:solidFill>
                  <a:srgbClr val="FFFFFF"/>
                </a:solidFill>
                <a:latin typeface="Verdana"/>
                <a:cs typeface="Verdana"/>
              </a:rPr>
              <a:t>Ca</a:t>
            </a:r>
            <a:r>
              <a:rPr sz="900" spc="65" dirty="0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sz="900" spc="-5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900" spc="-6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900" spc="6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900" spc="-70" dirty="0">
                <a:solidFill>
                  <a:srgbClr val="FFFFFF"/>
                </a:solidFill>
                <a:latin typeface="Verdana"/>
                <a:cs typeface="Verdana"/>
              </a:rPr>
              <a:t>l </a:t>
            </a:r>
            <a:r>
              <a:rPr sz="900" spc="4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900" spc="60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900" spc="3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900" spc="55" dirty="0">
                <a:solidFill>
                  <a:srgbClr val="FFFFFF"/>
                </a:solidFill>
                <a:latin typeface="Verdana"/>
                <a:cs typeface="Verdana"/>
              </a:rPr>
              <a:t>q</a:t>
            </a:r>
            <a:r>
              <a:rPr sz="900" spc="-35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900" spc="4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900" spc="100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900" spc="-55" dirty="0">
                <a:solidFill>
                  <a:srgbClr val="FFFFFF"/>
                </a:solidFill>
                <a:latin typeface="Verdana"/>
                <a:cs typeface="Verdana"/>
              </a:rPr>
              <a:t>y</a:t>
            </a:r>
            <a:r>
              <a:rPr sz="9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114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900" spc="6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900" spc="-4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900" spc="-20" dirty="0">
                <a:solidFill>
                  <a:srgbClr val="FFFFFF"/>
                </a:solidFill>
                <a:latin typeface="Verdana"/>
                <a:cs typeface="Verdana"/>
              </a:rPr>
              <a:t>io</a:t>
            </a:r>
            <a:endParaRPr sz="900">
              <a:latin typeface="Verdana"/>
              <a:cs typeface="Verdana"/>
            </a:endParaRPr>
          </a:p>
        </p:txBody>
      </p:sp>
      <p:graphicFrame>
        <p:nvGraphicFramePr>
          <p:cNvPr id="101" name="Chart 100">
            <a:extLst>
              <a:ext uri="{FF2B5EF4-FFF2-40B4-BE49-F238E27FC236}">
                <a16:creationId xmlns:a16="http://schemas.microsoft.com/office/drawing/2014/main" id="{C8900690-CDCA-6424-7931-D63E1DA08EB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5065337"/>
              </p:ext>
            </p:extLst>
          </p:nvPr>
        </p:nvGraphicFramePr>
        <p:xfrm>
          <a:off x="426009" y="1469877"/>
          <a:ext cx="3758582" cy="22087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43015" y="0"/>
            <a:ext cx="6349365" cy="6858000"/>
          </a:xfrm>
          <a:custGeom>
            <a:avLst/>
            <a:gdLst/>
            <a:ahLst/>
            <a:cxnLst/>
            <a:rect l="l" t="t" r="r" b="b"/>
            <a:pathLst>
              <a:path w="6349365" h="6858000">
                <a:moveTo>
                  <a:pt x="6348984" y="0"/>
                </a:moveTo>
                <a:lnTo>
                  <a:pt x="0" y="0"/>
                </a:lnTo>
                <a:lnTo>
                  <a:pt x="0" y="6858000"/>
                </a:lnTo>
                <a:lnTo>
                  <a:pt x="6348984" y="6858000"/>
                </a:lnTo>
                <a:lnTo>
                  <a:pt x="6348984" y="0"/>
                </a:lnTo>
                <a:close/>
              </a:path>
            </a:pathLst>
          </a:custGeom>
          <a:solidFill>
            <a:srgbClr val="1F49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66927" y="163449"/>
            <a:ext cx="189992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Ope</a:t>
            </a:r>
            <a:r>
              <a:rPr spc="-75" dirty="0"/>
              <a:t>r</a:t>
            </a:r>
            <a:r>
              <a:rPr spc="-25" dirty="0"/>
              <a:t>a</a:t>
            </a:r>
            <a:r>
              <a:rPr dirty="0"/>
              <a:t>ti</a:t>
            </a:r>
            <a:r>
              <a:rPr spc="10" dirty="0"/>
              <a:t>o</a:t>
            </a:r>
            <a:r>
              <a:rPr dirty="0"/>
              <a:t>ns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66927" y="640156"/>
            <a:ext cx="3275965" cy="6997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80" dirty="0">
                <a:solidFill>
                  <a:srgbClr val="171616"/>
                </a:solidFill>
                <a:latin typeface="Verdana"/>
                <a:cs typeface="Verdana"/>
              </a:rPr>
              <a:t>an</a:t>
            </a:r>
            <a:r>
              <a:rPr sz="2000" spc="85" dirty="0">
                <a:solidFill>
                  <a:srgbClr val="171616"/>
                </a:solidFill>
                <a:latin typeface="Verdana"/>
                <a:cs typeface="Verdana"/>
              </a:rPr>
              <a:t>d</a:t>
            </a:r>
            <a:r>
              <a:rPr sz="2000" spc="-160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2000" spc="25" dirty="0">
                <a:solidFill>
                  <a:srgbClr val="171616"/>
                </a:solidFill>
                <a:latin typeface="Verdana"/>
                <a:cs typeface="Verdana"/>
              </a:rPr>
              <a:t>NPA</a:t>
            </a:r>
            <a:r>
              <a:rPr sz="2000" spc="-175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2000" spc="105" dirty="0">
                <a:solidFill>
                  <a:srgbClr val="171616"/>
                </a:solidFill>
                <a:latin typeface="Verdana"/>
                <a:cs typeface="Verdana"/>
              </a:rPr>
              <a:t>A</a:t>
            </a:r>
            <a:r>
              <a:rPr sz="2000" spc="-100" dirty="0">
                <a:solidFill>
                  <a:srgbClr val="171616"/>
                </a:solidFill>
                <a:latin typeface="Verdana"/>
                <a:cs typeface="Verdana"/>
              </a:rPr>
              <a:t>nalys</a:t>
            </a:r>
            <a:r>
              <a:rPr sz="2000" spc="-65" dirty="0">
                <a:solidFill>
                  <a:srgbClr val="171616"/>
                </a:solidFill>
                <a:latin typeface="Verdana"/>
                <a:cs typeface="Verdana"/>
              </a:rPr>
              <a:t>i</a:t>
            </a:r>
            <a:r>
              <a:rPr sz="2000" spc="-265" dirty="0">
                <a:solidFill>
                  <a:srgbClr val="171616"/>
                </a:solidFill>
                <a:latin typeface="Verdana"/>
                <a:cs typeface="Verdana"/>
              </a:rPr>
              <a:t>s</a:t>
            </a:r>
            <a:endParaRPr sz="2000">
              <a:latin typeface="Verdana"/>
              <a:cs typeface="Verdana"/>
            </a:endParaRPr>
          </a:p>
          <a:p>
            <a:pPr marL="422909">
              <a:lnSpc>
                <a:spcPct val="100000"/>
              </a:lnSpc>
              <a:spcBef>
                <a:spcPts val="1220"/>
              </a:spcBef>
            </a:pPr>
            <a:r>
              <a:rPr sz="1400" b="1" dirty="0">
                <a:solidFill>
                  <a:srgbClr val="585858"/>
                </a:solidFill>
                <a:latin typeface="Calibri"/>
                <a:cs typeface="Calibri"/>
              </a:rPr>
              <a:t>Case</a:t>
            </a:r>
            <a:r>
              <a:rPr sz="1400" b="1" spc="-3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585858"/>
                </a:solidFill>
                <a:latin typeface="Calibri"/>
                <a:cs typeface="Calibri"/>
              </a:rPr>
              <a:t>load</a:t>
            </a:r>
            <a:r>
              <a:rPr sz="1400" b="1" spc="-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585858"/>
                </a:solidFill>
                <a:latin typeface="Calibri"/>
                <a:cs typeface="Calibri"/>
              </a:rPr>
              <a:t>of</a:t>
            </a:r>
            <a:r>
              <a:rPr sz="1400" b="1" spc="-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585858"/>
                </a:solidFill>
                <a:latin typeface="Calibri"/>
                <a:cs typeface="Calibri"/>
              </a:rPr>
              <a:t>clients</a:t>
            </a:r>
            <a:r>
              <a:rPr sz="1400" b="1" spc="-3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585858"/>
                </a:solidFill>
                <a:latin typeface="Calibri"/>
                <a:cs typeface="Calibri"/>
              </a:rPr>
              <a:t>per</a:t>
            </a:r>
            <a:r>
              <a:rPr sz="1400" b="1" spc="-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585858"/>
                </a:solidFill>
                <a:latin typeface="Calibri"/>
                <a:cs typeface="Calibri"/>
              </a:rPr>
              <a:t>Field</a:t>
            </a:r>
            <a:r>
              <a:rPr sz="1400" b="1" spc="-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585858"/>
                </a:solidFill>
                <a:latin typeface="Calibri"/>
                <a:cs typeface="Calibri"/>
              </a:rPr>
              <a:t>Executive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356984" y="562483"/>
            <a:ext cx="17500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114" dirty="0">
                <a:solidFill>
                  <a:srgbClr val="E7E6E6"/>
                </a:solidFill>
                <a:latin typeface="Tahoma"/>
                <a:cs typeface="Tahoma"/>
              </a:rPr>
              <a:t>PA</a:t>
            </a:r>
            <a:r>
              <a:rPr sz="1800" b="1" spc="-120" dirty="0">
                <a:solidFill>
                  <a:srgbClr val="E7E6E6"/>
                </a:solidFill>
                <a:latin typeface="Tahoma"/>
                <a:cs typeface="Tahoma"/>
              </a:rPr>
              <a:t>R</a:t>
            </a:r>
            <a:r>
              <a:rPr sz="1800" b="1" spc="-15" dirty="0">
                <a:solidFill>
                  <a:srgbClr val="E7E6E6"/>
                </a:solidFill>
                <a:latin typeface="Tahoma"/>
                <a:cs typeface="Tahoma"/>
              </a:rPr>
              <a:t> </a:t>
            </a:r>
            <a:r>
              <a:rPr sz="1800" b="1" spc="-50" dirty="0">
                <a:solidFill>
                  <a:srgbClr val="E7E6E6"/>
                </a:solidFill>
                <a:latin typeface="Tahoma"/>
                <a:cs typeface="Tahoma"/>
              </a:rPr>
              <a:t>analysi</a:t>
            </a:r>
            <a:r>
              <a:rPr sz="1800" b="1" spc="-45" dirty="0">
                <a:solidFill>
                  <a:srgbClr val="E7E6E6"/>
                </a:solidFill>
                <a:latin typeface="Tahoma"/>
                <a:cs typeface="Tahoma"/>
              </a:rPr>
              <a:t>s</a:t>
            </a:r>
            <a:r>
              <a:rPr sz="1800" b="1" spc="-25" dirty="0">
                <a:solidFill>
                  <a:srgbClr val="E7E6E6"/>
                </a:solidFill>
                <a:latin typeface="Tahoma"/>
                <a:cs typeface="Tahoma"/>
              </a:rPr>
              <a:t> </a:t>
            </a:r>
            <a:r>
              <a:rPr sz="1800" b="1" spc="-20" dirty="0">
                <a:solidFill>
                  <a:srgbClr val="E7E6E6"/>
                </a:solidFill>
                <a:latin typeface="Tahoma"/>
                <a:cs typeface="Tahoma"/>
              </a:rPr>
              <a:t>on  </a:t>
            </a:r>
            <a:r>
              <a:rPr sz="1800" b="1" spc="-105" dirty="0">
                <a:solidFill>
                  <a:srgbClr val="E7E6E6"/>
                </a:solidFill>
                <a:latin typeface="Tahoma"/>
                <a:cs typeface="Tahoma"/>
              </a:rPr>
              <a:t>Total</a:t>
            </a:r>
            <a:r>
              <a:rPr sz="1800" b="1" spc="-40" dirty="0">
                <a:solidFill>
                  <a:srgbClr val="E7E6E6"/>
                </a:solidFill>
                <a:latin typeface="Tahoma"/>
                <a:cs typeface="Tahoma"/>
              </a:rPr>
              <a:t> </a:t>
            </a:r>
            <a:r>
              <a:rPr sz="1800" b="1" spc="-25" dirty="0">
                <a:solidFill>
                  <a:srgbClr val="E7E6E6"/>
                </a:solidFill>
                <a:latin typeface="Tahoma"/>
                <a:cs typeface="Tahoma"/>
              </a:rPr>
              <a:t>AUM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52272" y="6138671"/>
            <a:ext cx="4643755" cy="0"/>
          </a:xfrm>
          <a:custGeom>
            <a:avLst/>
            <a:gdLst/>
            <a:ahLst/>
            <a:cxnLst/>
            <a:rect l="l" t="t" r="r" b="b"/>
            <a:pathLst>
              <a:path w="4643755">
                <a:moveTo>
                  <a:pt x="0" y="0"/>
                </a:moveTo>
                <a:lnTo>
                  <a:pt x="4643628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1019555" y="4515611"/>
            <a:ext cx="3907790" cy="1438910"/>
            <a:chOff x="1019555" y="4515611"/>
            <a:chExt cx="3907790" cy="1438910"/>
          </a:xfrm>
        </p:grpSpPr>
        <p:sp>
          <p:nvSpPr>
            <p:cNvPr id="8" name="object 8"/>
            <p:cNvSpPr/>
            <p:nvPr/>
          </p:nvSpPr>
          <p:spPr>
            <a:xfrm>
              <a:off x="1038605" y="4534661"/>
              <a:ext cx="3869690" cy="1400810"/>
            </a:xfrm>
            <a:custGeom>
              <a:avLst/>
              <a:gdLst/>
              <a:ahLst/>
              <a:cxnLst/>
              <a:rect l="l" t="t" r="r" b="b"/>
              <a:pathLst>
                <a:path w="3869690" h="1400810">
                  <a:moveTo>
                    <a:pt x="0" y="0"/>
                  </a:moveTo>
                  <a:lnTo>
                    <a:pt x="774192" y="1127760"/>
                  </a:lnTo>
                  <a:lnTo>
                    <a:pt x="1548383" y="1370076"/>
                  </a:lnTo>
                  <a:lnTo>
                    <a:pt x="2322576" y="1400556"/>
                  </a:lnTo>
                  <a:lnTo>
                    <a:pt x="3095244" y="1214628"/>
                  </a:lnTo>
                  <a:lnTo>
                    <a:pt x="3869435" y="1141476"/>
                  </a:lnTo>
                </a:path>
              </a:pathLst>
            </a:custGeom>
            <a:ln w="38100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38605" y="4534661"/>
              <a:ext cx="3869690" cy="1400810"/>
            </a:xfrm>
            <a:custGeom>
              <a:avLst/>
              <a:gdLst/>
              <a:ahLst/>
              <a:cxnLst/>
              <a:rect l="l" t="t" r="r" b="b"/>
              <a:pathLst>
                <a:path w="3869690" h="1400810">
                  <a:moveTo>
                    <a:pt x="0" y="0"/>
                  </a:moveTo>
                  <a:lnTo>
                    <a:pt x="774192" y="1127760"/>
                  </a:lnTo>
                  <a:lnTo>
                    <a:pt x="1548383" y="1370076"/>
                  </a:lnTo>
                  <a:lnTo>
                    <a:pt x="2322576" y="1400556"/>
                  </a:lnTo>
                  <a:lnTo>
                    <a:pt x="3095244" y="1214628"/>
                  </a:lnTo>
                  <a:lnTo>
                    <a:pt x="3869435" y="1141476"/>
                  </a:lnTo>
                </a:path>
              </a:pathLst>
            </a:custGeom>
            <a:ln w="3810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641347" y="5417819"/>
              <a:ext cx="1879600" cy="518159"/>
            </a:xfrm>
            <a:custGeom>
              <a:avLst/>
              <a:gdLst/>
              <a:ahLst/>
              <a:cxnLst/>
              <a:rect l="l" t="t" r="r" b="b"/>
              <a:pathLst>
                <a:path w="1879600" h="518160">
                  <a:moveTo>
                    <a:pt x="170687" y="245363"/>
                  </a:moveTo>
                  <a:lnTo>
                    <a:pt x="0" y="0"/>
                  </a:lnTo>
                </a:path>
                <a:path w="1879600" h="518160">
                  <a:moveTo>
                    <a:pt x="1719072" y="518159"/>
                  </a:moveTo>
                  <a:lnTo>
                    <a:pt x="1821179" y="252983"/>
                  </a:lnTo>
                  <a:lnTo>
                    <a:pt x="1879091" y="252983"/>
                  </a:lnTo>
                </a:path>
              </a:pathLst>
            </a:custGeom>
            <a:ln w="9525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902614" y="4294073"/>
            <a:ext cx="27305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404040"/>
                </a:solidFill>
                <a:latin typeface="Verdana"/>
                <a:cs typeface="Verdana"/>
              </a:rPr>
              <a:t>9</a:t>
            </a:r>
            <a:r>
              <a:rPr sz="900" spc="-90" dirty="0">
                <a:solidFill>
                  <a:srgbClr val="404040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404040"/>
                </a:solidFill>
                <a:latin typeface="Verdana"/>
                <a:cs typeface="Verdana"/>
              </a:rPr>
              <a:t>1</a:t>
            </a:r>
            <a:r>
              <a:rPr sz="900" spc="-270" dirty="0">
                <a:solidFill>
                  <a:srgbClr val="404040"/>
                </a:solidFill>
                <a:latin typeface="Verdana"/>
                <a:cs typeface="Verdana"/>
              </a:rPr>
              <a:t>%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505838" y="5246878"/>
            <a:ext cx="2724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404040"/>
                </a:solidFill>
                <a:latin typeface="Verdana"/>
                <a:cs typeface="Verdana"/>
              </a:rPr>
              <a:t>2</a:t>
            </a:r>
            <a:r>
              <a:rPr sz="900" spc="-90" dirty="0">
                <a:solidFill>
                  <a:srgbClr val="404040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404040"/>
                </a:solidFill>
                <a:latin typeface="Verdana"/>
                <a:cs typeface="Verdana"/>
              </a:rPr>
              <a:t>7</a:t>
            </a:r>
            <a:r>
              <a:rPr sz="900" spc="-275" dirty="0">
                <a:solidFill>
                  <a:srgbClr val="404040"/>
                </a:solidFill>
                <a:latin typeface="Verdana"/>
                <a:cs typeface="Verdana"/>
              </a:rPr>
              <a:t>%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450719" y="5664504"/>
            <a:ext cx="2724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404040"/>
                </a:solidFill>
                <a:latin typeface="Verdana"/>
                <a:cs typeface="Verdana"/>
              </a:rPr>
              <a:t>1</a:t>
            </a:r>
            <a:r>
              <a:rPr sz="900" spc="-90" dirty="0">
                <a:solidFill>
                  <a:srgbClr val="404040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404040"/>
                </a:solidFill>
                <a:latin typeface="Verdana"/>
                <a:cs typeface="Verdana"/>
              </a:rPr>
              <a:t>3</a:t>
            </a:r>
            <a:r>
              <a:rPr sz="900" spc="-275" dirty="0">
                <a:solidFill>
                  <a:srgbClr val="404040"/>
                </a:solidFill>
                <a:latin typeface="Verdana"/>
                <a:cs typeface="Verdana"/>
              </a:rPr>
              <a:t>%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546094" y="5589523"/>
            <a:ext cx="2724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404040"/>
                </a:solidFill>
                <a:latin typeface="Verdana"/>
                <a:cs typeface="Verdana"/>
              </a:rPr>
              <a:t>1</a:t>
            </a:r>
            <a:r>
              <a:rPr sz="900" spc="-90" dirty="0">
                <a:solidFill>
                  <a:srgbClr val="404040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404040"/>
                </a:solidFill>
                <a:latin typeface="Verdana"/>
                <a:cs typeface="Verdana"/>
              </a:rPr>
              <a:t>2</a:t>
            </a:r>
            <a:r>
              <a:rPr sz="900" spc="-275" dirty="0">
                <a:solidFill>
                  <a:srgbClr val="404040"/>
                </a:solidFill>
                <a:latin typeface="Verdana"/>
                <a:cs typeface="Verdana"/>
              </a:rPr>
              <a:t>%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998721" y="5508752"/>
            <a:ext cx="2724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404040"/>
                </a:solidFill>
                <a:latin typeface="Verdana"/>
                <a:cs typeface="Verdana"/>
              </a:rPr>
              <a:t>2</a:t>
            </a:r>
            <a:r>
              <a:rPr sz="900" spc="-90" dirty="0">
                <a:solidFill>
                  <a:srgbClr val="404040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404040"/>
                </a:solidFill>
                <a:latin typeface="Verdana"/>
                <a:cs typeface="Verdana"/>
              </a:rPr>
              <a:t>2</a:t>
            </a:r>
            <a:r>
              <a:rPr sz="900" spc="-275" dirty="0">
                <a:solidFill>
                  <a:srgbClr val="404040"/>
                </a:solidFill>
                <a:latin typeface="Verdana"/>
                <a:cs typeface="Verdana"/>
              </a:rPr>
              <a:t>%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772659" y="5435853"/>
            <a:ext cx="2724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404040"/>
                </a:solidFill>
                <a:latin typeface="Verdana"/>
                <a:cs typeface="Verdana"/>
              </a:rPr>
              <a:t>2</a:t>
            </a:r>
            <a:r>
              <a:rPr sz="900" spc="-90" dirty="0">
                <a:solidFill>
                  <a:srgbClr val="404040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404040"/>
                </a:solidFill>
                <a:latin typeface="Verdana"/>
                <a:cs typeface="Verdana"/>
              </a:rPr>
              <a:t>6</a:t>
            </a:r>
            <a:r>
              <a:rPr sz="900" spc="-275" dirty="0">
                <a:solidFill>
                  <a:srgbClr val="404040"/>
                </a:solidFill>
                <a:latin typeface="Verdana"/>
                <a:cs typeface="Verdana"/>
              </a:rPr>
              <a:t>%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65454" y="6198514"/>
            <a:ext cx="5467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40" dirty="0">
                <a:solidFill>
                  <a:srgbClr val="585858"/>
                </a:solidFill>
                <a:latin typeface="Verdana"/>
                <a:cs typeface="Verdana"/>
              </a:rPr>
              <a:t>Mar/2021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539621" y="6198514"/>
            <a:ext cx="54610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40" dirty="0">
                <a:solidFill>
                  <a:srgbClr val="585858"/>
                </a:solidFill>
                <a:latin typeface="Verdana"/>
                <a:cs typeface="Verdana"/>
              </a:rPr>
              <a:t>Mar/2022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13558" y="6198514"/>
            <a:ext cx="5467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40" dirty="0">
                <a:solidFill>
                  <a:srgbClr val="585858"/>
                </a:solidFill>
                <a:latin typeface="Verdana"/>
                <a:cs typeface="Verdana"/>
              </a:rPr>
              <a:t>Mar/2023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099307" y="6198514"/>
            <a:ext cx="5232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585858"/>
                </a:solidFill>
                <a:latin typeface="Verdana"/>
                <a:cs typeface="Verdana"/>
              </a:rPr>
              <a:t>Ju</a:t>
            </a:r>
            <a:r>
              <a:rPr sz="900" spc="-35" dirty="0">
                <a:solidFill>
                  <a:srgbClr val="585858"/>
                </a:solidFill>
                <a:latin typeface="Verdana"/>
                <a:cs typeface="Verdana"/>
              </a:rPr>
              <a:t>n</a:t>
            </a:r>
            <a:r>
              <a:rPr sz="900" spc="-40" dirty="0">
                <a:solidFill>
                  <a:srgbClr val="585858"/>
                </a:solidFill>
                <a:latin typeface="Verdana"/>
                <a:cs typeface="Verdana"/>
              </a:rPr>
              <a:t>/</a:t>
            </a:r>
            <a:r>
              <a:rPr sz="900" spc="-50" dirty="0">
                <a:solidFill>
                  <a:srgbClr val="585858"/>
                </a:solidFill>
                <a:latin typeface="Verdana"/>
                <a:cs typeface="Verdana"/>
              </a:rPr>
              <a:t>2</a:t>
            </a:r>
            <a:r>
              <a:rPr sz="900" spc="-85" dirty="0">
                <a:solidFill>
                  <a:srgbClr val="585858"/>
                </a:solidFill>
                <a:latin typeface="Verdana"/>
                <a:cs typeface="Verdana"/>
              </a:rPr>
              <a:t>0</a:t>
            </a:r>
            <a:r>
              <a:rPr sz="900" spc="-75" dirty="0">
                <a:solidFill>
                  <a:srgbClr val="585858"/>
                </a:solidFill>
                <a:latin typeface="Verdana"/>
                <a:cs typeface="Verdana"/>
              </a:rPr>
              <a:t>23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853941" y="6198514"/>
            <a:ext cx="5626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5" dirty="0">
                <a:solidFill>
                  <a:srgbClr val="585858"/>
                </a:solidFill>
                <a:latin typeface="Verdana"/>
                <a:cs typeface="Verdana"/>
              </a:rPr>
              <a:t>D</a:t>
            </a:r>
            <a:r>
              <a:rPr sz="900" spc="10" dirty="0">
                <a:solidFill>
                  <a:srgbClr val="585858"/>
                </a:solidFill>
                <a:latin typeface="Verdana"/>
                <a:cs typeface="Verdana"/>
              </a:rPr>
              <a:t>e</a:t>
            </a:r>
            <a:r>
              <a:rPr sz="900" spc="100" dirty="0">
                <a:solidFill>
                  <a:srgbClr val="585858"/>
                </a:solidFill>
                <a:latin typeface="Verdana"/>
                <a:cs typeface="Verdana"/>
              </a:rPr>
              <a:t>c</a:t>
            </a:r>
            <a:r>
              <a:rPr sz="900" spc="-40" dirty="0">
                <a:solidFill>
                  <a:srgbClr val="585858"/>
                </a:solidFill>
                <a:latin typeface="Verdana"/>
                <a:cs typeface="Verdana"/>
              </a:rPr>
              <a:t>/</a:t>
            </a:r>
            <a:r>
              <a:rPr sz="900" spc="-60" dirty="0">
                <a:solidFill>
                  <a:srgbClr val="585858"/>
                </a:solidFill>
                <a:latin typeface="Verdana"/>
                <a:cs typeface="Verdana"/>
              </a:rPr>
              <a:t>2</a:t>
            </a:r>
            <a:r>
              <a:rPr sz="900" spc="-75" dirty="0">
                <a:solidFill>
                  <a:srgbClr val="585858"/>
                </a:solidFill>
                <a:latin typeface="Verdana"/>
                <a:cs typeface="Verdana"/>
              </a:rPr>
              <a:t>023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635753" y="6198514"/>
            <a:ext cx="54610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40" dirty="0">
                <a:solidFill>
                  <a:srgbClr val="585858"/>
                </a:solidFill>
                <a:latin typeface="Verdana"/>
                <a:cs typeface="Verdana"/>
              </a:rPr>
              <a:t>Mar/2024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660650" y="3970782"/>
            <a:ext cx="62547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0" dirty="0">
                <a:solidFill>
                  <a:srgbClr val="585858"/>
                </a:solidFill>
                <a:latin typeface="Calibri"/>
                <a:cs typeface="Calibri"/>
              </a:rPr>
              <a:t>P</a:t>
            </a:r>
            <a:r>
              <a:rPr sz="1400" b="1" dirty="0">
                <a:solidFill>
                  <a:srgbClr val="585858"/>
                </a:solidFill>
                <a:latin typeface="Calibri"/>
                <a:cs typeface="Calibri"/>
              </a:rPr>
              <a:t>AR </a:t>
            </a:r>
            <a:r>
              <a:rPr sz="1400" b="1" spc="-10" dirty="0">
                <a:solidFill>
                  <a:srgbClr val="585858"/>
                </a:solidFill>
                <a:latin typeface="Calibri"/>
                <a:cs typeface="Calibri"/>
              </a:rPr>
              <a:t>3</a:t>
            </a:r>
            <a:r>
              <a:rPr sz="1400" b="1" dirty="0">
                <a:solidFill>
                  <a:srgbClr val="585858"/>
                </a:solidFill>
                <a:latin typeface="Calibri"/>
                <a:cs typeface="Calibri"/>
              </a:rPr>
              <a:t>0+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6987349" y="4665154"/>
            <a:ext cx="4301490" cy="1760220"/>
            <a:chOff x="6987349" y="4665154"/>
            <a:chExt cx="4301490" cy="1760220"/>
          </a:xfrm>
        </p:grpSpPr>
        <p:sp>
          <p:nvSpPr>
            <p:cNvPr id="25" name="object 25"/>
            <p:cNvSpPr/>
            <p:nvPr/>
          </p:nvSpPr>
          <p:spPr>
            <a:xfrm>
              <a:off x="6992111" y="6384035"/>
              <a:ext cx="4291965" cy="36830"/>
            </a:xfrm>
            <a:custGeom>
              <a:avLst/>
              <a:gdLst/>
              <a:ahLst/>
              <a:cxnLst/>
              <a:rect l="l" t="t" r="r" b="b"/>
              <a:pathLst>
                <a:path w="4291965" h="36829">
                  <a:moveTo>
                    <a:pt x="0" y="0"/>
                  </a:moveTo>
                  <a:lnTo>
                    <a:pt x="4291584" y="0"/>
                  </a:lnTo>
                </a:path>
                <a:path w="4291965" h="36829">
                  <a:moveTo>
                    <a:pt x="0" y="0"/>
                  </a:moveTo>
                  <a:lnTo>
                    <a:pt x="0" y="36575"/>
                  </a:lnTo>
                </a:path>
                <a:path w="4291965" h="36829">
                  <a:moveTo>
                    <a:pt x="714756" y="0"/>
                  </a:moveTo>
                  <a:lnTo>
                    <a:pt x="714756" y="36575"/>
                  </a:lnTo>
                </a:path>
                <a:path w="4291965" h="36829">
                  <a:moveTo>
                    <a:pt x="1429512" y="0"/>
                  </a:moveTo>
                  <a:lnTo>
                    <a:pt x="1429512" y="36575"/>
                  </a:lnTo>
                </a:path>
                <a:path w="4291965" h="36829">
                  <a:moveTo>
                    <a:pt x="2145792" y="0"/>
                  </a:moveTo>
                  <a:lnTo>
                    <a:pt x="2145792" y="36575"/>
                  </a:lnTo>
                </a:path>
                <a:path w="4291965" h="36829">
                  <a:moveTo>
                    <a:pt x="2860548" y="0"/>
                  </a:moveTo>
                  <a:lnTo>
                    <a:pt x="2860548" y="36575"/>
                  </a:lnTo>
                </a:path>
                <a:path w="4291965" h="36829">
                  <a:moveTo>
                    <a:pt x="3576828" y="0"/>
                  </a:moveTo>
                  <a:lnTo>
                    <a:pt x="3576828" y="36575"/>
                  </a:lnTo>
                </a:path>
                <a:path w="4291965" h="36829">
                  <a:moveTo>
                    <a:pt x="4291584" y="0"/>
                  </a:moveTo>
                  <a:lnTo>
                    <a:pt x="4291584" y="36575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349489" y="4679441"/>
              <a:ext cx="3576954" cy="1529080"/>
            </a:xfrm>
            <a:custGeom>
              <a:avLst/>
              <a:gdLst/>
              <a:ahLst/>
              <a:cxnLst/>
              <a:rect l="l" t="t" r="r" b="b"/>
              <a:pathLst>
                <a:path w="3576954" h="1529079">
                  <a:moveTo>
                    <a:pt x="0" y="0"/>
                  </a:moveTo>
                  <a:lnTo>
                    <a:pt x="714755" y="1182623"/>
                  </a:lnTo>
                  <a:lnTo>
                    <a:pt x="1431035" y="1528571"/>
                  </a:lnTo>
                  <a:lnTo>
                    <a:pt x="2145791" y="1488947"/>
                  </a:lnTo>
                  <a:lnTo>
                    <a:pt x="2862071" y="1307591"/>
                  </a:lnTo>
                  <a:lnTo>
                    <a:pt x="3576828" y="1255775"/>
                  </a:lnTo>
                </a:path>
              </a:pathLst>
            </a:custGeom>
            <a:ln w="28575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7214107" y="4438269"/>
            <a:ext cx="2724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7</a:t>
            </a:r>
            <a:r>
              <a:rPr sz="900" spc="-9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8</a:t>
            </a:r>
            <a:r>
              <a:rPr sz="900" spc="-275" dirty="0">
                <a:solidFill>
                  <a:srgbClr val="FFFFFF"/>
                </a:solidFill>
                <a:latin typeface="Verdana"/>
                <a:cs typeface="Verdana"/>
              </a:rPr>
              <a:t>%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929498" y="5620918"/>
            <a:ext cx="2724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900" spc="-9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4</a:t>
            </a:r>
            <a:r>
              <a:rPr sz="900" spc="-275" dirty="0">
                <a:solidFill>
                  <a:srgbClr val="FFFFFF"/>
                </a:solidFill>
                <a:latin typeface="Verdana"/>
                <a:cs typeface="Verdana"/>
              </a:rPr>
              <a:t>%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645143" y="5966561"/>
            <a:ext cx="27305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0</a:t>
            </a:r>
            <a:r>
              <a:rPr sz="900" spc="-9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8</a:t>
            </a:r>
            <a:r>
              <a:rPr sz="900" spc="-270" dirty="0">
                <a:solidFill>
                  <a:srgbClr val="FFFFFF"/>
                </a:solidFill>
                <a:latin typeface="Verdana"/>
                <a:cs typeface="Verdana"/>
              </a:rPr>
              <a:t>%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360534" y="5927547"/>
            <a:ext cx="2724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1</a:t>
            </a:r>
            <a:r>
              <a:rPr sz="900" spc="-9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0</a:t>
            </a:r>
            <a:r>
              <a:rPr sz="900" spc="-275" dirty="0">
                <a:solidFill>
                  <a:srgbClr val="FFFFFF"/>
                </a:solidFill>
                <a:latin typeface="Verdana"/>
                <a:cs typeface="Verdana"/>
              </a:rPr>
              <a:t>%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0076180" y="5747105"/>
            <a:ext cx="2724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1</a:t>
            </a:r>
            <a:r>
              <a:rPr sz="900" spc="-9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8</a:t>
            </a:r>
            <a:r>
              <a:rPr sz="900" spc="-275" dirty="0">
                <a:solidFill>
                  <a:srgbClr val="FFFFFF"/>
                </a:solidFill>
                <a:latin typeface="Verdana"/>
                <a:cs typeface="Verdana"/>
              </a:rPr>
              <a:t>%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0791570" y="5694375"/>
            <a:ext cx="2724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900" spc="-9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0</a:t>
            </a:r>
            <a:r>
              <a:rPr sz="900" spc="-275" dirty="0">
                <a:solidFill>
                  <a:srgbClr val="FFFFFF"/>
                </a:solidFill>
                <a:latin typeface="Verdana"/>
                <a:cs typeface="Verdana"/>
              </a:rPr>
              <a:t>%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076947" y="6442964"/>
            <a:ext cx="54610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40" dirty="0">
                <a:solidFill>
                  <a:srgbClr val="FFFFFF"/>
                </a:solidFill>
                <a:latin typeface="Verdana"/>
                <a:cs typeface="Verdana"/>
              </a:rPr>
              <a:t>Mar/2021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792593" y="6442964"/>
            <a:ext cx="54610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40" dirty="0">
                <a:solidFill>
                  <a:srgbClr val="FFFFFF"/>
                </a:solidFill>
                <a:latin typeface="Verdana"/>
                <a:cs typeface="Verdana"/>
              </a:rPr>
              <a:t>Mar/2022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507983" y="6442964"/>
            <a:ext cx="54610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40" dirty="0">
                <a:solidFill>
                  <a:srgbClr val="FFFFFF"/>
                </a:solidFill>
                <a:latin typeface="Verdana"/>
                <a:cs typeface="Verdana"/>
              </a:rPr>
              <a:t>Mar/2023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235185" y="6442964"/>
            <a:ext cx="5232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Ju</a:t>
            </a:r>
            <a:r>
              <a:rPr sz="900" spc="-3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900" spc="-40" dirty="0">
                <a:solidFill>
                  <a:srgbClr val="FFFFFF"/>
                </a:solidFill>
                <a:latin typeface="Verdana"/>
                <a:cs typeface="Verdana"/>
              </a:rPr>
              <a:t>/</a:t>
            </a:r>
            <a:r>
              <a:rPr sz="900" spc="-50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900" spc="-85" dirty="0">
                <a:solidFill>
                  <a:srgbClr val="FFFFFF"/>
                </a:solidFill>
                <a:latin typeface="Verdana"/>
                <a:cs typeface="Verdana"/>
              </a:rPr>
              <a:t>0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23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931145" y="6442964"/>
            <a:ext cx="5626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5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900" spc="1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900" spc="100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900" spc="-40" dirty="0">
                <a:solidFill>
                  <a:srgbClr val="FFFFFF"/>
                </a:solidFill>
                <a:latin typeface="Verdana"/>
                <a:cs typeface="Verdana"/>
              </a:rPr>
              <a:t>/</a:t>
            </a:r>
            <a:r>
              <a:rPr sz="900" spc="-60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023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0654665" y="6442964"/>
            <a:ext cx="54610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40" dirty="0">
                <a:solidFill>
                  <a:srgbClr val="FFFFFF"/>
                </a:solidFill>
                <a:latin typeface="Verdana"/>
                <a:cs typeface="Verdana"/>
              </a:rPr>
              <a:t>Mar/2024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780144" y="4016121"/>
            <a:ext cx="71691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35" dirty="0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sz="1400" b="1" spc="8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400" b="1" spc="-204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4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-110" dirty="0">
                <a:solidFill>
                  <a:srgbClr val="FFFFFF"/>
                </a:solidFill>
                <a:latin typeface="Tahoma"/>
                <a:cs typeface="Tahoma"/>
              </a:rPr>
              <a:t>60</a:t>
            </a:r>
            <a:r>
              <a:rPr sz="1400" b="1" spc="-305" dirty="0">
                <a:solidFill>
                  <a:srgbClr val="FFFFFF"/>
                </a:solidFill>
                <a:latin typeface="Tahoma"/>
                <a:cs typeface="Tahoma"/>
              </a:rPr>
              <a:t>+</a:t>
            </a:r>
            <a:endParaRPr sz="1400">
              <a:latin typeface="Tahoma"/>
              <a:cs typeface="Tahoma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6534721" y="1819846"/>
            <a:ext cx="4889500" cy="1848485"/>
            <a:chOff x="6534721" y="1819846"/>
            <a:chExt cx="4889500" cy="1848485"/>
          </a:xfrm>
        </p:grpSpPr>
        <p:sp>
          <p:nvSpPr>
            <p:cNvPr id="41" name="object 41"/>
            <p:cNvSpPr/>
            <p:nvPr/>
          </p:nvSpPr>
          <p:spPr>
            <a:xfrm>
              <a:off x="6539483" y="3630167"/>
              <a:ext cx="4879975" cy="38100"/>
            </a:xfrm>
            <a:custGeom>
              <a:avLst/>
              <a:gdLst/>
              <a:ahLst/>
              <a:cxnLst/>
              <a:rect l="l" t="t" r="r" b="b"/>
              <a:pathLst>
                <a:path w="4879975" h="38100">
                  <a:moveTo>
                    <a:pt x="0" y="0"/>
                  </a:moveTo>
                  <a:lnTo>
                    <a:pt x="4879848" y="0"/>
                  </a:lnTo>
                </a:path>
                <a:path w="4879975" h="38100">
                  <a:moveTo>
                    <a:pt x="0" y="0"/>
                  </a:moveTo>
                  <a:lnTo>
                    <a:pt x="0" y="38099"/>
                  </a:lnTo>
                </a:path>
                <a:path w="4879975" h="38100">
                  <a:moveTo>
                    <a:pt x="813816" y="0"/>
                  </a:moveTo>
                  <a:lnTo>
                    <a:pt x="813816" y="38099"/>
                  </a:lnTo>
                </a:path>
                <a:path w="4879975" h="38100">
                  <a:moveTo>
                    <a:pt x="1626108" y="0"/>
                  </a:moveTo>
                  <a:lnTo>
                    <a:pt x="1626108" y="38099"/>
                  </a:lnTo>
                </a:path>
                <a:path w="4879975" h="38100">
                  <a:moveTo>
                    <a:pt x="2439924" y="0"/>
                  </a:moveTo>
                  <a:lnTo>
                    <a:pt x="2439924" y="38099"/>
                  </a:lnTo>
                </a:path>
                <a:path w="4879975" h="38100">
                  <a:moveTo>
                    <a:pt x="3252216" y="0"/>
                  </a:moveTo>
                  <a:lnTo>
                    <a:pt x="3252216" y="38099"/>
                  </a:lnTo>
                </a:path>
                <a:path w="4879975" h="38100">
                  <a:moveTo>
                    <a:pt x="4066032" y="0"/>
                  </a:moveTo>
                  <a:lnTo>
                    <a:pt x="4066032" y="38099"/>
                  </a:lnTo>
                </a:path>
                <a:path w="4879975" h="38100">
                  <a:moveTo>
                    <a:pt x="4879848" y="0"/>
                  </a:moveTo>
                  <a:lnTo>
                    <a:pt x="4879848" y="38099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945629" y="1834133"/>
              <a:ext cx="4066540" cy="1595755"/>
            </a:xfrm>
            <a:custGeom>
              <a:avLst/>
              <a:gdLst/>
              <a:ahLst/>
              <a:cxnLst/>
              <a:rect l="l" t="t" r="r" b="b"/>
              <a:pathLst>
                <a:path w="4066540" h="1595754">
                  <a:moveTo>
                    <a:pt x="0" y="0"/>
                  </a:moveTo>
                  <a:lnTo>
                    <a:pt x="813816" y="1197864"/>
                  </a:lnTo>
                  <a:lnTo>
                    <a:pt x="1627631" y="1595627"/>
                  </a:lnTo>
                  <a:lnTo>
                    <a:pt x="2439924" y="1562100"/>
                  </a:lnTo>
                  <a:lnTo>
                    <a:pt x="3253740" y="1400555"/>
                  </a:lnTo>
                  <a:lnTo>
                    <a:pt x="4066031" y="1350264"/>
                  </a:lnTo>
                </a:path>
              </a:pathLst>
            </a:custGeom>
            <a:ln w="28575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9386315" y="3236975"/>
              <a:ext cx="210820" cy="158750"/>
            </a:xfrm>
            <a:custGeom>
              <a:avLst/>
              <a:gdLst/>
              <a:ahLst/>
              <a:cxnLst/>
              <a:rect l="l" t="t" r="r" b="b"/>
              <a:pathLst>
                <a:path w="210820" h="158750">
                  <a:moveTo>
                    <a:pt x="0" y="158496"/>
                  </a:moveTo>
                  <a:lnTo>
                    <a:pt x="210311" y="0"/>
                  </a:lnTo>
                </a:path>
              </a:pathLst>
            </a:custGeom>
            <a:ln w="9525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6810247" y="1592960"/>
            <a:ext cx="2724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6</a:t>
            </a:r>
            <a:r>
              <a:rPr sz="900" spc="-9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4</a:t>
            </a:r>
            <a:r>
              <a:rPr sz="900" spc="-275" dirty="0">
                <a:solidFill>
                  <a:srgbClr val="FFFFFF"/>
                </a:solidFill>
                <a:latin typeface="Verdana"/>
                <a:cs typeface="Verdana"/>
              </a:rPr>
              <a:t>%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623429" y="2790571"/>
            <a:ext cx="2724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900" spc="-9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1</a:t>
            </a:r>
            <a:r>
              <a:rPr sz="900" spc="-275" dirty="0">
                <a:solidFill>
                  <a:srgbClr val="FFFFFF"/>
                </a:solidFill>
                <a:latin typeface="Verdana"/>
                <a:cs typeface="Verdana"/>
              </a:rPr>
              <a:t>%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8436609" y="3188970"/>
            <a:ext cx="2724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0</a:t>
            </a:r>
            <a:r>
              <a:rPr sz="900" spc="-9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7</a:t>
            </a:r>
            <a:r>
              <a:rPr sz="900" spc="-275" dirty="0">
                <a:solidFill>
                  <a:srgbClr val="FFFFFF"/>
                </a:solidFill>
                <a:latin typeface="Verdana"/>
                <a:cs typeface="Verdana"/>
              </a:rPr>
              <a:t>%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9461372" y="3066415"/>
            <a:ext cx="2724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0</a:t>
            </a:r>
            <a:r>
              <a:rPr sz="900" spc="-9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8</a:t>
            </a:r>
            <a:r>
              <a:rPr sz="900" spc="-275" dirty="0">
                <a:solidFill>
                  <a:srgbClr val="FFFFFF"/>
                </a:solidFill>
                <a:latin typeface="Verdana"/>
                <a:cs typeface="Verdana"/>
              </a:rPr>
              <a:t>%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0063353" y="2993897"/>
            <a:ext cx="2724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1</a:t>
            </a:r>
            <a:r>
              <a:rPr sz="900" spc="-9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4</a:t>
            </a:r>
            <a:r>
              <a:rPr sz="900" spc="-275" dirty="0">
                <a:solidFill>
                  <a:srgbClr val="FFFFFF"/>
                </a:solidFill>
                <a:latin typeface="Verdana"/>
                <a:cs typeface="Verdana"/>
              </a:rPr>
              <a:t>%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0876915" y="2942971"/>
            <a:ext cx="2724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1</a:t>
            </a:r>
            <a:r>
              <a:rPr sz="900" spc="-9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6</a:t>
            </a:r>
            <a:r>
              <a:rPr sz="900" spc="-275" dirty="0">
                <a:solidFill>
                  <a:srgbClr val="FFFFFF"/>
                </a:solidFill>
                <a:latin typeface="Verdana"/>
                <a:cs typeface="Verdana"/>
              </a:rPr>
              <a:t>%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673722" y="3689730"/>
            <a:ext cx="54610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40" dirty="0">
                <a:solidFill>
                  <a:srgbClr val="FFFFFF"/>
                </a:solidFill>
                <a:latin typeface="Verdana"/>
                <a:cs typeface="Verdana"/>
              </a:rPr>
              <a:t>Mar/2021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487157" y="3689730"/>
            <a:ext cx="54610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40" dirty="0">
                <a:solidFill>
                  <a:srgbClr val="FFFFFF"/>
                </a:solidFill>
                <a:latin typeface="Verdana"/>
                <a:cs typeface="Verdana"/>
              </a:rPr>
              <a:t>Mar/2022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8300466" y="3689730"/>
            <a:ext cx="54610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40" dirty="0">
                <a:solidFill>
                  <a:srgbClr val="FFFFFF"/>
                </a:solidFill>
                <a:latin typeface="Verdana"/>
                <a:cs typeface="Verdana"/>
              </a:rPr>
              <a:t>Mar/2023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9125457" y="3689730"/>
            <a:ext cx="5232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Ju</a:t>
            </a:r>
            <a:r>
              <a:rPr sz="900" spc="-3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900" spc="-40" dirty="0">
                <a:solidFill>
                  <a:srgbClr val="FFFFFF"/>
                </a:solidFill>
                <a:latin typeface="Verdana"/>
                <a:cs typeface="Verdana"/>
              </a:rPr>
              <a:t>/</a:t>
            </a:r>
            <a:r>
              <a:rPr sz="900" spc="-50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900" spc="-85" dirty="0">
                <a:solidFill>
                  <a:srgbClr val="FFFFFF"/>
                </a:solidFill>
                <a:latin typeface="Verdana"/>
                <a:cs typeface="Verdana"/>
              </a:rPr>
              <a:t>0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23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9919207" y="3689730"/>
            <a:ext cx="5626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5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900" spc="1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900" spc="100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900" spc="-40" dirty="0">
                <a:solidFill>
                  <a:srgbClr val="FFFFFF"/>
                </a:solidFill>
                <a:latin typeface="Verdana"/>
                <a:cs typeface="Verdana"/>
              </a:rPr>
              <a:t>/</a:t>
            </a:r>
            <a:r>
              <a:rPr sz="900" spc="-60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023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0740390" y="3689730"/>
            <a:ext cx="54610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40" dirty="0">
                <a:solidFill>
                  <a:srgbClr val="FFFFFF"/>
                </a:solidFill>
                <a:latin typeface="Verdana"/>
                <a:cs typeface="Verdana"/>
              </a:rPr>
              <a:t>Mar/2024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8621648" y="1262583"/>
            <a:ext cx="71755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35" dirty="0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sz="1400" b="1" spc="-60" dirty="0">
                <a:solidFill>
                  <a:srgbClr val="FFFFFF"/>
                </a:solidFill>
                <a:latin typeface="Tahoma"/>
                <a:cs typeface="Tahoma"/>
              </a:rPr>
              <a:t>AR</a:t>
            </a:r>
            <a:r>
              <a:rPr sz="14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-105" dirty="0">
                <a:solidFill>
                  <a:srgbClr val="FFFFFF"/>
                </a:solidFill>
                <a:latin typeface="Tahoma"/>
                <a:cs typeface="Tahoma"/>
              </a:rPr>
              <a:t>90</a:t>
            </a:r>
            <a:r>
              <a:rPr sz="1400" b="1" spc="-305" dirty="0">
                <a:solidFill>
                  <a:srgbClr val="FFFFFF"/>
                </a:solidFill>
                <a:latin typeface="Tahoma"/>
                <a:cs typeface="Tahoma"/>
              </a:rPr>
              <a:t>+</a:t>
            </a:r>
            <a:endParaRPr sz="1400">
              <a:latin typeface="Tahoma"/>
              <a:cs typeface="Tahoma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665987" y="1697717"/>
            <a:ext cx="4291965" cy="1533525"/>
            <a:chOff x="665987" y="1697717"/>
            <a:chExt cx="4291965" cy="1533525"/>
          </a:xfrm>
        </p:grpSpPr>
        <p:pic>
          <p:nvPicPr>
            <p:cNvPr id="58" name="object 5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6014" y="1697717"/>
              <a:ext cx="430182" cy="1533162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4295" y="1716023"/>
              <a:ext cx="358140" cy="1507236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844295" y="1716023"/>
              <a:ext cx="358140" cy="1507490"/>
            </a:xfrm>
            <a:custGeom>
              <a:avLst/>
              <a:gdLst/>
              <a:ahLst/>
              <a:cxnLst/>
              <a:rect l="l" t="t" r="r" b="b"/>
              <a:pathLst>
                <a:path w="358140" h="1507489">
                  <a:moveTo>
                    <a:pt x="0" y="1507236"/>
                  </a:moveTo>
                  <a:lnTo>
                    <a:pt x="358140" y="1507236"/>
                  </a:lnTo>
                  <a:lnTo>
                    <a:pt x="358140" y="0"/>
                  </a:lnTo>
                  <a:lnTo>
                    <a:pt x="0" y="0"/>
                  </a:lnTo>
                  <a:lnTo>
                    <a:pt x="0" y="1507236"/>
                  </a:lnTo>
                  <a:close/>
                </a:path>
              </a:pathLst>
            </a:custGeom>
            <a:ln w="9525">
              <a:solidFill>
                <a:srgbClr val="426E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20770" y="1839418"/>
              <a:ext cx="430182" cy="1391461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59051" y="1857755"/>
              <a:ext cx="358140" cy="1365503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1559051" y="1857755"/>
              <a:ext cx="358140" cy="1365885"/>
            </a:xfrm>
            <a:custGeom>
              <a:avLst/>
              <a:gdLst/>
              <a:ahLst/>
              <a:cxnLst/>
              <a:rect l="l" t="t" r="r" b="b"/>
              <a:pathLst>
                <a:path w="358139" h="1365885">
                  <a:moveTo>
                    <a:pt x="0" y="1365503"/>
                  </a:moveTo>
                  <a:lnTo>
                    <a:pt x="358140" y="1365503"/>
                  </a:lnTo>
                  <a:lnTo>
                    <a:pt x="358140" y="0"/>
                  </a:lnTo>
                  <a:lnTo>
                    <a:pt x="0" y="0"/>
                  </a:lnTo>
                  <a:lnTo>
                    <a:pt x="0" y="1365503"/>
                  </a:lnTo>
                  <a:close/>
                </a:path>
              </a:pathLst>
            </a:custGeom>
            <a:ln w="9525">
              <a:solidFill>
                <a:srgbClr val="426E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" name="object 6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237050" y="1968942"/>
              <a:ext cx="430182" cy="1261937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275331" y="1987295"/>
              <a:ext cx="358139" cy="1235964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2275331" y="1987295"/>
              <a:ext cx="358140" cy="1236345"/>
            </a:xfrm>
            <a:custGeom>
              <a:avLst/>
              <a:gdLst/>
              <a:ahLst/>
              <a:cxnLst/>
              <a:rect l="l" t="t" r="r" b="b"/>
              <a:pathLst>
                <a:path w="358139" h="1236345">
                  <a:moveTo>
                    <a:pt x="0" y="1235964"/>
                  </a:moveTo>
                  <a:lnTo>
                    <a:pt x="358139" y="1235964"/>
                  </a:lnTo>
                  <a:lnTo>
                    <a:pt x="358139" y="0"/>
                  </a:lnTo>
                  <a:lnTo>
                    <a:pt x="0" y="0"/>
                  </a:lnTo>
                  <a:lnTo>
                    <a:pt x="0" y="1235964"/>
                  </a:lnTo>
                  <a:close/>
                </a:path>
              </a:pathLst>
            </a:custGeom>
            <a:ln w="9524">
              <a:solidFill>
                <a:srgbClr val="426E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" name="object 6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951806" y="1892766"/>
              <a:ext cx="430182" cy="1338113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990087" y="1911095"/>
              <a:ext cx="358139" cy="1312164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2990087" y="1911095"/>
              <a:ext cx="358140" cy="1312545"/>
            </a:xfrm>
            <a:custGeom>
              <a:avLst/>
              <a:gdLst/>
              <a:ahLst/>
              <a:cxnLst/>
              <a:rect l="l" t="t" r="r" b="b"/>
              <a:pathLst>
                <a:path w="358139" h="1312545">
                  <a:moveTo>
                    <a:pt x="0" y="1312164"/>
                  </a:moveTo>
                  <a:lnTo>
                    <a:pt x="358139" y="1312164"/>
                  </a:lnTo>
                  <a:lnTo>
                    <a:pt x="358139" y="0"/>
                  </a:lnTo>
                  <a:lnTo>
                    <a:pt x="0" y="0"/>
                  </a:lnTo>
                  <a:lnTo>
                    <a:pt x="0" y="1312164"/>
                  </a:lnTo>
                  <a:close/>
                </a:path>
              </a:pathLst>
            </a:custGeom>
            <a:ln w="9525">
              <a:solidFill>
                <a:srgbClr val="426E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7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668236" y="2151799"/>
              <a:ext cx="428281" cy="1079080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706367" y="2170175"/>
              <a:ext cx="356615" cy="1053084"/>
            </a:xfrm>
            <a:prstGeom prst="rect">
              <a:avLst/>
            </a:prstGeom>
          </p:spPr>
        </p:pic>
        <p:sp>
          <p:nvSpPr>
            <p:cNvPr id="72" name="object 72"/>
            <p:cNvSpPr/>
            <p:nvPr/>
          </p:nvSpPr>
          <p:spPr>
            <a:xfrm>
              <a:off x="3706367" y="2170175"/>
              <a:ext cx="356870" cy="1053465"/>
            </a:xfrm>
            <a:custGeom>
              <a:avLst/>
              <a:gdLst/>
              <a:ahLst/>
              <a:cxnLst/>
              <a:rect l="l" t="t" r="r" b="b"/>
              <a:pathLst>
                <a:path w="356870" h="1053464">
                  <a:moveTo>
                    <a:pt x="0" y="1053084"/>
                  </a:moveTo>
                  <a:lnTo>
                    <a:pt x="356615" y="1053084"/>
                  </a:lnTo>
                  <a:lnTo>
                    <a:pt x="356615" y="0"/>
                  </a:lnTo>
                  <a:lnTo>
                    <a:pt x="0" y="0"/>
                  </a:lnTo>
                  <a:lnTo>
                    <a:pt x="0" y="1053084"/>
                  </a:lnTo>
                  <a:close/>
                </a:path>
              </a:pathLst>
            </a:custGeom>
            <a:ln w="9525">
              <a:solidFill>
                <a:srgbClr val="426E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3" name="object 7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382842" y="2125980"/>
              <a:ext cx="430182" cy="1104899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421123" y="2144267"/>
              <a:ext cx="358139" cy="1078991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4421123" y="2144267"/>
              <a:ext cx="358140" cy="1079500"/>
            </a:xfrm>
            <a:custGeom>
              <a:avLst/>
              <a:gdLst/>
              <a:ahLst/>
              <a:cxnLst/>
              <a:rect l="l" t="t" r="r" b="b"/>
              <a:pathLst>
                <a:path w="358139" h="1079500">
                  <a:moveTo>
                    <a:pt x="0" y="1078991"/>
                  </a:moveTo>
                  <a:lnTo>
                    <a:pt x="358139" y="1078991"/>
                  </a:lnTo>
                  <a:lnTo>
                    <a:pt x="358139" y="0"/>
                  </a:lnTo>
                  <a:lnTo>
                    <a:pt x="0" y="0"/>
                  </a:lnTo>
                  <a:lnTo>
                    <a:pt x="0" y="1078991"/>
                  </a:lnTo>
                  <a:close/>
                </a:path>
              </a:pathLst>
            </a:custGeom>
            <a:ln w="9525">
              <a:solidFill>
                <a:srgbClr val="426E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665987" y="3223259"/>
              <a:ext cx="4291965" cy="0"/>
            </a:xfrm>
            <a:custGeom>
              <a:avLst/>
              <a:gdLst/>
              <a:ahLst/>
              <a:cxnLst/>
              <a:rect l="l" t="t" r="r" b="b"/>
              <a:pathLst>
                <a:path w="4291965">
                  <a:moveTo>
                    <a:pt x="0" y="0"/>
                  </a:moveTo>
                  <a:lnTo>
                    <a:pt x="4291584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7" name="object 77"/>
          <p:cNvSpPr txBox="1"/>
          <p:nvPr/>
        </p:nvSpPr>
        <p:spPr>
          <a:xfrm>
            <a:off x="914501" y="1506728"/>
            <a:ext cx="217804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70" dirty="0">
                <a:solidFill>
                  <a:srgbClr val="7E7E7E"/>
                </a:solidFill>
                <a:latin typeface="Verdana"/>
                <a:cs typeface="Verdana"/>
              </a:rPr>
              <a:t>524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1629917" y="1647571"/>
            <a:ext cx="217804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70" dirty="0">
                <a:solidFill>
                  <a:srgbClr val="7E7E7E"/>
                </a:solidFill>
                <a:latin typeface="Verdana"/>
                <a:cs typeface="Verdana"/>
              </a:rPr>
              <a:t>475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2345563" y="1777110"/>
            <a:ext cx="217804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70" dirty="0">
                <a:solidFill>
                  <a:srgbClr val="7E7E7E"/>
                </a:solidFill>
                <a:latin typeface="Verdana"/>
                <a:cs typeface="Verdana"/>
              </a:rPr>
              <a:t>430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3060954" y="1702053"/>
            <a:ext cx="217804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70" dirty="0">
                <a:solidFill>
                  <a:srgbClr val="7E7E7E"/>
                </a:solidFill>
                <a:latin typeface="Verdana"/>
                <a:cs typeface="Verdana"/>
              </a:rPr>
              <a:t>456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3776598" y="1961134"/>
            <a:ext cx="217804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70" dirty="0">
                <a:solidFill>
                  <a:srgbClr val="7E7E7E"/>
                </a:solidFill>
                <a:latin typeface="Verdana"/>
                <a:cs typeface="Verdana"/>
              </a:rPr>
              <a:t>366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4491990" y="1935226"/>
            <a:ext cx="217804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70" dirty="0">
                <a:solidFill>
                  <a:srgbClr val="7E7E7E"/>
                </a:solidFill>
                <a:latin typeface="Verdana"/>
                <a:cs typeface="Verdana"/>
              </a:rPr>
              <a:t>375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749909" y="3242056"/>
            <a:ext cx="4123690" cy="3797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19885" marR="5080" indent="-1607820">
              <a:lnSpc>
                <a:spcPct val="129099"/>
              </a:lnSpc>
              <a:spcBef>
                <a:spcPts val="100"/>
              </a:spcBef>
              <a:tabLst>
                <a:tab pos="727710" algn="l"/>
                <a:tab pos="1443355" algn="l"/>
                <a:tab pos="2162810" algn="l"/>
                <a:tab pos="2866390" algn="l"/>
                <a:tab pos="3590290" algn="l"/>
              </a:tabLst>
            </a:pPr>
            <a:r>
              <a:rPr sz="900" spc="5" dirty="0">
                <a:solidFill>
                  <a:srgbClr val="7E7E7E"/>
                </a:solidFill>
                <a:latin typeface="Verdana"/>
                <a:cs typeface="Verdana"/>
              </a:rPr>
              <a:t>Mar</a:t>
            </a:r>
            <a:r>
              <a:rPr sz="900" spc="-40" dirty="0">
                <a:solidFill>
                  <a:srgbClr val="7E7E7E"/>
                </a:solidFill>
                <a:latin typeface="Verdana"/>
                <a:cs typeface="Verdana"/>
              </a:rPr>
              <a:t>/</a:t>
            </a:r>
            <a:r>
              <a:rPr sz="900" spc="-60" dirty="0">
                <a:solidFill>
                  <a:srgbClr val="7E7E7E"/>
                </a:solidFill>
                <a:latin typeface="Verdana"/>
                <a:cs typeface="Verdana"/>
              </a:rPr>
              <a:t>2</a:t>
            </a:r>
            <a:r>
              <a:rPr sz="900" spc="-75" dirty="0">
                <a:solidFill>
                  <a:srgbClr val="7E7E7E"/>
                </a:solidFill>
                <a:latin typeface="Verdana"/>
                <a:cs typeface="Verdana"/>
              </a:rPr>
              <a:t>0</a:t>
            </a:r>
            <a:r>
              <a:rPr sz="900" spc="-85" dirty="0">
                <a:solidFill>
                  <a:srgbClr val="7E7E7E"/>
                </a:solidFill>
                <a:latin typeface="Verdana"/>
                <a:cs typeface="Verdana"/>
              </a:rPr>
              <a:t>2</a:t>
            </a:r>
            <a:r>
              <a:rPr sz="900" spc="-75" dirty="0">
                <a:solidFill>
                  <a:srgbClr val="7E7E7E"/>
                </a:solidFill>
                <a:latin typeface="Verdana"/>
                <a:cs typeface="Verdana"/>
              </a:rPr>
              <a:t>1</a:t>
            </a:r>
            <a:r>
              <a:rPr sz="900" dirty="0">
                <a:solidFill>
                  <a:srgbClr val="7E7E7E"/>
                </a:solidFill>
                <a:latin typeface="Verdana"/>
                <a:cs typeface="Verdana"/>
              </a:rPr>
              <a:t>	</a:t>
            </a:r>
            <a:r>
              <a:rPr sz="900" spc="5" dirty="0">
                <a:solidFill>
                  <a:srgbClr val="7E7E7E"/>
                </a:solidFill>
                <a:latin typeface="Verdana"/>
                <a:cs typeface="Verdana"/>
              </a:rPr>
              <a:t>Mar</a:t>
            </a:r>
            <a:r>
              <a:rPr sz="900" spc="-40" dirty="0">
                <a:solidFill>
                  <a:srgbClr val="7E7E7E"/>
                </a:solidFill>
                <a:latin typeface="Verdana"/>
                <a:cs typeface="Verdana"/>
              </a:rPr>
              <a:t>/</a:t>
            </a:r>
            <a:r>
              <a:rPr sz="900" spc="-60" dirty="0">
                <a:solidFill>
                  <a:srgbClr val="7E7E7E"/>
                </a:solidFill>
                <a:latin typeface="Verdana"/>
                <a:cs typeface="Verdana"/>
              </a:rPr>
              <a:t>2</a:t>
            </a:r>
            <a:r>
              <a:rPr sz="900" spc="-75" dirty="0">
                <a:solidFill>
                  <a:srgbClr val="7E7E7E"/>
                </a:solidFill>
                <a:latin typeface="Verdana"/>
                <a:cs typeface="Verdana"/>
              </a:rPr>
              <a:t>0</a:t>
            </a:r>
            <a:r>
              <a:rPr sz="900" spc="-85" dirty="0">
                <a:solidFill>
                  <a:srgbClr val="7E7E7E"/>
                </a:solidFill>
                <a:latin typeface="Verdana"/>
                <a:cs typeface="Verdana"/>
              </a:rPr>
              <a:t>2</a:t>
            </a:r>
            <a:r>
              <a:rPr sz="900" spc="-75" dirty="0">
                <a:solidFill>
                  <a:srgbClr val="7E7E7E"/>
                </a:solidFill>
                <a:latin typeface="Verdana"/>
                <a:cs typeface="Verdana"/>
              </a:rPr>
              <a:t>2</a:t>
            </a:r>
            <a:r>
              <a:rPr sz="900" dirty="0">
                <a:solidFill>
                  <a:srgbClr val="7E7E7E"/>
                </a:solidFill>
                <a:latin typeface="Verdana"/>
                <a:cs typeface="Verdana"/>
              </a:rPr>
              <a:t>	</a:t>
            </a:r>
            <a:r>
              <a:rPr sz="900" spc="5" dirty="0">
                <a:solidFill>
                  <a:srgbClr val="7E7E7E"/>
                </a:solidFill>
                <a:latin typeface="Verdana"/>
                <a:cs typeface="Verdana"/>
              </a:rPr>
              <a:t>Mar</a:t>
            </a:r>
            <a:r>
              <a:rPr sz="900" spc="-40" dirty="0">
                <a:solidFill>
                  <a:srgbClr val="7E7E7E"/>
                </a:solidFill>
                <a:latin typeface="Verdana"/>
                <a:cs typeface="Verdana"/>
              </a:rPr>
              <a:t>/</a:t>
            </a:r>
            <a:r>
              <a:rPr sz="900" spc="-60" dirty="0">
                <a:solidFill>
                  <a:srgbClr val="7E7E7E"/>
                </a:solidFill>
                <a:latin typeface="Verdana"/>
                <a:cs typeface="Verdana"/>
              </a:rPr>
              <a:t>2</a:t>
            </a:r>
            <a:r>
              <a:rPr sz="900" spc="-75" dirty="0">
                <a:solidFill>
                  <a:srgbClr val="7E7E7E"/>
                </a:solidFill>
                <a:latin typeface="Verdana"/>
                <a:cs typeface="Verdana"/>
              </a:rPr>
              <a:t>0</a:t>
            </a:r>
            <a:r>
              <a:rPr sz="900" spc="-85" dirty="0">
                <a:solidFill>
                  <a:srgbClr val="7E7E7E"/>
                </a:solidFill>
                <a:latin typeface="Verdana"/>
                <a:cs typeface="Verdana"/>
              </a:rPr>
              <a:t>2</a:t>
            </a:r>
            <a:r>
              <a:rPr sz="900" spc="-75" dirty="0">
                <a:solidFill>
                  <a:srgbClr val="7E7E7E"/>
                </a:solidFill>
                <a:latin typeface="Verdana"/>
                <a:cs typeface="Verdana"/>
              </a:rPr>
              <a:t>3</a:t>
            </a:r>
            <a:r>
              <a:rPr sz="900" dirty="0">
                <a:solidFill>
                  <a:srgbClr val="7E7E7E"/>
                </a:solidFill>
                <a:latin typeface="Verdana"/>
                <a:cs typeface="Verdana"/>
              </a:rPr>
              <a:t>	</a:t>
            </a:r>
            <a:r>
              <a:rPr sz="900" spc="-175" dirty="0">
                <a:solidFill>
                  <a:srgbClr val="7E7E7E"/>
                </a:solidFill>
                <a:latin typeface="Verdana"/>
                <a:cs typeface="Verdana"/>
              </a:rPr>
              <a:t>S</a:t>
            </a:r>
            <a:r>
              <a:rPr sz="900" spc="45" dirty="0">
                <a:solidFill>
                  <a:srgbClr val="7E7E7E"/>
                </a:solidFill>
                <a:latin typeface="Verdana"/>
                <a:cs typeface="Verdana"/>
              </a:rPr>
              <a:t>e</a:t>
            </a:r>
            <a:r>
              <a:rPr sz="900" spc="-20" dirty="0">
                <a:solidFill>
                  <a:srgbClr val="7E7E7E"/>
                </a:solidFill>
                <a:latin typeface="Verdana"/>
                <a:cs typeface="Verdana"/>
              </a:rPr>
              <a:t>p/</a:t>
            </a:r>
            <a:r>
              <a:rPr sz="900" spc="-10" dirty="0">
                <a:solidFill>
                  <a:srgbClr val="7E7E7E"/>
                </a:solidFill>
                <a:latin typeface="Verdana"/>
                <a:cs typeface="Verdana"/>
              </a:rPr>
              <a:t>2</a:t>
            </a:r>
            <a:r>
              <a:rPr sz="900" spc="-85" dirty="0">
                <a:solidFill>
                  <a:srgbClr val="7E7E7E"/>
                </a:solidFill>
                <a:latin typeface="Verdana"/>
                <a:cs typeface="Verdana"/>
              </a:rPr>
              <a:t>0</a:t>
            </a:r>
            <a:r>
              <a:rPr sz="900" spc="-75" dirty="0">
                <a:solidFill>
                  <a:srgbClr val="7E7E7E"/>
                </a:solidFill>
                <a:latin typeface="Verdana"/>
                <a:cs typeface="Verdana"/>
              </a:rPr>
              <a:t>23</a:t>
            </a:r>
            <a:r>
              <a:rPr sz="900" dirty="0">
                <a:solidFill>
                  <a:srgbClr val="7E7E7E"/>
                </a:solidFill>
                <a:latin typeface="Verdana"/>
                <a:cs typeface="Verdana"/>
              </a:rPr>
              <a:t>	</a:t>
            </a:r>
            <a:r>
              <a:rPr sz="900" spc="5" dirty="0">
                <a:solidFill>
                  <a:srgbClr val="7E7E7E"/>
                </a:solidFill>
                <a:latin typeface="Verdana"/>
                <a:cs typeface="Verdana"/>
              </a:rPr>
              <a:t>D</a:t>
            </a:r>
            <a:r>
              <a:rPr sz="900" spc="10" dirty="0">
                <a:solidFill>
                  <a:srgbClr val="7E7E7E"/>
                </a:solidFill>
                <a:latin typeface="Verdana"/>
                <a:cs typeface="Verdana"/>
              </a:rPr>
              <a:t>e</a:t>
            </a:r>
            <a:r>
              <a:rPr sz="900" spc="100" dirty="0">
                <a:solidFill>
                  <a:srgbClr val="7E7E7E"/>
                </a:solidFill>
                <a:latin typeface="Verdana"/>
                <a:cs typeface="Verdana"/>
              </a:rPr>
              <a:t>c</a:t>
            </a:r>
            <a:r>
              <a:rPr sz="900" spc="-40" dirty="0">
                <a:solidFill>
                  <a:srgbClr val="7E7E7E"/>
                </a:solidFill>
                <a:latin typeface="Verdana"/>
                <a:cs typeface="Verdana"/>
              </a:rPr>
              <a:t>/</a:t>
            </a:r>
            <a:r>
              <a:rPr sz="900" spc="-60" dirty="0">
                <a:solidFill>
                  <a:srgbClr val="7E7E7E"/>
                </a:solidFill>
                <a:latin typeface="Verdana"/>
                <a:cs typeface="Verdana"/>
              </a:rPr>
              <a:t>2</a:t>
            </a:r>
            <a:r>
              <a:rPr sz="900" spc="-75" dirty="0">
                <a:solidFill>
                  <a:srgbClr val="7E7E7E"/>
                </a:solidFill>
                <a:latin typeface="Verdana"/>
                <a:cs typeface="Verdana"/>
              </a:rPr>
              <a:t>023</a:t>
            </a:r>
            <a:r>
              <a:rPr sz="900" dirty="0">
                <a:solidFill>
                  <a:srgbClr val="7E7E7E"/>
                </a:solidFill>
                <a:latin typeface="Verdana"/>
                <a:cs typeface="Verdana"/>
              </a:rPr>
              <a:t>	</a:t>
            </a:r>
            <a:r>
              <a:rPr sz="900" spc="5" dirty="0">
                <a:solidFill>
                  <a:srgbClr val="7E7E7E"/>
                </a:solidFill>
                <a:latin typeface="Verdana"/>
                <a:cs typeface="Verdana"/>
              </a:rPr>
              <a:t>Mar</a:t>
            </a:r>
            <a:r>
              <a:rPr sz="900" spc="-40" dirty="0">
                <a:solidFill>
                  <a:srgbClr val="7E7E7E"/>
                </a:solidFill>
                <a:latin typeface="Verdana"/>
                <a:cs typeface="Verdana"/>
              </a:rPr>
              <a:t>/</a:t>
            </a:r>
            <a:r>
              <a:rPr sz="900" spc="-60" dirty="0">
                <a:solidFill>
                  <a:srgbClr val="7E7E7E"/>
                </a:solidFill>
                <a:latin typeface="Verdana"/>
                <a:cs typeface="Verdana"/>
              </a:rPr>
              <a:t>2</a:t>
            </a:r>
            <a:r>
              <a:rPr sz="900" spc="-75" dirty="0">
                <a:solidFill>
                  <a:srgbClr val="7E7E7E"/>
                </a:solidFill>
                <a:latin typeface="Verdana"/>
                <a:cs typeface="Verdana"/>
              </a:rPr>
              <a:t>0</a:t>
            </a:r>
            <a:r>
              <a:rPr sz="900" spc="-85" dirty="0">
                <a:solidFill>
                  <a:srgbClr val="7E7E7E"/>
                </a:solidFill>
                <a:latin typeface="Verdana"/>
                <a:cs typeface="Verdana"/>
              </a:rPr>
              <a:t>2</a:t>
            </a:r>
            <a:r>
              <a:rPr sz="900" spc="-55" dirty="0">
                <a:solidFill>
                  <a:srgbClr val="7E7E7E"/>
                </a:solidFill>
                <a:latin typeface="Verdana"/>
                <a:cs typeface="Verdana"/>
              </a:rPr>
              <a:t>4  </a:t>
            </a:r>
            <a:r>
              <a:rPr sz="900" spc="-20" dirty="0">
                <a:solidFill>
                  <a:srgbClr val="7E7E7E"/>
                </a:solidFill>
                <a:latin typeface="Verdana"/>
                <a:cs typeface="Verdana"/>
              </a:rPr>
              <a:t>P</a:t>
            </a:r>
            <a:r>
              <a:rPr sz="900" spc="-85" dirty="0">
                <a:solidFill>
                  <a:srgbClr val="7E7E7E"/>
                </a:solidFill>
                <a:latin typeface="Verdana"/>
                <a:cs typeface="Verdana"/>
              </a:rPr>
              <a:t>E</a:t>
            </a:r>
            <a:r>
              <a:rPr sz="900" spc="-90" dirty="0">
                <a:solidFill>
                  <a:srgbClr val="7E7E7E"/>
                </a:solidFill>
                <a:latin typeface="Verdana"/>
                <a:cs typeface="Verdana"/>
              </a:rPr>
              <a:t>R</a:t>
            </a:r>
            <a:r>
              <a:rPr sz="900" spc="-160" dirty="0">
                <a:solidFill>
                  <a:srgbClr val="7E7E7E"/>
                </a:solidFill>
                <a:latin typeface="Verdana"/>
                <a:cs typeface="Verdana"/>
              </a:rPr>
              <a:t>I</a:t>
            </a:r>
            <a:r>
              <a:rPr sz="900" spc="20" dirty="0">
                <a:solidFill>
                  <a:srgbClr val="7E7E7E"/>
                </a:solidFill>
                <a:latin typeface="Verdana"/>
                <a:cs typeface="Verdana"/>
              </a:rPr>
              <a:t>OD</a:t>
            </a:r>
            <a:r>
              <a:rPr sz="900" spc="-9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900" spc="-50" dirty="0">
                <a:solidFill>
                  <a:srgbClr val="7E7E7E"/>
                </a:solidFill>
                <a:latin typeface="Verdana"/>
                <a:cs typeface="Verdana"/>
              </a:rPr>
              <a:t>E</a:t>
            </a:r>
            <a:r>
              <a:rPr sz="900" spc="-65" dirty="0">
                <a:solidFill>
                  <a:srgbClr val="7E7E7E"/>
                </a:solidFill>
                <a:latin typeface="Verdana"/>
                <a:cs typeface="Verdana"/>
              </a:rPr>
              <a:t>N</a:t>
            </a:r>
            <a:r>
              <a:rPr sz="900" spc="-135" dirty="0">
                <a:solidFill>
                  <a:srgbClr val="7E7E7E"/>
                </a:solidFill>
                <a:latin typeface="Verdana"/>
                <a:cs typeface="Verdana"/>
              </a:rPr>
              <a:t>D</a:t>
            </a:r>
            <a:r>
              <a:rPr sz="900" spc="-50" dirty="0">
                <a:solidFill>
                  <a:srgbClr val="7E7E7E"/>
                </a:solidFill>
                <a:latin typeface="Verdana"/>
                <a:cs typeface="Verdana"/>
              </a:rPr>
              <a:t>I</a:t>
            </a:r>
            <a:r>
              <a:rPr sz="900" spc="-20" dirty="0">
                <a:solidFill>
                  <a:srgbClr val="7E7E7E"/>
                </a:solidFill>
                <a:latin typeface="Verdana"/>
                <a:cs typeface="Verdana"/>
              </a:rPr>
              <a:t>N</a:t>
            </a:r>
            <a:r>
              <a:rPr sz="900" spc="85" dirty="0">
                <a:solidFill>
                  <a:srgbClr val="7E7E7E"/>
                </a:solidFill>
                <a:latin typeface="Verdana"/>
                <a:cs typeface="Verdana"/>
              </a:rPr>
              <a:t>G</a:t>
            </a:r>
            <a:endParaRPr sz="9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385316"/>
            <a:ext cx="12192000" cy="5473065"/>
            <a:chOff x="0" y="1385316"/>
            <a:chExt cx="12192000" cy="5473065"/>
          </a:xfrm>
        </p:grpSpPr>
        <p:sp>
          <p:nvSpPr>
            <p:cNvPr id="3" name="object 3"/>
            <p:cNvSpPr/>
            <p:nvPr/>
          </p:nvSpPr>
          <p:spPr>
            <a:xfrm>
              <a:off x="0" y="4255008"/>
              <a:ext cx="12192000" cy="2603500"/>
            </a:xfrm>
            <a:custGeom>
              <a:avLst/>
              <a:gdLst/>
              <a:ahLst/>
              <a:cxnLst/>
              <a:rect l="l" t="t" r="r" b="b"/>
              <a:pathLst>
                <a:path w="12192000" h="2603500">
                  <a:moveTo>
                    <a:pt x="12192000" y="0"/>
                  </a:moveTo>
                  <a:lnTo>
                    <a:pt x="0" y="0"/>
                  </a:lnTo>
                  <a:lnTo>
                    <a:pt x="0" y="2602992"/>
                  </a:lnTo>
                  <a:lnTo>
                    <a:pt x="12192000" y="2602992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1F49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239767"/>
              <a:ext cx="12191999" cy="75438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7850" y="1973326"/>
              <a:ext cx="10081455" cy="167665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423416" y="2206752"/>
              <a:ext cx="9469120" cy="1191895"/>
            </a:xfrm>
            <a:custGeom>
              <a:avLst/>
              <a:gdLst/>
              <a:ahLst/>
              <a:cxnLst/>
              <a:rect l="l" t="t" r="r" b="b"/>
              <a:pathLst>
                <a:path w="9469120" h="1191895">
                  <a:moveTo>
                    <a:pt x="8872728" y="0"/>
                  </a:moveTo>
                  <a:lnTo>
                    <a:pt x="595884" y="0"/>
                  </a:lnTo>
                  <a:lnTo>
                    <a:pt x="547017" y="1975"/>
                  </a:lnTo>
                  <a:lnTo>
                    <a:pt x="499238" y="7800"/>
                  </a:lnTo>
                  <a:lnTo>
                    <a:pt x="452699" y="17320"/>
                  </a:lnTo>
                  <a:lnTo>
                    <a:pt x="407554" y="30382"/>
                  </a:lnTo>
                  <a:lnTo>
                    <a:pt x="363956" y="46833"/>
                  </a:lnTo>
                  <a:lnTo>
                    <a:pt x="322058" y="66519"/>
                  </a:lnTo>
                  <a:lnTo>
                    <a:pt x="282015" y="89286"/>
                  </a:lnTo>
                  <a:lnTo>
                    <a:pt x="243980" y="114982"/>
                  </a:lnTo>
                  <a:lnTo>
                    <a:pt x="208105" y="143453"/>
                  </a:lnTo>
                  <a:lnTo>
                    <a:pt x="174545" y="174545"/>
                  </a:lnTo>
                  <a:lnTo>
                    <a:pt x="143453" y="208105"/>
                  </a:lnTo>
                  <a:lnTo>
                    <a:pt x="114982" y="243980"/>
                  </a:lnTo>
                  <a:lnTo>
                    <a:pt x="89286" y="282015"/>
                  </a:lnTo>
                  <a:lnTo>
                    <a:pt x="66519" y="322058"/>
                  </a:lnTo>
                  <a:lnTo>
                    <a:pt x="46833" y="363956"/>
                  </a:lnTo>
                  <a:lnTo>
                    <a:pt x="30382" y="407554"/>
                  </a:lnTo>
                  <a:lnTo>
                    <a:pt x="17320" y="452699"/>
                  </a:lnTo>
                  <a:lnTo>
                    <a:pt x="7800" y="499238"/>
                  </a:lnTo>
                  <a:lnTo>
                    <a:pt x="1975" y="547017"/>
                  </a:lnTo>
                  <a:lnTo>
                    <a:pt x="0" y="595884"/>
                  </a:lnTo>
                  <a:lnTo>
                    <a:pt x="1975" y="644750"/>
                  </a:lnTo>
                  <a:lnTo>
                    <a:pt x="7800" y="692529"/>
                  </a:lnTo>
                  <a:lnTo>
                    <a:pt x="17320" y="739068"/>
                  </a:lnTo>
                  <a:lnTo>
                    <a:pt x="30382" y="784213"/>
                  </a:lnTo>
                  <a:lnTo>
                    <a:pt x="46833" y="827811"/>
                  </a:lnTo>
                  <a:lnTo>
                    <a:pt x="66519" y="869709"/>
                  </a:lnTo>
                  <a:lnTo>
                    <a:pt x="89286" y="909752"/>
                  </a:lnTo>
                  <a:lnTo>
                    <a:pt x="114982" y="947787"/>
                  </a:lnTo>
                  <a:lnTo>
                    <a:pt x="143453" y="983662"/>
                  </a:lnTo>
                  <a:lnTo>
                    <a:pt x="174545" y="1017222"/>
                  </a:lnTo>
                  <a:lnTo>
                    <a:pt x="208105" y="1048314"/>
                  </a:lnTo>
                  <a:lnTo>
                    <a:pt x="243980" y="1076785"/>
                  </a:lnTo>
                  <a:lnTo>
                    <a:pt x="282015" y="1102481"/>
                  </a:lnTo>
                  <a:lnTo>
                    <a:pt x="322058" y="1125248"/>
                  </a:lnTo>
                  <a:lnTo>
                    <a:pt x="363956" y="1144934"/>
                  </a:lnTo>
                  <a:lnTo>
                    <a:pt x="407554" y="1161385"/>
                  </a:lnTo>
                  <a:lnTo>
                    <a:pt x="452699" y="1174447"/>
                  </a:lnTo>
                  <a:lnTo>
                    <a:pt x="499238" y="1183967"/>
                  </a:lnTo>
                  <a:lnTo>
                    <a:pt x="547017" y="1189792"/>
                  </a:lnTo>
                  <a:lnTo>
                    <a:pt x="595884" y="1191768"/>
                  </a:lnTo>
                  <a:lnTo>
                    <a:pt x="8872728" y="1191768"/>
                  </a:lnTo>
                  <a:lnTo>
                    <a:pt x="8921594" y="1189792"/>
                  </a:lnTo>
                  <a:lnTo>
                    <a:pt x="8969373" y="1183967"/>
                  </a:lnTo>
                  <a:lnTo>
                    <a:pt x="9015912" y="1174447"/>
                  </a:lnTo>
                  <a:lnTo>
                    <a:pt x="9061057" y="1161385"/>
                  </a:lnTo>
                  <a:lnTo>
                    <a:pt x="9104655" y="1144934"/>
                  </a:lnTo>
                  <a:lnTo>
                    <a:pt x="9146553" y="1125248"/>
                  </a:lnTo>
                  <a:lnTo>
                    <a:pt x="9186596" y="1102481"/>
                  </a:lnTo>
                  <a:lnTo>
                    <a:pt x="9224631" y="1076785"/>
                  </a:lnTo>
                  <a:lnTo>
                    <a:pt x="9260506" y="1048314"/>
                  </a:lnTo>
                  <a:lnTo>
                    <a:pt x="9294066" y="1017222"/>
                  </a:lnTo>
                  <a:lnTo>
                    <a:pt x="9325158" y="983662"/>
                  </a:lnTo>
                  <a:lnTo>
                    <a:pt x="9353629" y="947787"/>
                  </a:lnTo>
                  <a:lnTo>
                    <a:pt x="9379325" y="909752"/>
                  </a:lnTo>
                  <a:lnTo>
                    <a:pt x="9402092" y="869709"/>
                  </a:lnTo>
                  <a:lnTo>
                    <a:pt x="9421778" y="827811"/>
                  </a:lnTo>
                  <a:lnTo>
                    <a:pt x="9438229" y="784213"/>
                  </a:lnTo>
                  <a:lnTo>
                    <a:pt x="9451291" y="739068"/>
                  </a:lnTo>
                  <a:lnTo>
                    <a:pt x="9460811" y="692529"/>
                  </a:lnTo>
                  <a:lnTo>
                    <a:pt x="9466636" y="644750"/>
                  </a:lnTo>
                  <a:lnTo>
                    <a:pt x="9468612" y="595884"/>
                  </a:lnTo>
                  <a:lnTo>
                    <a:pt x="9466636" y="547017"/>
                  </a:lnTo>
                  <a:lnTo>
                    <a:pt x="9460811" y="499238"/>
                  </a:lnTo>
                  <a:lnTo>
                    <a:pt x="9451291" y="452699"/>
                  </a:lnTo>
                  <a:lnTo>
                    <a:pt x="9438229" y="407554"/>
                  </a:lnTo>
                  <a:lnTo>
                    <a:pt x="9421778" y="363956"/>
                  </a:lnTo>
                  <a:lnTo>
                    <a:pt x="9402092" y="322058"/>
                  </a:lnTo>
                  <a:lnTo>
                    <a:pt x="9379325" y="282015"/>
                  </a:lnTo>
                  <a:lnTo>
                    <a:pt x="9353629" y="243980"/>
                  </a:lnTo>
                  <a:lnTo>
                    <a:pt x="9325158" y="208105"/>
                  </a:lnTo>
                  <a:lnTo>
                    <a:pt x="9294066" y="174545"/>
                  </a:lnTo>
                  <a:lnTo>
                    <a:pt x="9260506" y="143453"/>
                  </a:lnTo>
                  <a:lnTo>
                    <a:pt x="9224631" y="114982"/>
                  </a:lnTo>
                  <a:lnTo>
                    <a:pt x="9186596" y="89286"/>
                  </a:lnTo>
                  <a:lnTo>
                    <a:pt x="9146553" y="66519"/>
                  </a:lnTo>
                  <a:lnTo>
                    <a:pt x="9104655" y="46833"/>
                  </a:lnTo>
                  <a:lnTo>
                    <a:pt x="9061057" y="30382"/>
                  </a:lnTo>
                  <a:lnTo>
                    <a:pt x="9015912" y="17320"/>
                  </a:lnTo>
                  <a:lnTo>
                    <a:pt x="8969373" y="7800"/>
                  </a:lnTo>
                  <a:lnTo>
                    <a:pt x="8921594" y="1975"/>
                  </a:lnTo>
                  <a:lnTo>
                    <a:pt x="88727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47259" y="1385316"/>
              <a:ext cx="1498091" cy="283006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826634" y="1476756"/>
              <a:ext cx="1344930" cy="2651760"/>
            </a:xfrm>
            <a:custGeom>
              <a:avLst/>
              <a:gdLst/>
              <a:ahLst/>
              <a:cxnLst/>
              <a:rect l="l" t="t" r="r" b="b"/>
              <a:pathLst>
                <a:path w="1344929" h="2651760">
                  <a:moveTo>
                    <a:pt x="1322704" y="0"/>
                  </a:moveTo>
                  <a:lnTo>
                    <a:pt x="1307973" y="0"/>
                  </a:lnTo>
                  <a:lnTo>
                    <a:pt x="1252131" y="1819"/>
                  </a:lnTo>
                  <a:lnTo>
                    <a:pt x="1204123" y="5232"/>
                  </a:lnTo>
                  <a:lnTo>
                    <a:pt x="1156614" y="10336"/>
                  </a:lnTo>
                  <a:lnTo>
                    <a:pt x="1109632" y="17100"/>
                  </a:lnTo>
                  <a:lnTo>
                    <a:pt x="1063207" y="25494"/>
                  </a:lnTo>
                  <a:lnTo>
                    <a:pt x="1017367" y="35488"/>
                  </a:lnTo>
                  <a:lnTo>
                    <a:pt x="972143" y="47050"/>
                  </a:lnTo>
                  <a:lnTo>
                    <a:pt x="927564" y="60151"/>
                  </a:lnTo>
                  <a:lnTo>
                    <a:pt x="883659" y="74760"/>
                  </a:lnTo>
                  <a:lnTo>
                    <a:pt x="840458" y="90846"/>
                  </a:lnTo>
                  <a:lnTo>
                    <a:pt x="797990" y="108380"/>
                  </a:lnTo>
                  <a:lnTo>
                    <a:pt x="756284" y="127330"/>
                  </a:lnTo>
                  <a:lnTo>
                    <a:pt x="715370" y="147667"/>
                  </a:lnTo>
                  <a:lnTo>
                    <a:pt x="675277" y="169359"/>
                  </a:lnTo>
                  <a:lnTo>
                    <a:pt x="636034" y="192376"/>
                  </a:lnTo>
                  <a:lnTo>
                    <a:pt x="597672" y="216689"/>
                  </a:lnTo>
                  <a:lnTo>
                    <a:pt x="560218" y="242265"/>
                  </a:lnTo>
                  <a:lnTo>
                    <a:pt x="523704" y="269076"/>
                  </a:lnTo>
                  <a:lnTo>
                    <a:pt x="488157" y="297090"/>
                  </a:lnTo>
                  <a:lnTo>
                    <a:pt x="453608" y="326277"/>
                  </a:lnTo>
                  <a:lnTo>
                    <a:pt x="420086" y="356607"/>
                  </a:lnTo>
                  <a:lnTo>
                    <a:pt x="387620" y="388049"/>
                  </a:lnTo>
                  <a:lnTo>
                    <a:pt x="356239" y="420572"/>
                  </a:lnTo>
                  <a:lnTo>
                    <a:pt x="325974" y="454147"/>
                  </a:lnTo>
                  <a:lnTo>
                    <a:pt x="296853" y="488742"/>
                  </a:lnTo>
                  <a:lnTo>
                    <a:pt x="268905" y="524328"/>
                  </a:lnTo>
                  <a:lnTo>
                    <a:pt x="242161" y="560873"/>
                  </a:lnTo>
                  <a:lnTo>
                    <a:pt x="216649" y="598348"/>
                  </a:lnTo>
                  <a:lnTo>
                    <a:pt x="192400" y="636722"/>
                  </a:lnTo>
                  <a:lnTo>
                    <a:pt x="169441" y="675964"/>
                  </a:lnTo>
                  <a:lnTo>
                    <a:pt x="147803" y="716044"/>
                  </a:lnTo>
                  <a:lnTo>
                    <a:pt x="127515" y="756932"/>
                  </a:lnTo>
                  <a:lnTo>
                    <a:pt x="108607" y="798597"/>
                  </a:lnTo>
                  <a:lnTo>
                    <a:pt x="91108" y="841009"/>
                  </a:lnTo>
                  <a:lnTo>
                    <a:pt x="75046" y="884136"/>
                  </a:lnTo>
                  <a:lnTo>
                    <a:pt x="60453" y="927950"/>
                  </a:lnTo>
                  <a:lnTo>
                    <a:pt x="47356" y="972419"/>
                  </a:lnTo>
                  <a:lnTo>
                    <a:pt x="35785" y="1017512"/>
                  </a:lnTo>
                  <a:lnTo>
                    <a:pt x="25771" y="1063200"/>
                  </a:lnTo>
                  <a:lnTo>
                    <a:pt x="17341" y="1109452"/>
                  </a:lnTo>
                  <a:lnTo>
                    <a:pt x="10526" y="1156238"/>
                  </a:lnTo>
                  <a:lnTo>
                    <a:pt x="5355" y="1203526"/>
                  </a:lnTo>
                  <a:lnTo>
                    <a:pt x="1858" y="1251287"/>
                  </a:lnTo>
                  <a:lnTo>
                    <a:pt x="63" y="1299490"/>
                  </a:lnTo>
                  <a:lnTo>
                    <a:pt x="0" y="1348105"/>
                  </a:lnTo>
                  <a:lnTo>
                    <a:pt x="1689" y="1396690"/>
                  </a:lnTo>
                  <a:lnTo>
                    <a:pt x="5097" y="1444805"/>
                  </a:lnTo>
                  <a:lnTo>
                    <a:pt x="10190" y="1492422"/>
                  </a:lnTo>
                  <a:lnTo>
                    <a:pt x="16941" y="1539510"/>
                  </a:lnTo>
                  <a:lnTo>
                    <a:pt x="25317" y="1586039"/>
                  </a:lnTo>
                  <a:lnTo>
                    <a:pt x="35288" y="1631982"/>
                  </a:lnTo>
                  <a:lnTo>
                    <a:pt x="46825" y="1677307"/>
                  </a:lnTo>
                  <a:lnTo>
                    <a:pt x="59897" y="1721986"/>
                  </a:lnTo>
                  <a:lnTo>
                    <a:pt x="74473" y="1765989"/>
                  </a:lnTo>
                  <a:lnTo>
                    <a:pt x="90523" y="1809287"/>
                  </a:lnTo>
                  <a:lnTo>
                    <a:pt x="108017" y="1851851"/>
                  </a:lnTo>
                  <a:lnTo>
                    <a:pt x="126924" y="1893650"/>
                  </a:lnTo>
                  <a:lnTo>
                    <a:pt x="147214" y="1934655"/>
                  </a:lnTo>
                  <a:lnTo>
                    <a:pt x="168857" y="1974838"/>
                  </a:lnTo>
                  <a:lnTo>
                    <a:pt x="191821" y="2014168"/>
                  </a:lnTo>
                  <a:lnTo>
                    <a:pt x="216077" y="2052616"/>
                  </a:lnTo>
                  <a:lnTo>
                    <a:pt x="241595" y="2090153"/>
                  </a:lnTo>
                  <a:lnTo>
                    <a:pt x="268343" y="2126749"/>
                  </a:lnTo>
                  <a:lnTo>
                    <a:pt x="296292" y="2162374"/>
                  </a:lnTo>
                  <a:lnTo>
                    <a:pt x="325411" y="2197000"/>
                  </a:lnTo>
                  <a:lnTo>
                    <a:pt x="355670" y="2230597"/>
                  </a:lnTo>
                  <a:lnTo>
                    <a:pt x="387039" y="2263136"/>
                  </a:lnTo>
                  <a:lnTo>
                    <a:pt x="419486" y="2294586"/>
                  </a:lnTo>
                  <a:lnTo>
                    <a:pt x="452982" y="2324919"/>
                  </a:lnTo>
                  <a:lnTo>
                    <a:pt x="487496" y="2354105"/>
                  </a:lnTo>
                  <a:lnTo>
                    <a:pt x="522998" y="2382114"/>
                  </a:lnTo>
                  <a:lnTo>
                    <a:pt x="559457" y="2408918"/>
                  </a:lnTo>
                  <a:lnTo>
                    <a:pt x="596843" y="2434487"/>
                  </a:lnTo>
                  <a:lnTo>
                    <a:pt x="635126" y="2458791"/>
                  </a:lnTo>
                  <a:lnTo>
                    <a:pt x="674275" y="2481801"/>
                  </a:lnTo>
                  <a:lnTo>
                    <a:pt x="714261" y="2503487"/>
                  </a:lnTo>
                  <a:lnTo>
                    <a:pt x="755051" y="2523820"/>
                  </a:lnTo>
                  <a:lnTo>
                    <a:pt x="796617" y="2542771"/>
                  </a:lnTo>
                  <a:lnTo>
                    <a:pt x="838927" y="2560310"/>
                  </a:lnTo>
                  <a:lnTo>
                    <a:pt x="881952" y="2576407"/>
                  </a:lnTo>
                  <a:lnTo>
                    <a:pt x="925661" y="2591034"/>
                  </a:lnTo>
                  <a:lnTo>
                    <a:pt x="970023" y="2604161"/>
                  </a:lnTo>
                  <a:lnTo>
                    <a:pt x="1015009" y="2615758"/>
                  </a:lnTo>
                  <a:lnTo>
                    <a:pt x="1060587" y="2625796"/>
                  </a:lnTo>
                  <a:lnTo>
                    <a:pt x="1106727" y="2634245"/>
                  </a:lnTo>
                  <a:lnTo>
                    <a:pt x="1153400" y="2641076"/>
                  </a:lnTo>
                  <a:lnTo>
                    <a:pt x="1200574" y="2646260"/>
                  </a:lnTo>
                  <a:lnTo>
                    <a:pt x="1248220" y="2649767"/>
                  </a:lnTo>
                  <a:lnTo>
                    <a:pt x="1296306" y="2651568"/>
                  </a:lnTo>
                  <a:lnTo>
                    <a:pt x="1344802" y="2651633"/>
                  </a:lnTo>
                  <a:lnTo>
                    <a:pt x="1322704" y="1325880"/>
                  </a:lnTo>
                  <a:lnTo>
                    <a:pt x="132270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157721" y="1476756"/>
              <a:ext cx="1364615" cy="2651760"/>
            </a:xfrm>
            <a:custGeom>
              <a:avLst/>
              <a:gdLst/>
              <a:ahLst/>
              <a:cxnLst/>
              <a:rect l="l" t="t" r="r" b="b"/>
              <a:pathLst>
                <a:path w="1364615" h="2651760">
                  <a:moveTo>
                    <a:pt x="0" y="0"/>
                  </a:moveTo>
                  <a:lnTo>
                    <a:pt x="0" y="1325880"/>
                  </a:lnTo>
                  <a:lnTo>
                    <a:pt x="19685" y="2651633"/>
                  </a:lnTo>
                  <a:lnTo>
                    <a:pt x="68614" y="2650111"/>
                  </a:lnTo>
                  <a:lnTo>
                    <a:pt x="117086" y="2646941"/>
                  </a:lnTo>
                  <a:lnTo>
                    <a:pt x="165072" y="2642150"/>
                  </a:lnTo>
                  <a:lnTo>
                    <a:pt x="212543" y="2635767"/>
                  </a:lnTo>
                  <a:lnTo>
                    <a:pt x="259471" y="2627820"/>
                  </a:lnTo>
                  <a:lnTo>
                    <a:pt x="305827" y="2618338"/>
                  </a:lnTo>
                  <a:lnTo>
                    <a:pt x="351584" y="2607350"/>
                  </a:lnTo>
                  <a:lnTo>
                    <a:pt x="396711" y="2594883"/>
                  </a:lnTo>
                  <a:lnTo>
                    <a:pt x="441182" y="2580966"/>
                  </a:lnTo>
                  <a:lnTo>
                    <a:pt x="484968" y="2565628"/>
                  </a:lnTo>
                  <a:lnTo>
                    <a:pt x="528039" y="2548896"/>
                  </a:lnTo>
                  <a:lnTo>
                    <a:pt x="570368" y="2530801"/>
                  </a:lnTo>
                  <a:lnTo>
                    <a:pt x="611927" y="2511369"/>
                  </a:lnTo>
                  <a:lnTo>
                    <a:pt x="652686" y="2490629"/>
                  </a:lnTo>
                  <a:lnTo>
                    <a:pt x="692617" y="2468610"/>
                  </a:lnTo>
                  <a:lnTo>
                    <a:pt x="731692" y="2445341"/>
                  </a:lnTo>
                  <a:lnTo>
                    <a:pt x="769882" y="2420849"/>
                  </a:lnTo>
                  <a:lnTo>
                    <a:pt x="807160" y="2395163"/>
                  </a:lnTo>
                  <a:lnTo>
                    <a:pt x="843495" y="2368312"/>
                  </a:lnTo>
                  <a:lnTo>
                    <a:pt x="878861" y="2340323"/>
                  </a:lnTo>
                  <a:lnTo>
                    <a:pt x="913228" y="2311226"/>
                  </a:lnTo>
                  <a:lnTo>
                    <a:pt x="946568" y="2281049"/>
                  </a:lnTo>
                  <a:lnTo>
                    <a:pt x="978852" y="2249820"/>
                  </a:lnTo>
                  <a:lnTo>
                    <a:pt x="1010053" y="2217568"/>
                  </a:lnTo>
                  <a:lnTo>
                    <a:pt x="1040141" y="2184321"/>
                  </a:lnTo>
                  <a:lnTo>
                    <a:pt x="1069088" y="2150108"/>
                  </a:lnTo>
                  <a:lnTo>
                    <a:pt x="1096866" y="2114957"/>
                  </a:lnTo>
                  <a:lnTo>
                    <a:pt x="1123446" y="2078896"/>
                  </a:lnTo>
                  <a:lnTo>
                    <a:pt x="1148800" y="2041955"/>
                  </a:lnTo>
                  <a:lnTo>
                    <a:pt x="1172899" y="2004160"/>
                  </a:lnTo>
                  <a:lnTo>
                    <a:pt x="1195715" y="1965542"/>
                  </a:lnTo>
                  <a:lnTo>
                    <a:pt x="1217219" y="1926127"/>
                  </a:lnTo>
                  <a:lnTo>
                    <a:pt x="1237383" y="1885946"/>
                  </a:lnTo>
                  <a:lnTo>
                    <a:pt x="1256179" y="1845025"/>
                  </a:lnTo>
                  <a:lnTo>
                    <a:pt x="1273577" y="1803395"/>
                  </a:lnTo>
                  <a:lnTo>
                    <a:pt x="1289550" y="1761082"/>
                  </a:lnTo>
                  <a:lnTo>
                    <a:pt x="1304069" y="1718115"/>
                  </a:lnTo>
                  <a:lnTo>
                    <a:pt x="1317106" y="1674524"/>
                  </a:lnTo>
                  <a:lnTo>
                    <a:pt x="1328631" y="1630336"/>
                  </a:lnTo>
                  <a:lnTo>
                    <a:pt x="1338618" y="1585580"/>
                  </a:lnTo>
                  <a:lnTo>
                    <a:pt x="1347036" y="1540284"/>
                  </a:lnTo>
                  <a:lnTo>
                    <a:pt x="1353858" y="1494476"/>
                  </a:lnTo>
                  <a:lnTo>
                    <a:pt x="1359056" y="1448186"/>
                  </a:lnTo>
                  <a:lnTo>
                    <a:pt x="1362600" y="1401441"/>
                  </a:lnTo>
                  <a:lnTo>
                    <a:pt x="1364462" y="1354271"/>
                  </a:lnTo>
                  <a:lnTo>
                    <a:pt x="1364614" y="1306703"/>
                  </a:lnTo>
                  <a:lnTo>
                    <a:pt x="1363069" y="1259649"/>
                  </a:lnTo>
                  <a:lnTo>
                    <a:pt x="1359858" y="1213026"/>
                  </a:lnTo>
                  <a:lnTo>
                    <a:pt x="1355012" y="1166863"/>
                  </a:lnTo>
                  <a:lnTo>
                    <a:pt x="1348557" y="1121184"/>
                  </a:lnTo>
                  <a:lnTo>
                    <a:pt x="1340522" y="1076019"/>
                  </a:lnTo>
                  <a:lnTo>
                    <a:pt x="1330937" y="1031394"/>
                  </a:lnTo>
                  <a:lnTo>
                    <a:pt x="1319827" y="987335"/>
                  </a:lnTo>
                  <a:lnTo>
                    <a:pt x="1307223" y="943870"/>
                  </a:lnTo>
                  <a:lnTo>
                    <a:pt x="1293153" y="901027"/>
                  </a:lnTo>
                  <a:lnTo>
                    <a:pt x="1277644" y="858832"/>
                  </a:lnTo>
                  <a:lnTo>
                    <a:pt x="1260725" y="817312"/>
                  </a:lnTo>
                  <a:lnTo>
                    <a:pt x="1242424" y="776494"/>
                  </a:lnTo>
                  <a:lnTo>
                    <a:pt x="1222770" y="736406"/>
                  </a:lnTo>
                  <a:lnTo>
                    <a:pt x="1201790" y="697074"/>
                  </a:lnTo>
                  <a:lnTo>
                    <a:pt x="1179514" y="658526"/>
                  </a:lnTo>
                  <a:lnTo>
                    <a:pt x="1155969" y="620789"/>
                  </a:lnTo>
                  <a:lnTo>
                    <a:pt x="1131183" y="583889"/>
                  </a:lnTo>
                  <a:lnTo>
                    <a:pt x="1105186" y="547855"/>
                  </a:lnTo>
                  <a:lnTo>
                    <a:pt x="1078005" y="512712"/>
                  </a:lnTo>
                  <a:lnTo>
                    <a:pt x="1049668" y="478488"/>
                  </a:lnTo>
                  <a:lnTo>
                    <a:pt x="1020204" y="445211"/>
                  </a:lnTo>
                  <a:lnTo>
                    <a:pt x="989642" y="412907"/>
                  </a:lnTo>
                  <a:lnTo>
                    <a:pt x="958008" y="381603"/>
                  </a:lnTo>
                  <a:lnTo>
                    <a:pt x="925332" y="351326"/>
                  </a:lnTo>
                  <a:lnTo>
                    <a:pt x="891643" y="322104"/>
                  </a:lnTo>
                  <a:lnTo>
                    <a:pt x="856967" y="293964"/>
                  </a:lnTo>
                  <a:lnTo>
                    <a:pt x="821334" y="266932"/>
                  </a:lnTo>
                  <a:lnTo>
                    <a:pt x="784772" y="241036"/>
                  </a:lnTo>
                  <a:lnTo>
                    <a:pt x="747308" y="216303"/>
                  </a:lnTo>
                  <a:lnTo>
                    <a:pt x="708972" y="192759"/>
                  </a:lnTo>
                  <a:lnTo>
                    <a:pt x="669792" y="170433"/>
                  </a:lnTo>
                  <a:lnTo>
                    <a:pt x="629796" y="149351"/>
                  </a:lnTo>
                  <a:lnTo>
                    <a:pt x="589012" y="129540"/>
                  </a:lnTo>
                  <a:lnTo>
                    <a:pt x="547468" y="111027"/>
                  </a:lnTo>
                  <a:lnTo>
                    <a:pt x="505193" y="93840"/>
                  </a:lnTo>
                  <a:lnTo>
                    <a:pt x="462216" y="78005"/>
                  </a:lnTo>
                  <a:lnTo>
                    <a:pt x="418563" y="63550"/>
                  </a:lnTo>
                  <a:lnTo>
                    <a:pt x="374265" y="50501"/>
                  </a:lnTo>
                  <a:lnTo>
                    <a:pt x="329348" y="38886"/>
                  </a:lnTo>
                  <a:lnTo>
                    <a:pt x="283841" y="28732"/>
                  </a:lnTo>
                  <a:lnTo>
                    <a:pt x="237773" y="20065"/>
                  </a:lnTo>
                  <a:lnTo>
                    <a:pt x="191172" y="12914"/>
                  </a:lnTo>
                  <a:lnTo>
                    <a:pt x="144065" y="7304"/>
                  </a:lnTo>
                  <a:lnTo>
                    <a:pt x="96482" y="3264"/>
                  </a:lnTo>
                  <a:lnTo>
                    <a:pt x="48451" y="8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49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44311" y="2189988"/>
              <a:ext cx="1222235" cy="1220724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620511" y="2266188"/>
              <a:ext cx="1074420" cy="1073150"/>
            </a:xfrm>
            <a:custGeom>
              <a:avLst/>
              <a:gdLst/>
              <a:ahLst/>
              <a:cxnLst/>
              <a:rect l="l" t="t" r="r" b="b"/>
              <a:pathLst>
                <a:path w="1074420" h="1073150">
                  <a:moveTo>
                    <a:pt x="537210" y="0"/>
                  </a:moveTo>
                  <a:lnTo>
                    <a:pt x="488316" y="2192"/>
                  </a:lnTo>
                  <a:lnTo>
                    <a:pt x="440651" y="8642"/>
                  </a:lnTo>
                  <a:lnTo>
                    <a:pt x="394405" y="19161"/>
                  </a:lnTo>
                  <a:lnTo>
                    <a:pt x="349768" y="33559"/>
                  </a:lnTo>
                  <a:lnTo>
                    <a:pt x="306929" y="51647"/>
                  </a:lnTo>
                  <a:lnTo>
                    <a:pt x="266079" y="73236"/>
                  </a:lnTo>
                  <a:lnTo>
                    <a:pt x="227406" y="98137"/>
                  </a:lnTo>
                  <a:lnTo>
                    <a:pt x="191101" y="126159"/>
                  </a:lnTo>
                  <a:lnTo>
                    <a:pt x="157353" y="157114"/>
                  </a:lnTo>
                  <a:lnTo>
                    <a:pt x="126351" y="190813"/>
                  </a:lnTo>
                  <a:lnTo>
                    <a:pt x="98287" y="227066"/>
                  </a:lnTo>
                  <a:lnTo>
                    <a:pt x="73349" y="265684"/>
                  </a:lnTo>
                  <a:lnTo>
                    <a:pt x="51727" y="306477"/>
                  </a:lnTo>
                  <a:lnTo>
                    <a:pt x="33611" y="349256"/>
                  </a:lnTo>
                  <a:lnTo>
                    <a:pt x="19191" y="393832"/>
                  </a:lnTo>
                  <a:lnTo>
                    <a:pt x="8655" y="440015"/>
                  </a:lnTo>
                  <a:lnTo>
                    <a:pt x="2195" y="487617"/>
                  </a:lnTo>
                  <a:lnTo>
                    <a:pt x="0" y="536448"/>
                  </a:lnTo>
                  <a:lnTo>
                    <a:pt x="2195" y="585278"/>
                  </a:lnTo>
                  <a:lnTo>
                    <a:pt x="8655" y="632880"/>
                  </a:lnTo>
                  <a:lnTo>
                    <a:pt x="19191" y="679063"/>
                  </a:lnTo>
                  <a:lnTo>
                    <a:pt x="33611" y="723639"/>
                  </a:lnTo>
                  <a:lnTo>
                    <a:pt x="51727" y="766418"/>
                  </a:lnTo>
                  <a:lnTo>
                    <a:pt x="73349" y="807211"/>
                  </a:lnTo>
                  <a:lnTo>
                    <a:pt x="98287" y="845829"/>
                  </a:lnTo>
                  <a:lnTo>
                    <a:pt x="126351" y="882082"/>
                  </a:lnTo>
                  <a:lnTo>
                    <a:pt x="157352" y="915781"/>
                  </a:lnTo>
                  <a:lnTo>
                    <a:pt x="191101" y="946736"/>
                  </a:lnTo>
                  <a:lnTo>
                    <a:pt x="227406" y="974758"/>
                  </a:lnTo>
                  <a:lnTo>
                    <a:pt x="266079" y="999659"/>
                  </a:lnTo>
                  <a:lnTo>
                    <a:pt x="306929" y="1021248"/>
                  </a:lnTo>
                  <a:lnTo>
                    <a:pt x="349768" y="1039336"/>
                  </a:lnTo>
                  <a:lnTo>
                    <a:pt x="394405" y="1053734"/>
                  </a:lnTo>
                  <a:lnTo>
                    <a:pt x="440651" y="1064253"/>
                  </a:lnTo>
                  <a:lnTo>
                    <a:pt x="488316" y="1070703"/>
                  </a:lnTo>
                  <a:lnTo>
                    <a:pt x="537210" y="1072896"/>
                  </a:lnTo>
                  <a:lnTo>
                    <a:pt x="586103" y="1070703"/>
                  </a:lnTo>
                  <a:lnTo>
                    <a:pt x="633768" y="1064253"/>
                  </a:lnTo>
                  <a:lnTo>
                    <a:pt x="680014" y="1053734"/>
                  </a:lnTo>
                  <a:lnTo>
                    <a:pt x="724651" y="1039336"/>
                  </a:lnTo>
                  <a:lnTo>
                    <a:pt x="767490" y="1021248"/>
                  </a:lnTo>
                  <a:lnTo>
                    <a:pt x="808340" y="999659"/>
                  </a:lnTo>
                  <a:lnTo>
                    <a:pt x="847013" y="974758"/>
                  </a:lnTo>
                  <a:lnTo>
                    <a:pt x="883318" y="946736"/>
                  </a:lnTo>
                  <a:lnTo>
                    <a:pt x="917066" y="915781"/>
                  </a:lnTo>
                  <a:lnTo>
                    <a:pt x="948068" y="882082"/>
                  </a:lnTo>
                  <a:lnTo>
                    <a:pt x="976132" y="845829"/>
                  </a:lnTo>
                  <a:lnTo>
                    <a:pt x="1001070" y="807212"/>
                  </a:lnTo>
                  <a:lnTo>
                    <a:pt x="1022692" y="766418"/>
                  </a:lnTo>
                  <a:lnTo>
                    <a:pt x="1040808" y="723639"/>
                  </a:lnTo>
                  <a:lnTo>
                    <a:pt x="1055228" y="679063"/>
                  </a:lnTo>
                  <a:lnTo>
                    <a:pt x="1065764" y="632880"/>
                  </a:lnTo>
                  <a:lnTo>
                    <a:pt x="1072224" y="585278"/>
                  </a:lnTo>
                  <a:lnTo>
                    <a:pt x="1074419" y="536448"/>
                  </a:lnTo>
                  <a:lnTo>
                    <a:pt x="1072224" y="487617"/>
                  </a:lnTo>
                  <a:lnTo>
                    <a:pt x="1065764" y="440015"/>
                  </a:lnTo>
                  <a:lnTo>
                    <a:pt x="1055228" y="393832"/>
                  </a:lnTo>
                  <a:lnTo>
                    <a:pt x="1040808" y="349256"/>
                  </a:lnTo>
                  <a:lnTo>
                    <a:pt x="1022692" y="306477"/>
                  </a:lnTo>
                  <a:lnTo>
                    <a:pt x="1001070" y="265684"/>
                  </a:lnTo>
                  <a:lnTo>
                    <a:pt x="976132" y="227066"/>
                  </a:lnTo>
                  <a:lnTo>
                    <a:pt x="948068" y="190813"/>
                  </a:lnTo>
                  <a:lnTo>
                    <a:pt x="917067" y="157114"/>
                  </a:lnTo>
                  <a:lnTo>
                    <a:pt x="883318" y="126159"/>
                  </a:lnTo>
                  <a:lnTo>
                    <a:pt x="847013" y="98137"/>
                  </a:lnTo>
                  <a:lnTo>
                    <a:pt x="808340" y="73236"/>
                  </a:lnTo>
                  <a:lnTo>
                    <a:pt x="767490" y="51647"/>
                  </a:lnTo>
                  <a:lnTo>
                    <a:pt x="724651" y="33559"/>
                  </a:lnTo>
                  <a:lnTo>
                    <a:pt x="680014" y="19161"/>
                  </a:lnTo>
                  <a:lnTo>
                    <a:pt x="633768" y="8642"/>
                  </a:lnTo>
                  <a:lnTo>
                    <a:pt x="586103" y="2192"/>
                  </a:lnTo>
                  <a:lnTo>
                    <a:pt x="5372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35" algn="ctr">
              <a:lnSpc>
                <a:spcPts val="3800"/>
              </a:lnSpc>
              <a:spcBef>
                <a:spcPts val="105"/>
              </a:spcBef>
            </a:pPr>
            <a:r>
              <a:rPr spc="-20" dirty="0"/>
              <a:t>Powered</a:t>
            </a:r>
            <a:r>
              <a:rPr spc="-30" dirty="0"/>
              <a:t> </a:t>
            </a:r>
            <a:r>
              <a:rPr spc="-20" dirty="0"/>
              <a:t>By</a:t>
            </a:r>
            <a:r>
              <a:rPr spc="-15" dirty="0"/>
              <a:t> </a:t>
            </a:r>
            <a:r>
              <a:rPr dirty="0"/>
              <a:t>Solid</a:t>
            </a:r>
            <a:r>
              <a:rPr spc="-20" dirty="0"/>
              <a:t> </a:t>
            </a:r>
            <a:r>
              <a:rPr spc="-5" dirty="0"/>
              <a:t>Industry</a:t>
            </a:r>
          </a:p>
          <a:p>
            <a:pPr marL="3175" algn="ctr">
              <a:lnSpc>
                <a:spcPts val="2360"/>
              </a:lnSpc>
            </a:pPr>
            <a:r>
              <a:rPr sz="2000" b="0" spc="-85" dirty="0">
                <a:solidFill>
                  <a:srgbClr val="000000"/>
                </a:solidFill>
                <a:latin typeface="Verdana"/>
                <a:cs typeface="Verdana"/>
              </a:rPr>
              <a:t>Partnerships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286859" y="1993519"/>
            <a:ext cx="244475" cy="1788160"/>
          </a:xfrm>
          <a:prstGeom prst="rect">
            <a:avLst/>
          </a:prstGeom>
        </p:spPr>
        <p:txBody>
          <a:bodyPr vert="vert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400" b="1" dirty="0">
                <a:solidFill>
                  <a:srgbClr val="1F4980"/>
                </a:solidFill>
                <a:latin typeface="Tahoma"/>
                <a:cs typeface="Tahoma"/>
              </a:rPr>
              <a:t>In</a:t>
            </a:r>
            <a:r>
              <a:rPr sz="1400" b="1" spc="-10" dirty="0">
                <a:solidFill>
                  <a:srgbClr val="1F4980"/>
                </a:solidFill>
                <a:latin typeface="Tahoma"/>
                <a:cs typeface="Tahoma"/>
              </a:rPr>
              <a:t>s</a:t>
            </a:r>
            <a:r>
              <a:rPr sz="1400" b="1" dirty="0">
                <a:solidFill>
                  <a:srgbClr val="1F4980"/>
                </a:solidFill>
                <a:latin typeface="Tahoma"/>
                <a:cs typeface="Tahoma"/>
              </a:rPr>
              <a:t>tit</a:t>
            </a:r>
            <a:r>
              <a:rPr sz="1400" b="1" spc="-10" dirty="0">
                <a:solidFill>
                  <a:srgbClr val="1F4980"/>
                </a:solidFill>
                <a:latin typeface="Tahoma"/>
                <a:cs typeface="Tahoma"/>
              </a:rPr>
              <a:t>u</a:t>
            </a:r>
            <a:r>
              <a:rPr sz="1400" b="1" dirty="0">
                <a:solidFill>
                  <a:srgbClr val="1F4980"/>
                </a:solidFill>
                <a:latin typeface="Tahoma"/>
                <a:cs typeface="Tahoma"/>
              </a:rPr>
              <a:t>tion</a:t>
            </a:r>
            <a:r>
              <a:rPr sz="1400" b="1" spc="-10" dirty="0">
                <a:solidFill>
                  <a:srgbClr val="1F4980"/>
                </a:solidFill>
                <a:latin typeface="Tahoma"/>
                <a:cs typeface="Tahoma"/>
              </a:rPr>
              <a:t>a</a:t>
            </a:r>
            <a:r>
              <a:rPr sz="1400" b="1" dirty="0">
                <a:solidFill>
                  <a:srgbClr val="1F4980"/>
                </a:solidFill>
                <a:latin typeface="Tahoma"/>
                <a:cs typeface="Tahoma"/>
              </a:rPr>
              <a:t>l</a:t>
            </a:r>
            <a:r>
              <a:rPr sz="1400" b="1" spc="-20" dirty="0">
                <a:solidFill>
                  <a:srgbClr val="1F4980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F4980"/>
                </a:solidFill>
                <a:latin typeface="Tahoma"/>
                <a:cs typeface="Tahoma"/>
              </a:rPr>
              <a:t>inv</a:t>
            </a:r>
            <a:r>
              <a:rPr sz="1400" b="1" spc="-5" dirty="0">
                <a:solidFill>
                  <a:srgbClr val="1F4980"/>
                </a:solidFill>
                <a:latin typeface="Tahoma"/>
                <a:cs typeface="Tahoma"/>
              </a:rPr>
              <a:t>es</a:t>
            </a:r>
            <a:r>
              <a:rPr sz="1400" b="1" dirty="0">
                <a:solidFill>
                  <a:srgbClr val="1F4980"/>
                </a:solidFill>
                <a:latin typeface="Tahoma"/>
                <a:cs typeface="Tahoma"/>
              </a:rPr>
              <a:t>to</a:t>
            </a:r>
            <a:r>
              <a:rPr sz="1400" b="1" spc="-10" dirty="0">
                <a:solidFill>
                  <a:srgbClr val="1F4980"/>
                </a:solidFill>
                <a:latin typeface="Tahoma"/>
                <a:cs typeface="Tahoma"/>
              </a:rPr>
              <a:t>r</a:t>
            </a:r>
            <a:r>
              <a:rPr sz="1400" b="1" dirty="0">
                <a:solidFill>
                  <a:srgbClr val="1F4980"/>
                </a:solidFill>
                <a:latin typeface="Tahoma"/>
                <a:cs typeface="Tahoma"/>
              </a:rPr>
              <a:t>s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978621" y="2140018"/>
            <a:ext cx="244475" cy="1020444"/>
          </a:xfrm>
          <a:prstGeom prst="rect">
            <a:avLst/>
          </a:prstGeom>
        </p:spPr>
        <p:txBody>
          <a:bodyPr vert="vert270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BC</a:t>
            </a:r>
            <a:r>
              <a:rPr sz="1400" b="1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-60" dirty="0">
                <a:solidFill>
                  <a:srgbClr val="FFFFFF"/>
                </a:solidFill>
                <a:latin typeface="Tahoma"/>
                <a:cs typeface="Tahoma"/>
              </a:rPr>
              <a:t>partners</a:t>
            </a:r>
            <a:endParaRPr sz="1400">
              <a:latin typeface="Tahoma"/>
              <a:cs typeface="Tahom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734568" y="2542006"/>
            <a:ext cx="10020300" cy="3782695"/>
            <a:chOff x="734568" y="2542006"/>
            <a:chExt cx="10020300" cy="3782695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865363" y="2589276"/>
              <a:ext cx="1158240" cy="43129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69819" y="2610612"/>
              <a:ext cx="1697735" cy="38404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92936" y="5128260"/>
              <a:ext cx="986015" cy="513613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498091" y="5233416"/>
              <a:ext cx="780287" cy="30784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454652" y="5071872"/>
              <a:ext cx="1684020" cy="626363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559808" y="5177027"/>
              <a:ext cx="1478280" cy="42062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421379" y="5088636"/>
              <a:ext cx="958583" cy="59129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526535" y="5193792"/>
              <a:ext cx="752856" cy="38557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453640" y="5131308"/>
              <a:ext cx="894575" cy="507492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558795" y="5236464"/>
              <a:ext cx="688848" cy="30175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34568" y="5071872"/>
              <a:ext cx="583666" cy="626363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39723" y="5177027"/>
              <a:ext cx="377952" cy="420623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213347" y="5141976"/>
              <a:ext cx="886993" cy="48467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318503" y="5247132"/>
              <a:ext cx="681227" cy="278892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173468" y="5055108"/>
              <a:ext cx="984491" cy="658393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278624" y="5160264"/>
              <a:ext cx="778764" cy="452628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232648" y="5024627"/>
              <a:ext cx="1205471" cy="720826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337803" y="5129783"/>
              <a:ext cx="999744" cy="515111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9624060" y="5141976"/>
              <a:ext cx="1130795" cy="472427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9729215" y="5247132"/>
              <a:ext cx="925068" cy="266700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725168" y="5722620"/>
              <a:ext cx="1318259" cy="509003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830323" y="5827775"/>
              <a:ext cx="1112520" cy="303276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846064" y="5771388"/>
              <a:ext cx="618731" cy="460260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951220" y="5876544"/>
              <a:ext cx="413003" cy="254508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9208008" y="2542006"/>
              <a:ext cx="1223759" cy="477037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9313163" y="2647188"/>
              <a:ext cx="1018031" cy="271272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8090915" y="5853683"/>
              <a:ext cx="1488948" cy="470916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8196072" y="5958839"/>
              <a:ext cx="1283207" cy="265175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104132" y="5640324"/>
              <a:ext cx="681227" cy="591299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4209288" y="5745480"/>
              <a:ext cx="475488" cy="385571"/>
            </a:xfrm>
            <a:prstGeom prst="rect">
              <a:avLst/>
            </a:prstGeom>
          </p:spPr>
        </p:pic>
      </p:grpSp>
      <p:sp>
        <p:nvSpPr>
          <p:cNvPr id="46" name="object 46"/>
          <p:cNvSpPr txBox="1"/>
          <p:nvPr/>
        </p:nvSpPr>
        <p:spPr>
          <a:xfrm>
            <a:off x="0" y="4255008"/>
            <a:ext cx="12192000" cy="652780"/>
          </a:xfrm>
          <a:prstGeom prst="rect">
            <a:avLst/>
          </a:prstGeom>
          <a:solidFill>
            <a:srgbClr val="E7E6E6"/>
          </a:solidFill>
        </p:spPr>
        <p:txBody>
          <a:bodyPr vert="horz" wrap="square" lIns="0" tIns="198755" rIns="0" bIns="0" rtlCol="0">
            <a:spAutoFit/>
          </a:bodyPr>
          <a:lstStyle/>
          <a:p>
            <a:pPr marL="1117600">
              <a:lnSpc>
                <a:spcPct val="100000"/>
              </a:lnSpc>
              <a:spcBef>
                <a:spcPts val="1565"/>
              </a:spcBef>
            </a:pPr>
            <a:r>
              <a:rPr sz="2000" b="1" spc="-40" dirty="0">
                <a:solidFill>
                  <a:srgbClr val="1F4980"/>
                </a:solidFill>
                <a:latin typeface="Tahoma"/>
                <a:cs typeface="Tahoma"/>
              </a:rPr>
              <a:t>Domestic</a:t>
            </a:r>
            <a:r>
              <a:rPr sz="2000" b="1" spc="-70" dirty="0">
                <a:solidFill>
                  <a:srgbClr val="1F4980"/>
                </a:solidFill>
                <a:latin typeface="Tahoma"/>
                <a:cs typeface="Tahoma"/>
              </a:rPr>
              <a:t> </a:t>
            </a:r>
            <a:r>
              <a:rPr sz="2000" b="1" spc="-200" dirty="0">
                <a:solidFill>
                  <a:srgbClr val="1F4980"/>
                </a:solidFill>
                <a:latin typeface="Tahoma"/>
                <a:cs typeface="Tahoma"/>
              </a:rPr>
              <a:t>&amp;</a:t>
            </a:r>
            <a:r>
              <a:rPr sz="2000" b="1" spc="-20" dirty="0">
                <a:solidFill>
                  <a:srgbClr val="1F4980"/>
                </a:solidFill>
                <a:latin typeface="Tahoma"/>
                <a:cs typeface="Tahoma"/>
              </a:rPr>
              <a:t> </a:t>
            </a:r>
            <a:r>
              <a:rPr sz="2000" b="1" spc="-95" dirty="0">
                <a:solidFill>
                  <a:srgbClr val="1F4980"/>
                </a:solidFill>
                <a:latin typeface="Tahoma"/>
                <a:cs typeface="Tahoma"/>
              </a:rPr>
              <a:t>International</a:t>
            </a:r>
            <a:r>
              <a:rPr sz="2000" b="1" spc="-35" dirty="0">
                <a:solidFill>
                  <a:srgbClr val="1F4980"/>
                </a:solidFill>
                <a:latin typeface="Tahoma"/>
                <a:cs typeface="Tahoma"/>
              </a:rPr>
              <a:t> </a:t>
            </a:r>
            <a:r>
              <a:rPr sz="2000" b="1" spc="-30" dirty="0">
                <a:solidFill>
                  <a:srgbClr val="1F4980"/>
                </a:solidFill>
                <a:latin typeface="Tahoma"/>
                <a:cs typeface="Tahoma"/>
              </a:rPr>
              <a:t>lending </a:t>
            </a:r>
            <a:r>
              <a:rPr sz="2000" b="1" spc="-85" dirty="0">
                <a:solidFill>
                  <a:srgbClr val="1F4980"/>
                </a:solidFill>
                <a:latin typeface="Tahoma"/>
                <a:cs typeface="Tahoma"/>
              </a:rPr>
              <a:t>partners</a:t>
            </a:r>
            <a:r>
              <a:rPr sz="2000" b="1" spc="-20" dirty="0">
                <a:solidFill>
                  <a:srgbClr val="1F4980"/>
                </a:solidFill>
                <a:latin typeface="Tahoma"/>
                <a:cs typeface="Tahoma"/>
              </a:rPr>
              <a:t> </a:t>
            </a:r>
            <a:r>
              <a:rPr sz="2000" b="1" spc="-35" dirty="0">
                <a:solidFill>
                  <a:srgbClr val="1F4980"/>
                </a:solidFill>
                <a:latin typeface="Tahoma"/>
                <a:cs typeface="Tahoma"/>
              </a:rPr>
              <a:t>including</a:t>
            </a:r>
            <a:r>
              <a:rPr sz="2000" b="1" spc="-30" dirty="0">
                <a:solidFill>
                  <a:srgbClr val="1F4980"/>
                </a:solidFill>
                <a:latin typeface="Tahoma"/>
                <a:cs typeface="Tahoma"/>
              </a:rPr>
              <a:t> </a:t>
            </a:r>
            <a:r>
              <a:rPr sz="2000" b="1" spc="-75" dirty="0">
                <a:solidFill>
                  <a:srgbClr val="1F4980"/>
                </a:solidFill>
                <a:latin typeface="Tahoma"/>
                <a:cs typeface="Tahoma"/>
              </a:rPr>
              <a:t>Banks,</a:t>
            </a:r>
            <a:r>
              <a:rPr sz="2000" b="1" spc="-20" dirty="0">
                <a:solidFill>
                  <a:srgbClr val="1F4980"/>
                </a:solidFill>
                <a:latin typeface="Tahoma"/>
                <a:cs typeface="Tahoma"/>
              </a:rPr>
              <a:t> </a:t>
            </a:r>
            <a:r>
              <a:rPr sz="2000" b="1" spc="-190" dirty="0">
                <a:solidFill>
                  <a:srgbClr val="1F4980"/>
                </a:solidFill>
                <a:latin typeface="Tahoma"/>
                <a:cs typeface="Tahoma"/>
              </a:rPr>
              <a:t>DFIs,</a:t>
            </a:r>
            <a:r>
              <a:rPr sz="2000" b="1" spc="-30" dirty="0">
                <a:solidFill>
                  <a:srgbClr val="1F4980"/>
                </a:solidFill>
                <a:latin typeface="Tahoma"/>
                <a:cs typeface="Tahoma"/>
              </a:rPr>
              <a:t> </a:t>
            </a:r>
            <a:r>
              <a:rPr sz="2000" b="1" spc="-95" dirty="0">
                <a:solidFill>
                  <a:srgbClr val="1F4980"/>
                </a:solidFill>
                <a:latin typeface="Tahoma"/>
                <a:cs typeface="Tahoma"/>
              </a:rPr>
              <a:t>Funds</a:t>
            </a:r>
            <a:r>
              <a:rPr sz="2000" b="1" spc="-30" dirty="0">
                <a:solidFill>
                  <a:srgbClr val="1F4980"/>
                </a:solidFill>
                <a:latin typeface="Tahoma"/>
                <a:cs typeface="Tahoma"/>
              </a:rPr>
              <a:t> </a:t>
            </a:r>
            <a:r>
              <a:rPr sz="2000" b="1" spc="30" dirty="0">
                <a:solidFill>
                  <a:srgbClr val="1F4980"/>
                </a:solidFill>
                <a:latin typeface="Tahoma"/>
                <a:cs typeface="Tahoma"/>
              </a:rPr>
              <a:t>and</a:t>
            </a:r>
            <a:r>
              <a:rPr sz="2000" b="1" spc="-10" dirty="0">
                <a:solidFill>
                  <a:srgbClr val="1F4980"/>
                </a:solidFill>
                <a:latin typeface="Tahoma"/>
                <a:cs typeface="Tahoma"/>
              </a:rPr>
              <a:t> </a:t>
            </a:r>
            <a:r>
              <a:rPr sz="2000" b="1" spc="-80" dirty="0">
                <a:solidFill>
                  <a:srgbClr val="1F4980"/>
                </a:solidFill>
                <a:latin typeface="Tahoma"/>
                <a:cs typeface="Tahoma"/>
              </a:rPr>
              <a:t>NBFCs</a:t>
            </a:r>
            <a:endParaRPr sz="2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500821" y="5186128"/>
            <a:ext cx="2624455" cy="1259205"/>
            <a:chOff x="2500821" y="5186128"/>
            <a:chExt cx="2624455" cy="12592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00821" y="5186128"/>
              <a:ext cx="2624453" cy="125888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572512" y="5244084"/>
              <a:ext cx="2486025" cy="1138555"/>
            </a:xfrm>
            <a:custGeom>
              <a:avLst/>
              <a:gdLst/>
              <a:ahLst/>
              <a:cxnLst/>
              <a:rect l="l" t="t" r="r" b="b"/>
              <a:pathLst>
                <a:path w="2486025" h="1138554">
                  <a:moveTo>
                    <a:pt x="2485643" y="0"/>
                  </a:moveTo>
                  <a:lnTo>
                    <a:pt x="0" y="0"/>
                  </a:lnTo>
                  <a:lnTo>
                    <a:pt x="0" y="1138427"/>
                  </a:lnTo>
                  <a:lnTo>
                    <a:pt x="2485643" y="1138427"/>
                  </a:lnTo>
                  <a:lnTo>
                    <a:pt x="2485643" y="0"/>
                  </a:lnTo>
                  <a:close/>
                </a:path>
              </a:pathLst>
            </a:custGeom>
            <a:solidFill>
              <a:srgbClr val="1F49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6" name="object 6"/>
            <p:cNvSpPr/>
            <p:nvPr/>
          </p:nvSpPr>
          <p:spPr>
            <a:xfrm>
              <a:off x="7571231" y="2979420"/>
              <a:ext cx="4620895" cy="3878579"/>
            </a:xfrm>
            <a:custGeom>
              <a:avLst/>
              <a:gdLst/>
              <a:ahLst/>
              <a:cxnLst/>
              <a:rect l="l" t="t" r="r" b="b"/>
              <a:pathLst>
                <a:path w="4620895" h="3878579">
                  <a:moveTo>
                    <a:pt x="0" y="3878579"/>
                  </a:moveTo>
                  <a:lnTo>
                    <a:pt x="4620768" y="3878579"/>
                  </a:lnTo>
                  <a:lnTo>
                    <a:pt x="4620768" y="0"/>
                  </a:lnTo>
                  <a:lnTo>
                    <a:pt x="0" y="0"/>
                  </a:lnTo>
                  <a:lnTo>
                    <a:pt x="0" y="3878579"/>
                  </a:lnTo>
                  <a:close/>
                </a:path>
              </a:pathLst>
            </a:custGeom>
            <a:solidFill>
              <a:srgbClr val="1F49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71231" y="0"/>
              <a:ext cx="4620768" cy="297942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0" y="1395983"/>
              <a:ext cx="7571740" cy="2771140"/>
            </a:xfrm>
            <a:custGeom>
              <a:avLst/>
              <a:gdLst/>
              <a:ahLst/>
              <a:cxnLst/>
              <a:rect l="l" t="t" r="r" b="b"/>
              <a:pathLst>
                <a:path w="7571740" h="2771140">
                  <a:moveTo>
                    <a:pt x="7571232" y="0"/>
                  </a:moveTo>
                  <a:lnTo>
                    <a:pt x="0" y="0"/>
                  </a:lnTo>
                  <a:lnTo>
                    <a:pt x="0" y="2770632"/>
                  </a:lnTo>
                  <a:lnTo>
                    <a:pt x="7571232" y="2770632"/>
                  </a:lnTo>
                  <a:lnTo>
                    <a:pt x="7571232" y="0"/>
                  </a:lnTo>
                  <a:close/>
                </a:path>
              </a:pathLst>
            </a:custGeom>
            <a:solidFill>
              <a:srgbClr val="E7E6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60248" y="5454396"/>
              <a:ext cx="393700" cy="467995"/>
            </a:xfrm>
            <a:custGeom>
              <a:avLst/>
              <a:gdLst/>
              <a:ahLst/>
              <a:cxnLst/>
              <a:rect l="l" t="t" r="r" b="b"/>
              <a:pathLst>
                <a:path w="393700" h="467995">
                  <a:moveTo>
                    <a:pt x="196595" y="0"/>
                  </a:moveTo>
                  <a:lnTo>
                    <a:pt x="151519" y="6180"/>
                  </a:lnTo>
                  <a:lnTo>
                    <a:pt x="110140" y="23784"/>
                  </a:lnTo>
                  <a:lnTo>
                    <a:pt x="73637" y="51405"/>
                  </a:lnTo>
                  <a:lnTo>
                    <a:pt x="43191" y="87636"/>
                  </a:lnTo>
                  <a:lnTo>
                    <a:pt x="19983" y="131072"/>
                  </a:lnTo>
                  <a:lnTo>
                    <a:pt x="5192" y="180307"/>
                  </a:lnTo>
                  <a:lnTo>
                    <a:pt x="0" y="233933"/>
                  </a:lnTo>
                  <a:lnTo>
                    <a:pt x="5192" y="287572"/>
                  </a:lnTo>
                  <a:lnTo>
                    <a:pt x="19983" y="336811"/>
                  </a:lnTo>
                  <a:lnTo>
                    <a:pt x="43191" y="380247"/>
                  </a:lnTo>
                  <a:lnTo>
                    <a:pt x="73637" y="416474"/>
                  </a:lnTo>
                  <a:lnTo>
                    <a:pt x="110140" y="444090"/>
                  </a:lnTo>
                  <a:lnTo>
                    <a:pt x="151519" y="461689"/>
                  </a:lnTo>
                  <a:lnTo>
                    <a:pt x="196595" y="467867"/>
                  </a:lnTo>
                  <a:lnTo>
                    <a:pt x="241672" y="461689"/>
                  </a:lnTo>
                  <a:lnTo>
                    <a:pt x="283051" y="444090"/>
                  </a:lnTo>
                  <a:lnTo>
                    <a:pt x="319554" y="416474"/>
                  </a:lnTo>
                  <a:lnTo>
                    <a:pt x="350000" y="380247"/>
                  </a:lnTo>
                  <a:lnTo>
                    <a:pt x="353045" y="374548"/>
                  </a:lnTo>
                  <a:lnTo>
                    <a:pt x="196595" y="374548"/>
                  </a:lnTo>
                  <a:lnTo>
                    <a:pt x="156397" y="363498"/>
                  </a:lnTo>
                  <a:lnTo>
                    <a:pt x="123569" y="333363"/>
                  </a:lnTo>
                  <a:lnTo>
                    <a:pt x="101435" y="288668"/>
                  </a:lnTo>
                  <a:lnTo>
                    <a:pt x="93319" y="233933"/>
                  </a:lnTo>
                  <a:lnTo>
                    <a:pt x="101435" y="179203"/>
                  </a:lnTo>
                  <a:lnTo>
                    <a:pt x="123569" y="134516"/>
                  </a:lnTo>
                  <a:lnTo>
                    <a:pt x="156397" y="104391"/>
                  </a:lnTo>
                  <a:lnTo>
                    <a:pt x="196595" y="93344"/>
                  </a:lnTo>
                  <a:lnTo>
                    <a:pt x="353050" y="93344"/>
                  </a:lnTo>
                  <a:lnTo>
                    <a:pt x="350000" y="87636"/>
                  </a:lnTo>
                  <a:lnTo>
                    <a:pt x="319554" y="51405"/>
                  </a:lnTo>
                  <a:lnTo>
                    <a:pt x="283051" y="23784"/>
                  </a:lnTo>
                  <a:lnTo>
                    <a:pt x="241672" y="6180"/>
                  </a:lnTo>
                  <a:lnTo>
                    <a:pt x="196595" y="0"/>
                  </a:lnTo>
                  <a:close/>
                </a:path>
                <a:path w="393700" h="467995">
                  <a:moveTo>
                    <a:pt x="353050" y="93344"/>
                  </a:moveTo>
                  <a:lnTo>
                    <a:pt x="196595" y="93344"/>
                  </a:lnTo>
                  <a:lnTo>
                    <a:pt x="236794" y="104391"/>
                  </a:lnTo>
                  <a:lnTo>
                    <a:pt x="269622" y="134516"/>
                  </a:lnTo>
                  <a:lnTo>
                    <a:pt x="291756" y="179203"/>
                  </a:lnTo>
                  <a:lnTo>
                    <a:pt x="299872" y="233933"/>
                  </a:lnTo>
                  <a:lnTo>
                    <a:pt x="291756" y="288668"/>
                  </a:lnTo>
                  <a:lnTo>
                    <a:pt x="269622" y="333363"/>
                  </a:lnTo>
                  <a:lnTo>
                    <a:pt x="236794" y="363498"/>
                  </a:lnTo>
                  <a:lnTo>
                    <a:pt x="196595" y="374548"/>
                  </a:lnTo>
                  <a:lnTo>
                    <a:pt x="353045" y="374548"/>
                  </a:lnTo>
                  <a:lnTo>
                    <a:pt x="373208" y="336811"/>
                  </a:lnTo>
                  <a:lnTo>
                    <a:pt x="387999" y="287572"/>
                  </a:lnTo>
                  <a:lnTo>
                    <a:pt x="393192" y="233933"/>
                  </a:lnTo>
                  <a:lnTo>
                    <a:pt x="387999" y="180307"/>
                  </a:lnTo>
                  <a:lnTo>
                    <a:pt x="373208" y="131072"/>
                  </a:lnTo>
                  <a:lnTo>
                    <a:pt x="353050" y="93344"/>
                  </a:lnTo>
                  <a:close/>
                </a:path>
              </a:pathLst>
            </a:custGeom>
            <a:solidFill>
              <a:srgbClr val="1F49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916939" y="492378"/>
            <a:ext cx="367411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Unprecedented</a:t>
            </a:r>
            <a:r>
              <a:rPr spc="-105" dirty="0"/>
              <a:t> </a:t>
            </a:r>
            <a:r>
              <a:rPr spc="-35" dirty="0"/>
              <a:t>Value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16939" y="969390"/>
            <a:ext cx="416623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60" dirty="0">
                <a:solidFill>
                  <a:srgbClr val="0D0D0D"/>
                </a:solidFill>
                <a:latin typeface="Verdana"/>
                <a:cs typeface="Verdana"/>
              </a:rPr>
              <a:t>Proposition</a:t>
            </a:r>
            <a:r>
              <a:rPr sz="2000" spc="-165" dirty="0">
                <a:solidFill>
                  <a:srgbClr val="0D0D0D"/>
                </a:solidFill>
                <a:latin typeface="Verdana"/>
                <a:cs typeface="Verdana"/>
              </a:rPr>
              <a:t> </a:t>
            </a:r>
            <a:r>
              <a:rPr sz="2000" spc="60" dirty="0">
                <a:solidFill>
                  <a:srgbClr val="0D0D0D"/>
                </a:solidFill>
                <a:latin typeface="Verdana"/>
                <a:cs typeface="Verdana"/>
              </a:rPr>
              <a:t>&amp;</a:t>
            </a:r>
            <a:r>
              <a:rPr sz="2000" spc="-160" dirty="0">
                <a:solidFill>
                  <a:srgbClr val="0D0D0D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0D0D0D"/>
                </a:solidFill>
                <a:latin typeface="Verdana"/>
                <a:cs typeface="Verdana"/>
              </a:rPr>
              <a:t>Impact</a:t>
            </a:r>
            <a:r>
              <a:rPr sz="2000" spc="-185" dirty="0">
                <a:solidFill>
                  <a:srgbClr val="0D0D0D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0D0D0D"/>
                </a:solidFill>
                <a:latin typeface="Verdana"/>
                <a:cs typeface="Verdana"/>
              </a:rPr>
              <a:t>to</a:t>
            </a:r>
            <a:r>
              <a:rPr sz="2000" spc="-170" dirty="0">
                <a:solidFill>
                  <a:srgbClr val="0D0D0D"/>
                </a:solidFill>
                <a:latin typeface="Verdana"/>
                <a:cs typeface="Verdana"/>
              </a:rPr>
              <a:t> </a:t>
            </a:r>
            <a:r>
              <a:rPr sz="2000" spc="-105" dirty="0">
                <a:solidFill>
                  <a:srgbClr val="0D0D0D"/>
                </a:solidFill>
                <a:latin typeface="Verdana"/>
                <a:cs typeface="Verdana"/>
              </a:rPr>
              <a:t>Borrowers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23061" y="4390135"/>
            <a:ext cx="10953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484" dirty="0">
                <a:solidFill>
                  <a:srgbClr val="1F4980"/>
                </a:solidFill>
                <a:latin typeface="Verdana"/>
                <a:cs typeface="Verdana"/>
              </a:rPr>
              <a:t>I</a:t>
            </a:r>
            <a:r>
              <a:rPr sz="2400" spc="85" dirty="0">
                <a:solidFill>
                  <a:srgbClr val="1F4980"/>
                </a:solidFill>
                <a:latin typeface="Verdana"/>
                <a:cs typeface="Verdana"/>
              </a:rPr>
              <a:t>mpact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949195" y="4351020"/>
            <a:ext cx="1370330" cy="495300"/>
          </a:xfrm>
          <a:prstGeom prst="rect">
            <a:avLst/>
          </a:prstGeom>
          <a:solidFill>
            <a:srgbClr val="1F4980"/>
          </a:solidFill>
        </p:spPr>
        <p:txBody>
          <a:bodyPr vert="horz" wrap="square" lIns="0" tIns="51435" rIns="0" bIns="0" rtlCol="0">
            <a:spAutoFit/>
          </a:bodyPr>
          <a:lstStyle/>
          <a:p>
            <a:pPr marL="40005">
              <a:lnSpc>
                <a:spcPct val="100000"/>
              </a:lnSpc>
              <a:spcBef>
                <a:spcPts val="405"/>
              </a:spcBef>
            </a:pPr>
            <a:r>
              <a:rPr sz="2400" i="1" spc="65" dirty="0">
                <a:solidFill>
                  <a:srgbClr val="FFFFFF"/>
                </a:solidFill>
                <a:latin typeface="Verdana"/>
                <a:cs typeface="Verdana"/>
              </a:rPr>
              <a:t>Created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25448" y="5319141"/>
            <a:ext cx="1299210" cy="879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400"/>
              </a:lnSpc>
              <a:spcBef>
                <a:spcPts val="100"/>
              </a:spcBef>
            </a:pPr>
            <a:r>
              <a:rPr sz="2000" b="1" spc="-150" dirty="0">
                <a:solidFill>
                  <a:srgbClr val="1F4980"/>
                </a:solidFill>
                <a:latin typeface="Tahoma"/>
                <a:cs typeface="Tahoma"/>
              </a:rPr>
              <a:t>132223</a:t>
            </a:r>
            <a:endParaRPr sz="2000">
              <a:latin typeface="Tahoma"/>
              <a:cs typeface="Tahoma"/>
            </a:endParaRPr>
          </a:p>
          <a:p>
            <a:pPr marL="12700" marR="5080">
              <a:lnSpc>
                <a:spcPts val="2160"/>
              </a:lnSpc>
              <a:spcBef>
                <a:spcPts val="75"/>
              </a:spcBef>
            </a:pPr>
            <a:r>
              <a:rPr sz="1800" spc="-50" dirty="0">
                <a:solidFill>
                  <a:srgbClr val="1F4980"/>
                </a:solidFill>
                <a:latin typeface="Verdana"/>
                <a:cs typeface="Verdana"/>
              </a:rPr>
              <a:t>Loans </a:t>
            </a:r>
            <a:r>
              <a:rPr sz="1800" spc="-45" dirty="0">
                <a:solidFill>
                  <a:srgbClr val="1F4980"/>
                </a:solidFill>
                <a:latin typeface="Verdana"/>
                <a:cs typeface="Verdana"/>
              </a:rPr>
              <a:t> </a:t>
            </a:r>
            <a:r>
              <a:rPr sz="1800" spc="-85" dirty="0">
                <a:solidFill>
                  <a:srgbClr val="1F4980"/>
                </a:solidFill>
                <a:latin typeface="Verdana"/>
                <a:cs typeface="Verdana"/>
              </a:rPr>
              <a:t>San</a:t>
            </a:r>
            <a:r>
              <a:rPr sz="1800" spc="70" dirty="0">
                <a:solidFill>
                  <a:srgbClr val="1F4980"/>
                </a:solidFill>
                <a:latin typeface="Verdana"/>
                <a:cs typeface="Verdana"/>
              </a:rPr>
              <a:t>c</a:t>
            </a:r>
            <a:r>
              <a:rPr sz="1800" spc="35" dirty="0">
                <a:solidFill>
                  <a:srgbClr val="1F4980"/>
                </a:solidFill>
                <a:latin typeface="Verdana"/>
                <a:cs typeface="Verdana"/>
              </a:rPr>
              <a:t>t</a:t>
            </a:r>
            <a:r>
              <a:rPr sz="1800" spc="-114" dirty="0">
                <a:solidFill>
                  <a:srgbClr val="1F4980"/>
                </a:solidFill>
                <a:latin typeface="Verdana"/>
                <a:cs typeface="Verdana"/>
              </a:rPr>
              <a:t>i</a:t>
            </a:r>
            <a:r>
              <a:rPr sz="1800" spc="20" dirty="0">
                <a:solidFill>
                  <a:srgbClr val="1F4980"/>
                </a:solidFill>
                <a:latin typeface="Verdana"/>
                <a:cs typeface="Verdana"/>
              </a:rPr>
              <a:t>o</a:t>
            </a:r>
            <a:r>
              <a:rPr sz="1800" spc="10" dirty="0">
                <a:solidFill>
                  <a:srgbClr val="1F4980"/>
                </a:solidFill>
                <a:latin typeface="Verdana"/>
                <a:cs typeface="Verdana"/>
              </a:rPr>
              <a:t>n</a:t>
            </a:r>
            <a:r>
              <a:rPr sz="1800" spc="85" dirty="0">
                <a:solidFill>
                  <a:srgbClr val="1F4980"/>
                </a:solidFill>
                <a:latin typeface="Verdana"/>
                <a:cs typeface="Verdana"/>
              </a:rPr>
              <a:t>e</a:t>
            </a:r>
            <a:r>
              <a:rPr sz="1800" spc="110" dirty="0">
                <a:solidFill>
                  <a:srgbClr val="1F4980"/>
                </a:solidFill>
                <a:latin typeface="Verdana"/>
                <a:cs typeface="Verdana"/>
              </a:rPr>
              <a:t>d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572511" y="5244084"/>
            <a:ext cx="2486025" cy="11385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11200">
              <a:lnSpc>
                <a:spcPts val="4255"/>
              </a:lnSpc>
            </a:pPr>
            <a:r>
              <a:rPr sz="3600" b="1" spc="-280" dirty="0">
                <a:solidFill>
                  <a:srgbClr val="FFFFFF"/>
                </a:solidFill>
                <a:latin typeface="Tahoma"/>
                <a:cs typeface="Tahoma"/>
              </a:rPr>
              <a:t>116703</a:t>
            </a:r>
            <a:endParaRPr sz="3600">
              <a:latin typeface="Tahoma"/>
              <a:cs typeface="Tahoma"/>
            </a:endParaRPr>
          </a:p>
          <a:p>
            <a:pPr marL="711200" marR="250825">
              <a:lnSpc>
                <a:spcPct val="100000"/>
              </a:lnSpc>
              <a:spcBef>
                <a:spcPts val="20"/>
              </a:spcBef>
            </a:pPr>
            <a:r>
              <a:rPr sz="1600" spc="-160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ni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q</a:t>
            </a:r>
            <a:r>
              <a:rPr sz="1600" spc="20" dirty="0">
                <a:solidFill>
                  <a:srgbClr val="FFFFFF"/>
                </a:solidFill>
                <a:latin typeface="Verdana"/>
                <a:cs typeface="Verdana"/>
              </a:rPr>
              <a:t>ue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95" dirty="0">
                <a:solidFill>
                  <a:srgbClr val="FFFFFF"/>
                </a:solidFill>
                <a:latin typeface="Verdana"/>
                <a:cs typeface="Verdana"/>
              </a:rPr>
              <a:t>W</a:t>
            </a:r>
            <a:r>
              <a:rPr sz="1600" spc="10" dirty="0">
                <a:solidFill>
                  <a:srgbClr val="FFFFFF"/>
                </a:solidFill>
                <a:latin typeface="Verdana"/>
                <a:cs typeface="Verdana"/>
              </a:rPr>
              <a:t>omen  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Borrowers</a:t>
            </a:r>
            <a:endParaRPr sz="1600">
              <a:latin typeface="Verdana"/>
              <a:cs typeface="Verdana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2703576" y="4457700"/>
            <a:ext cx="8750935" cy="1511935"/>
            <a:chOff x="2703576" y="4457700"/>
            <a:chExt cx="8750935" cy="1511935"/>
          </a:xfrm>
        </p:grpSpPr>
        <p:sp>
          <p:nvSpPr>
            <p:cNvPr id="17" name="object 17"/>
            <p:cNvSpPr/>
            <p:nvPr/>
          </p:nvSpPr>
          <p:spPr>
            <a:xfrm>
              <a:off x="2703576" y="5472683"/>
              <a:ext cx="341630" cy="341630"/>
            </a:xfrm>
            <a:custGeom>
              <a:avLst/>
              <a:gdLst/>
              <a:ahLst/>
              <a:cxnLst/>
              <a:rect l="l" t="t" r="r" b="b"/>
              <a:pathLst>
                <a:path w="341630" h="341629">
                  <a:moveTo>
                    <a:pt x="170687" y="0"/>
                  </a:moveTo>
                  <a:lnTo>
                    <a:pt x="125324" y="6099"/>
                  </a:lnTo>
                  <a:lnTo>
                    <a:pt x="84553" y="23311"/>
                  </a:lnTo>
                  <a:lnTo>
                    <a:pt x="50006" y="50006"/>
                  </a:lnTo>
                  <a:lnTo>
                    <a:pt x="23311" y="84553"/>
                  </a:lnTo>
                  <a:lnTo>
                    <a:pt x="6099" y="125324"/>
                  </a:lnTo>
                  <a:lnTo>
                    <a:pt x="0" y="170687"/>
                  </a:lnTo>
                  <a:lnTo>
                    <a:pt x="6099" y="216064"/>
                  </a:lnTo>
                  <a:lnTo>
                    <a:pt x="23311" y="256839"/>
                  </a:lnTo>
                  <a:lnTo>
                    <a:pt x="50006" y="291384"/>
                  </a:lnTo>
                  <a:lnTo>
                    <a:pt x="84553" y="318072"/>
                  </a:lnTo>
                  <a:lnTo>
                    <a:pt x="125324" y="335279"/>
                  </a:lnTo>
                  <a:lnTo>
                    <a:pt x="170687" y="341375"/>
                  </a:lnTo>
                  <a:lnTo>
                    <a:pt x="216051" y="335279"/>
                  </a:lnTo>
                  <a:lnTo>
                    <a:pt x="256822" y="318072"/>
                  </a:lnTo>
                  <a:lnTo>
                    <a:pt x="291369" y="291384"/>
                  </a:lnTo>
                  <a:lnTo>
                    <a:pt x="315351" y="260349"/>
                  </a:lnTo>
                  <a:lnTo>
                    <a:pt x="170687" y="260349"/>
                  </a:lnTo>
                  <a:lnTo>
                    <a:pt x="135782" y="253303"/>
                  </a:lnTo>
                  <a:lnTo>
                    <a:pt x="107283" y="234087"/>
                  </a:lnTo>
                  <a:lnTo>
                    <a:pt x="88070" y="205587"/>
                  </a:lnTo>
                  <a:lnTo>
                    <a:pt x="81025" y="170687"/>
                  </a:lnTo>
                  <a:lnTo>
                    <a:pt x="88070" y="135788"/>
                  </a:lnTo>
                  <a:lnTo>
                    <a:pt x="107283" y="107288"/>
                  </a:lnTo>
                  <a:lnTo>
                    <a:pt x="135782" y="88072"/>
                  </a:lnTo>
                  <a:lnTo>
                    <a:pt x="170687" y="81025"/>
                  </a:lnTo>
                  <a:lnTo>
                    <a:pt x="315338" y="81025"/>
                  </a:lnTo>
                  <a:lnTo>
                    <a:pt x="291369" y="50006"/>
                  </a:lnTo>
                  <a:lnTo>
                    <a:pt x="256822" y="23311"/>
                  </a:lnTo>
                  <a:lnTo>
                    <a:pt x="216051" y="6099"/>
                  </a:lnTo>
                  <a:lnTo>
                    <a:pt x="170687" y="0"/>
                  </a:lnTo>
                  <a:close/>
                </a:path>
                <a:path w="341630" h="341629">
                  <a:moveTo>
                    <a:pt x="315338" y="81025"/>
                  </a:moveTo>
                  <a:lnTo>
                    <a:pt x="170687" y="81025"/>
                  </a:lnTo>
                  <a:lnTo>
                    <a:pt x="205593" y="88072"/>
                  </a:lnTo>
                  <a:lnTo>
                    <a:pt x="234092" y="107288"/>
                  </a:lnTo>
                  <a:lnTo>
                    <a:pt x="253305" y="135788"/>
                  </a:lnTo>
                  <a:lnTo>
                    <a:pt x="260350" y="170687"/>
                  </a:lnTo>
                  <a:lnTo>
                    <a:pt x="253305" y="205587"/>
                  </a:lnTo>
                  <a:lnTo>
                    <a:pt x="234092" y="234087"/>
                  </a:lnTo>
                  <a:lnTo>
                    <a:pt x="205593" y="253303"/>
                  </a:lnTo>
                  <a:lnTo>
                    <a:pt x="170687" y="260349"/>
                  </a:lnTo>
                  <a:lnTo>
                    <a:pt x="315351" y="260349"/>
                  </a:lnTo>
                  <a:lnTo>
                    <a:pt x="318064" y="256839"/>
                  </a:lnTo>
                  <a:lnTo>
                    <a:pt x="335276" y="216064"/>
                  </a:lnTo>
                  <a:lnTo>
                    <a:pt x="341375" y="170687"/>
                  </a:lnTo>
                  <a:lnTo>
                    <a:pt x="335276" y="125324"/>
                  </a:lnTo>
                  <a:lnTo>
                    <a:pt x="318064" y="84553"/>
                  </a:lnTo>
                  <a:lnTo>
                    <a:pt x="315338" y="8102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189220" y="5472683"/>
              <a:ext cx="341630" cy="341630"/>
            </a:xfrm>
            <a:custGeom>
              <a:avLst/>
              <a:gdLst/>
              <a:ahLst/>
              <a:cxnLst/>
              <a:rect l="l" t="t" r="r" b="b"/>
              <a:pathLst>
                <a:path w="341629" h="341629">
                  <a:moveTo>
                    <a:pt x="170687" y="0"/>
                  </a:moveTo>
                  <a:lnTo>
                    <a:pt x="125324" y="6099"/>
                  </a:lnTo>
                  <a:lnTo>
                    <a:pt x="84553" y="23311"/>
                  </a:lnTo>
                  <a:lnTo>
                    <a:pt x="50006" y="50006"/>
                  </a:lnTo>
                  <a:lnTo>
                    <a:pt x="23311" y="84553"/>
                  </a:lnTo>
                  <a:lnTo>
                    <a:pt x="6099" y="125324"/>
                  </a:lnTo>
                  <a:lnTo>
                    <a:pt x="0" y="170687"/>
                  </a:lnTo>
                  <a:lnTo>
                    <a:pt x="6099" y="216064"/>
                  </a:lnTo>
                  <a:lnTo>
                    <a:pt x="23311" y="256839"/>
                  </a:lnTo>
                  <a:lnTo>
                    <a:pt x="50006" y="291384"/>
                  </a:lnTo>
                  <a:lnTo>
                    <a:pt x="84553" y="318072"/>
                  </a:lnTo>
                  <a:lnTo>
                    <a:pt x="125324" y="335279"/>
                  </a:lnTo>
                  <a:lnTo>
                    <a:pt x="170687" y="341375"/>
                  </a:lnTo>
                  <a:lnTo>
                    <a:pt x="216051" y="335279"/>
                  </a:lnTo>
                  <a:lnTo>
                    <a:pt x="256822" y="318072"/>
                  </a:lnTo>
                  <a:lnTo>
                    <a:pt x="291369" y="291384"/>
                  </a:lnTo>
                  <a:lnTo>
                    <a:pt x="315351" y="260349"/>
                  </a:lnTo>
                  <a:lnTo>
                    <a:pt x="170687" y="260349"/>
                  </a:lnTo>
                  <a:lnTo>
                    <a:pt x="135782" y="253303"/>
                  </a:lnTo>
                  <a:lnTo>
                    <a:pt x="107283" y="234087"/>
                  </a:lnTo>
                  <a:lnTo>
                    <a:pt x="88070" y="205587"/>
                  </a:lnTo>
                  <a:lnTo>
                    <a:pt x="81025" y="170687"/>
                  </a:lnTo>
                  <a:lnTo>
                    <a:pt x="88070" y="135788"/>
                  </a:lnTo>
                  <a:lnTo>
                    <a:pt x="107283" y="107288"/>
                  </a:lnTo>
                  <a:lnTo>
                    <a:pt x="135782" y="88072"/>
                  </a:lnTo>
                  <a:lnTo>
                    <a:pt x="170687" y="81025"/>
                  </a:lnTo>
                  <a:lnTo>
                    <a:pt x="315338" y="81025"/>
                  </a:lnTo>
                  <a:lnTo>
                    <a:pt x="291369" y="50006"/>
                  </a:lnTo>
                  <a:lnTo>
                    <a:pt x="256822" y="23311"/>
                  </a:lnTo>
                  <a:lnTo>
                    <a:pt x="216051" y="6099"/>
                  </a:lnTo>
                  <a:lnTo>
                    <a:pt x="170687" y="0"/>
                  </a:lnTo>
                  <a:close/>
                </a:path>
                <a:path w="341629" h="341629">
                  <a:moveTo>
                    <a:pt x="315338" y="81025"/>
                  </a:moveTo>
                  <a:lnTo>
                    <a:pt x="170687" y="81025"/>
                  </a:lnTo>
                  <a:lnTo>
                    <a:pt x="205593" y="88072"/>
                  </a:lnTo>
                  <a:lnTo>
                    <a:pt x="234092" y="107288"/>
                  </a:lnTo>
                  <a:lnTo>
                    <a:pt x="253305" y="135788"/>
                  </a:lnTo>
                  <a:lnTo>
                    <a:pt x="260350" y="170687"/>
                  </a:lnTo>
                  <a:lnTo>
                    <a:pt x="253305" y="205587"/>
                  </a:lnTo>
                  <a:lnTo>
                    <a:pt x="234092" y="234087"/>
                  </a:lnTo>
                  <a:lnTo>
                    <a:pt x="205593" y="253303"/>
                  </a:lnTo>
                  <a:lnTo>
                    <a:pt x="170687" y="260349"/>
                  </a:lnTo>
                  <a:lnTo>
                    <a:pt x="315351" y="260349"/>
                  </a:lnTo>
                  <a:lnTo>
                    <a:pt x="318064" y="256839"/>
                  </a:lnTo>
                  <a:lnTo>
                    <a:pt x="335276" y="216064"/>
                  </a:lnTo>
                  <a:lnTo>
                    <a:pt x="341375" y="170687"/>
                  </a:lnTo>
                  <a:lnTo>
                    <a:pt x="335276" y="125324"/>
                  </a:lnTo>
                  <a:lnTo>
                    <a:pt x="318064" y="84553"/>
                  </a:lnTo>
                  <a:lnTo>
                    <a:pt x="315338" y="81025"/>
                  </a:lnTo>
                  <a:close/>
                </a:path>
              </a:pathLst>
            </a:custGeom>
            <a:solidFill>
              <a:srgbClr val="1F49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501883" y="4457700"/>
              <a:ext cx="952500" cy="1511935"/>
            </a:xfrm>
            <a:custGeom>
              <a:avLst/>
              <a:gdLst/>
              <a:ahLst/>
              <a:cxnLst/>
              <a:rect l="l" t="t" r="r" b="b"/>
              <a:pathLst>
                <a:path w="952500" h="1511935">
                  <a:moveTo>
                    <a:pt x="952500" y="0"/>
                  </a:moveTo>
                  <a:lnTo>
                    <a:pt x="0" y="0"/>
                  </a:lnTo>
                  <a:lnTo>
                    <a:pt x="0" y="1511808"/>
                  </a:lnTo>
                  <a:lnTo>
                    <a:pt x="952500" y="1511808"/>
                  </a:lnTo>
                  <a:lnTo>
                    <a:pt x="9525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5763514" y="5219801"/>
            <a:ext cx="1513840" cy="1068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395" dirty="0">
                <a:solidFill>
                  <a:srgbClr val="1F4980"/>
                </a:solidFill>
                <a:latin typeface="Verdana"/>
                <a:cs typeface="Verdana"/>
              </a:rPr>
              <a:t>4000+</a:t>
            </a:r>
            <a:endParaRPr sz="3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1600" spc="-25" dirty="0">
                <a:solidFill>
                  <a:srgbClr val="1F4980"/>
                </a:solidFill>
                <a:latin typeface="Verdana"/>
                <a:cs typeface="Verdana"/>
              </a:rPr>
              <a:t>N</a:t>
            </a:r>
            <a:r>
              <a:rPr sz="1600" spc="75" dirty="0">
                <a:solidFill>
                  <a:srgbClr val="1F4980"/>
                </a:solidFill>
                <a:latin typeface="Verdana"/>
                <a:cs typeface="Verdana"/>
              </a:rPr>
              <a:t>e</a:t>
            </a:r>
            <a:r>
              <a:rPr sz="1600" spc="15" dirty="0">
                <a:solidFill>
                  <a:srgbClr val="1F4980"/>
                </a:solidFill>
                <a:latin typeface="Verdana"/>
                <a:cs typeface="Verdana"/>
              </a:rPr>
              <a:t>w</a:t>
            </a:r>
            <a:r>
              <a:rPr sz="1600" spc="-120" dirty="0">
                <a:solidFill>
                  <a:srgbClr val="1F4980"/>
                </a:solidFill>
                <a:latin typeface="Verdana"/>
                <a:cs typeface="Verdana"/>
              </a:rPr>
              <a:t> </a:t>
            </a:r>
            <a:r>
              <a:rPr sz="1600" spc="-190" dirty="0">
                <a:solidFill>
                  <a:srgbClr val="1F4980"/>
                </a:solidFill>
                <a:latin typeface="Verdana"/>
                <a:cs typeface="Verdana"/>
              </a:rPr>
              <a:t>B</a:t>
            </a:r>
            <a:r>
              <a:rPr sz="1600" spc="-155" dirty="0">
                <a:solidFill>
                  <a:srgbClr val="1F4980"/>
                </a:solidFill>
                <a:latin typeface="Verdana"/>
                <a:cs typeface="Verdana"/>
              </a:rPr>
              <a:t>us</a:t>
            </a:r>
            <a:r>
              <a:rPr sz="1600" spc="-70" dirty="0">
                <a:solidFill>
                  <a:srgbClr val="1F4980"/>
                </a:solidFill>
                <a:latin typeface="Verdana"/>
                <a:cs typeface="Verdana"/>
              </a:rPr>
              <a:t>i</a:t>
            </a:r>
            <a:r>
              <a:rPr sz="1600" spc="20" dirty="0">
                <a:solidFill>
                  <a:srgbClr val="1F4980"/>
                </a:solidFill>
                <a:latin typeface="Verdana"/>
                <a:cs typeface="Verdana"/>
              </a:rPr>
              <a:t>n</a:t>
            </a:r>
            <a:r>
              <a:rPr sz="1600" spc="10" dirty="0">
                <a:solidFill>
                  <a:srgbClr val="1F4980"/>
                </a:solidFill>
                <a:latin typeface="Verdana"/>
                <a:cs typeface="Verdana"/>
              </a:rPr>
              <a:t>e</a:t>
            </a:r>
            <a:r>
              <a:rPr sz="1600" spc="-220" dirty="0">
                <a:solidFill>
                  <a:srgbClr val="1F4980"/>
                </a:solidFill>
                <a:latin typeface="Verdana"/>
                <a:cs typeface="Verdana"/>
              </a:rPr>
              <a:t>s</a:t>
            </a:r>
            <a:r>
              <a:rPr sz="1600" spc="-210" dirty="0">
                <a:solidFill>
                  <a:srgbClr val="1F4980"/>
                </a:solidFill>
                <a:latin typeface="Verdana"/>
                <a:cs typeface="Verdana"/>
              </a:rPr>
              <a:t>s</a:t>
            </a:r>
            <a:r>
              <a:rPr sz="1600" spc="75" dirty="0">
                <a:solidFill>
                  <a:srgbClr val="1F4980"/>
                </a:solidFill>
                <a:latin typeface="Verdana"/>
                <a:cs typeface="Verdana"/>
              </a:rPr>
              <a:t>e</a:t>
            </a:r>
            <a:r>
              <a:rPr sz="1600" spc="-215" dirty="0">
                <a:solidFill>
                  <a:srgbClr val="1F4980"/>
                </a:solidFill>
                <a:latin typeface="Verdana"/>
                <a:cs typeface="Verdana"/>
              </a:rPr>
              <a:t>s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600" spc="35" dirty="0">
                <a:solidFill>
                  <a:srgbClr val="1F4980"/>
                </a:solidFill>
                <a:latin typeface="Verdana"/>
                <a:cs typeface="Verdana"/>
              </a:rPr>
              <a:t>Created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23061" y="1536319"/>
            <a:ext cx="10953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484" dirty="0">
                <a:solidFill>
                  <a:srgbClr val="1F4980"/>
                </a:solidFill>
                <a:latin typeface="Verdana"/>
                <a:cs typeface="Verdana"/>
              </a:rPr>
              <a:t>I</a:t>
            </a:r>
            <a:r>
              <a:rPr sz="2400" spc="85" dirty="0">
                <a:solidFill>
                  <a:srgbClr val="1F4980"/>
                </a:solidFill>
                <a:latin typeface="Verdana"/>
                <a:cs typeface="Verdana"/>
              </a:rPr>
              <a:t>mpact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929383" y="1496567"/>
            <a:ext cx="1447800" cy="495300"/>
          </a:xfrm>
          <a:prstGeom prst="rect">
            <a:avLst/>
          </a:prstGeom>
          <a:solidFill>
            <a:srgbClr val="1F4980"/>
          </a:solidFill>
        </p:spPr>
        <p:txBody>
          <a:bodyPr vert="horz" wrap="square" lIns="0" tIns="52069" rIns="0" bIns="0" rtlCol="0">
            <a:spAutoFit/>
          </a:bodyPr>
          <a:lstStyle/>
          <a:p>
            <a:pPr marL="60325">
              <a:lnSpc>
                <a:spcPct val="100000"/>
              </a:lnSpc>
              <a:spcBef>
                <a:spcPts val="409"/>
              </a:spcBef>
            </a:pPr>
            <a:r>
              <a:rPr sz="2400" i="1" spc="65" dirty="0">
                <a:solidFill>
                  <a:srgbClr val="FFFFFF"/>
                </a:solidFill>
                <a:latin typeface="Verdana"/>
                <a:cs typeface="Verdana"/>
              </a:rPr>
              <a:t>Created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32815" y="2071243"/>
            <a:ext cx="4547870" cy="19475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38125" indent="-226060">
              <a:lnSpc>
                <a:spcPct val="100000"/>
              </a:lnSpc>
              <a:spcBef>
                <a:spcPts val="105"/>
              </a:spcBef>
              <a:buChar char="•"/>
              <a:tabLst>
                <a:tab pos="238125" algn="l"/>
                <a:tab pos="238760" algn="l"/>
              </a:tabLst>
            </a:pPr>
            <a:r>
              <a:rPr sz="1100" spc="-170" dirty="0">
                <a:solidFill>
                  <a:srgbClr val="0D0D0D"/>
                </a:solidFill>
                <a:latin typeface="Verdana"/>
                <a:cs typeface="Verdana"/>
              </a:rPr>
              <a:t>50%</a:t>
            </a:r>
            <a:r>
              <a:rPr sz="1100" spc="-130" dirty="0">
                <a:solidFill>
                  <a:srgbClr val="0D0D0D"/>
                </a:solidFill>
                <a:latin typeface="Verdana"/>
                <a:cs typeface="Verdana"/>
              </a:rPr>
              <a:t> </a:t>
            </a:r>
            <a:r>
              <a:rPr sz="1100" spc="-105" dirty="0">
                <a:solidFill>
                  <a:srgbClr val="0D0D0D"/>
                </a:solidFill>
                <a:latin typeface="Verdana"/>
                <a:cs typeface="Verdana"/>
              </a:rPr>
              <a:t>L</a:t>
            </a:r>
            <a:r>
              <a:rPr sz="1100" spc="-45" dirty="0">
                <a:solidFill>
                  <a:srgbClr val="0D0D0D"/>
                </a:solidFill>
                <a:latin typeface="Verdana"/>
                <a:cs typeface="Verdana"/>
              </a:rPr>
              <a:t>es</a:t>
            </a:r>
            <a:r>
              <a:rPr sz="1100" spc="-155" dirty="0">
                <a:solidFill>
                  <a:srgbClr val="0D0D0D"/>
                </a:solidFill>
                <a:latin typeface="Verdana"/>
                <a:cs typeface="Verdana"/>
              </a:rPr>
              <a:t>s</a:t>
            </a:r>
            <a:r>
              <a:rPr sz="1100" spc="50" dirty="0">
                <a:solidFill>
                  <a:srgbClr val="0D0D0D"/>
                </a:solidFill>
                <a:latin typeface="Verdana"/>
                <a:cs typeface="Verdana"/>
              </a:rPr>
              <a:t>e</a:t>
            </a:r>
            <a:r>
              <a:rPr sz="1100" spc="-140" dirty="0">
                <a:solidFill>
                  <a:srgbClr val="0D0D0D"/>
                </a:solidFill>
                <a:latin typeface="Verdana"/>
                <a:cs typeface="Verdana"/>
              </a:rPr>
              <a:t>r</a:t>
            </a:r>
            <a:r>
              <a:rPr sz="1100" spc="-150" dirty="0">
                <a:solidFill>
                  <a:srgbClr val="0D0D0D"/>
                </a:solidFill>
                <a:latin typeface="Verdana"/>
                <a:cs typeface="Verdana"/>
              </a:rPr>
              <a:t> </a:t>
            </a:r>
            <a:r>
              <a:rPr sz="1100" spc="-190" dirty="0">
                <a:solidFill>
                  <a:srgbClr val="0D0D0D"/>
                </a:solidFill>
                <a:latin typeface="Verdana"/>
                <a:cs typeface="Verdana"/>
              </a:rPr>
              <a:t>I</a:t>
            </a:r>
            <a:r>
              <a:rPr sz="1100" spc="-55" dirty="0">
                <a:solidFill>
                  <a:srgbClr val="0D0D0D"/>
                </a:solidFill>
                <a:latin typeface="Verdana"/>
                <a:cs typeface="Verdana"/>
              </a:rPr>
              <a:t>n</a:t>
            </a:r>
            <a:r>
              <a:rPr sz="1100" spc="-40" dirty="0">
                <a:solidFill>
                  <a:srgbClr val="0D0D0D"/>
                </a:solidFill>
                <a:latin typeface="Verdana"/>
                <a:cs typeface="Verdana"/>
              </a:rPr>
              <a:t>t</a:t>
            </a:r>
            <a:r>
              <a:rPr sz="1100" spc="50" dirty="0">
                <a:solidFill>
                  <a:srgbClr val="0D0D0D"/>
                </a:solidFill>
                <a:latin typeface="Verdana"/>
                <a:cs typeface="Verdana"/>
              </a:rPr>
              <a:t>e</a:t>
            </a:r>
            <a:r>
              <a:rPr sz="1100" spc="-150" dirty="0">
                <a:solidFill>
                  <a:srgbClr val="0D0D0D"/>
                </a:solidFill>
                <a:latin typeface="Verdana"/>
                <a:cs typeface="Verdana"/>
              </a:rPr>
              <a:t>r</a:t>
            </a:r>
            <a:r>
              <a:rPr sz="1100" spc="50" dirty="0">
                <a:solidFill>
                  <a:srgbClr val="0D0D0D"/>
                </a:solidFill>
                <a:latin typeface="Verdana"/>
                <a:cs typeface="Verdana"/>
              </a:rPr>
              <a:t>e</a:t>
            </a:r>
            <a:r>
              <a:rPr sz="1100" spc="-155" dirty="0">
                <a:solidFill>
                  <a:srgbClr val="0D0D0D"/>
                </a:solidFill>
                <a:latin typeface="Verdana"/>
                <a:cs typeface="Verdana"/>
              </a:rPr>
              <a:t>s</a:t>
            </a:r>
            <a:r>
              <a:rPr sz="1100" spc="-75" dirty="0">
                <a:solidFill>
                  <a:srgbClr val="0D0D0D"/>
                </a:solidFill>
                <a:latin typeface="Verdana"/>
                <a:cs typeface="Verdana"/>
              </a:rPr>
              <a:t>t</a:t>
            </a:r>
            <a:r>
              <a:rPr sz="1100" spc="-145" dirty="0">
                <a:solidFill>
                  <a:srgbClr val="0D0D0D"/>
                </a:solidFill>
                <a:latin typeface="Verdana"/>
                <a:cs typeface="Verdana"/>
              </a:rPr>
              <a:t>-</a:t>
            </a:r>
            <a:r>
              <a:rPr sz="1100" spc="-105" dirty="0">
                <a:solidFill>
                  <a:srgbClr val="0D0D0D"/>
                </a:solidFill>
                <a:latin typeface="Verdana"/>
                <a:cs typeface="Verdana"/>
              </a:rPr>
              <a:t>R</a:t>
            </a:r>
            <a:r>
              <a:rPr sz="1100" spc="75" dirty="0">
                <a:solidFill>
                  <a:srgbClr val="0D0D0D"/>
                </a:solidFill>
                <a:latin typeface="Verdana"/>
                <a:cs typeface="Verdana"/>
              </a:rPr>
              <a:t>a</a:t>
            </a:r>
            <a:r>
              <a:rPr sz="1100" dirty="0">
                <a:solidFill>
                  <a:srgbClr val="0D0D0D"/>
                </a:solidFill>
                <a:latin typeface="Verdana"/>
                <a:cs typeface="Verdana"/>
              </a:rPr>
              <a:t>te</a:t>
            </a:r>
            <a:r>
              <a:rPr sz="1100" spc="-125" dirty="0">
                <a:solidFill>
                  <a:srgbClr val="0D0D0D"/>
                </a:solidFill>
                <a:latin typeface="Verdana"/>
                <a:cs typeface="Verdana"/>
              </a:rPr>
              <a:t> </a:t>
            </a:r>
            <a:r>
              <a:rPr sz="1100" spc="-35" dirty="0">
                <a:solidFill>
                  <a:srgbClr val="0D0D0D"/>
                </a:solidFill>
                <a:latin typeface="Verdana"/>
                <a:cs typeface="Verdana"/>
              </a:rPr>
              <a:t>t</a:t>
            </a:r>
            <a:r>
              <a:rPr sz="1100" spc="-60" dirty="0">
                <a:solidFill>
                  <a:srgbClr val="0D0D0D"/>
                </a:solidFill>
                <a:latin typeface="Verdana"/>
                <a:cs typeface="Verdana"/>
              </a:rPr>
              <a:t>h</a:t>
            </a:r>
            <a:r>
              <a:rPr sz="1100" spc="75" dirty="0">
                <a:solidFill>
                  <a:srgbClr val="0D0D0D"/>
                </a:solidFill>
                <a:latin typeface="Verdana"/>
                <a:cs typeface="Verdana"/>
              </a:rPr>
              <a:t>a</a:t>
            </a:r>
            <a:r>
              <a:rPr sz="1100" spc="-25" dirty="0">
                <a:solidFill>
                  <a:srgbClr val="0D0D0D"/>
                </a:solidFill>
                <a:latin typeface="Verdana"/>
                <a:cs typeface="Verdana"/>
              </a:rPr>
              <a:t>n</a:t>
            </a:r>
            <a:r>
              <a:rPr sz="1100" spc="-150" dirty="0">
                <a:solidFill>
                  <a:srgbClr val="0D0D0D"/>
                </a:solidFill>
                <a:latin typeface="Verdana"/>
                <a:cs typeface="Verdana"/>
              </a:rPr>
              <a:t> </a:t>
            </a:r>
            <a:r>
              <a:rPr sz="1100" spc="75" dirty="0">
                <a:solidFill>
                  <a:srgbClr val="0D0D0D"/>
                </a:solidFill>
                <a:latin typeface="Verdana"/>
                <a:cs typeface="Verdana"/>
              </a:rPr>
              <a:t>M</a:t>
            </a:r>
            <a:r>
              <a:rPr sz="1100" spc="15" dirty="0">
                <a:solidFill>
                  <a:srgbClr val="0D0D0D"/>
                </a:solidFill>
                <a:latin typeface="Verdana"/>
                <a:cs typeface="Verdana"/>
              </a:rPr>
              <a:t>o</a:t>
            </a:r>
            <a:r>
              <a:rPr sz="1100" spc="10" dirty="0">
                <a:solidFill>
                  <a:srgbClr val="0D0D0D"/>
                </a:solidFill>
                <a:latin typeface="Verdana"/>
                <a:cs typeface="Verdana"/>
              </a:rPr>
              <a:t>n</a:t>
            </a:r>
            <a:r>
              <a:rPr sz="1100" dirty="0">
                <a:solidFill>
                  <a:srgbClr val="0D0D0D"/>
                </a:solidFill>
                <a:latin typeface="Verdana"/>
                <a:cs typeface="Verdana"/>
              </a:rPr>
              <a:t>ey</a:t>
            </a:r>
            <a:r>
              <a:rPr sz="1100" spc="-105" dirty="0">
                <a:solidFill>
                  <a:srgbClr val="0D0D0D"/>
                </a:solidFill>
                <a:latin typeface="Verdana"/>
                <a:cs typeface="Verdana"/>
              </a:rPr>
              <a:t> L</a:t>
            </a:r>
            <a:r>
              <a:rPr sz="1100" spc="40" dirty="0">
                <a:solidFill>
                  <a:srgbClr val="0D0D0D"/>
                </a:solidFill>
                <a:latin typeface="Verdana"/>
                <a:cs typeface="Verdana"/>
              </a:rPr>
              <a:t>end</a:t>
            </a:r>
            <a:r>
              <a:rPr sz="1100" spc="30" dirty="0">
                <a:solidFill>
                  <a:srgbClr val="0D0D0D"/>
                </a:solidFill>
                <a:latin typeface="Verdana"/>
                <a:cs typeface="Verdana"/>
              </a:rPr>
              <a:t>e</a:t>
            </a:r>
            <a:r>
              <a:rPr sz="1100" spc="-150" dirty="0">
                <a:solidFill>
                  <a:srgbClr val="0D0D0D"/>
                </a:solidFill>
                <a:latin typeface="Verdana"/>
                <a:cs typeface="Verdana"/>
              </a:rPr>
              <a:t>r</a:t>
            </a:r>
            <a:r>
              <a:rPr sz="1100" spc="-145" dirty="0">
                <a:solidFill>
                  <a:srgbClr val="0D0D0D"/>
                </a:solidFill>
                <a:latin typeface="Verdana"/>
                <a:cs typeface="Verdana"/>
              </a:rPr>
              <a:t>s</a:t>
            </a:r>
            <a:endParaRPr sz="1100">
              <a:latin typeface="Verdana"/>
              <a:cs typeface="Verdana"/>
            </a:endParaRPr>
          </a:p>
          <a:p>
            <a:pPr marL="238125" indent="-226060">
              <a:lnSpc>
                <a:spcPct val="100000"/>
              </a:lnSpc>
              <a:spcBef>
                <a:spcPts val="980"/>
              </a:spcBef>
              <a:buChar char="•"/>
              <a:tabLst>
                <a:tab pos="238125" algn="l"/>
                <a:tab pos="238760" algn="l"/>
              </a:tabLst>
            </a:pPr>
            <a:r>
              <a:rPr sz="1100" spc="-60" dirty="0">
                <a:solidFill>
                  <a:srgbClr val="0D0D0D"/>
                </a:solidFill>
                <a:latin typeface="Verdana"/>
                <a:cs typeface="Verdana"/>
              </a:rPr>
              <a:t>Su</a:t>
            </a:r>
            <a:r>
              <a:rPr sz="1100" spc="-55" dirty="0">
                <a:solidFill>
                  <a:srgbClr val="0D0D0D"/>
                </a:solidFill>
                <a:latin typeface="Verdana"/>
                <a:cs typeface="Verdana"/>
              </a:rPr>
              <a:t>p</a:t>
            </a:r>
            <a:r>
              <a:rPr sz="1100" spc="50" dirty="0">
                <a:solidFill>
                  <a:srgbClr val="0D0D0D"/>
                </a:solidFill>
                <a:latin typeface="Verdana"/>
                <a:cs typeface="Verdana"/>
              </a:rPr>
              <a:t>e</a:t>
            </a:r>
            <a:r>
              <a:rPr sz="1100" spc="-150" dirty="0">
                <a:solidFill>
                  <a:srgbClr val="0D0D0D"/>
                </a:solidFill>
                <a:latin typeface="Verdana"/>
                <a:cs typeface="Verdana"/>
              </a:rPr>
              <a:t>r</a:t>
            </a:r>
            <a:r>
              <a:rPr sz="1100" spc="-145" dirty="0">
                <a:solidFill>
                  <a:srgbClr val="0D0D0D"/>
                </a:solidFill>
                <a:latin typeface="Verdana"/>
                <a:cs typeface="Verdana"/>
              </a:rPr>
              <a:t>-</a:t>
            </a:r>
            <a:r>
              <a:rPr sz="1100" spc="-70" dirty="0">
                <a:solidFill>
                  <a:srgbClr val="0D0D0D"/>
                </a:solidFill>
                <a:latin typeface="Verdana"/>
                <a:cs typeface="Verdana"/>
              </a:rPr>
              <a:t>Fas</a:t>
            </a:r>
            <a:r>
              <a:rPr sz="1100" spc="-40" dirty="0">
                <a:solidFill>
                  <a:srgbClr val="0D0D0D"/>
                </a:solidFill>
                <a:latin typeface="Verdana"/>
                <a:cs typeface="Verdana"/>
              </a:rPr>
              <a:t>t</a:t>
            </a:r>
            <a:r>
              <a:rPr sz="1100" spc="-155" dirty="0">
                <a:solidFill>
                  <a:srgbClr val="0D0D0D"/>
                </a:solidFill>
                <a:latin typeface="Verdana"/>
                <a:cs typeface="Verdana"/>
              </a:rPr>
              <a:t> </a:t>
            </a:r>
            <a:r>
              <a:rPr sz="1100" spc="-30" dirty="0">
                <a:solidFill>
                  <a:srgbClr val="0D0D0D"/>
                </a:solidFill>
                <a:latin typeface="Verdana"/>
                <a:cs typeface="Verdana"/>
              </a:rPr>
              <a:t>turn</a:t>
            </a:r>
            <a:r>
              <a:rPr sz="1100" spc="-45" dirty="0">
                <a:solidFill>
                  <a:srgbClr val="0D0D0D"/>
                </a:solidFill>
                <a:latin typeface="Verdana"/>
                <a:cs typeface="Verdana"/>
              </a:rPr>
              <a:t>a</a:t>
            </a:r>
            <a:r>
              <a:rPr sz="1100" spc="-150" dirty="0">
                <a:solidFill>
                  <a:srgbClr val="0D0D0D"/>
                </a:solidFill>
                <a:latin typeface="Verdana"/>
                <a:cs typeface="Verdana"/>
              </a:rPr>
              <a:t>r</a:t>
            </a:r>
            <a:r>
              <a:rPr sz="1100" spc="10" dirty="0">
                <a:solidFill>
                  <a:srgbClr val="0D0D0D"/>
                </a:solidFill>
                <a:latin typeface="Verdana"/>
                <a:cs typeface="Verdana"/>
              </a:rPr>
              <a:t>o</a:t>
            </a:r>
            <a:r>
              <a:rPr sz="1100" dirty="0">
                <a:solidFill>
                  <a:srgbClr val="0D0D0D"/>
                </a:solidFill>
                <a:latin typeface="Verdana"/>
                <a:cs typeface="Verdana"/>
              </a:rPr>
              <a:t>u</a:t>
            </a:r>
            <a:r>
              <a:rPr sz="1100" spc="-40" dirty="0">
                <a:solidFill>
                  <a:srgbClr val="0D0D0D"/>
                </a:solidFill>
                <a:latin typeface="Verdana"/>
                <a:cs typeface="Verdana"/>
              </a:rPr>
              <a:t>n</a:t>
            </a:r>
            <a:r>
              <a:rPr sz="1100" spc="70" dirty="0">
                <a:solidFill>
                  <a:srgbClr val="0D0D0D"/>
                </a:solidFill>
                <a:latin typeface="Verdana"/>
                <a:cs typeface="Verdana"/>
              </a:rPr>
              <a:t>d</a:t>
            </a:r>
            <a:r>
              <a:rPr sz="1100" spc="-125" dirty="0">
                <a:solidFill>
                  <a:srgbClr val="0D0D0D"/>
                </a:solidFill>
                <a:latin typeface="Verdana"/>
                <a:cs typeface="Verdana"/>
              </a:rPr>
              <a:t> </a:t>
            </a:r>
            <a:r>
              <a:rPr sz="1100" spc="-75" dirty="0">
                <a:solidFill>
                  <a:srgbClr val="0D0D0D"/>
                </a:solidFill>
                <a:latin typeface="Verdana"/>
                <a:cs typeface="Verdana"/>
              </a:rPr>
              <a:t>ti</a:t>
            </a:r>
            <a:r>
              <a:rPr sz="1100" spc="-40" dirty="0">
                <a:solidFill>
                  <a:srgbClr val="0D0D0D"/>
                </a:solidFill>
                <a:latin typeface="Verdana"/>
                <a:cs typeface="Verdana"/>
              </a:rPr>
              <a:t>m</a:t>
            </a:r>
            <a:r>
              <a:rPr sz="1100" spc="60" dirty="0">
                <a:solidFill>
                  <a:srgbClr val="0D0D0D"/>
                </a:solidFill>
                <a:latin typeface="Verdana"/>
                <a:cs typeface="Verdana"/>
              </a:rPr>
              <a:t>e</a:t>
            </a:r>
            <a:r>
              <a:rPr sz="1100" spc="-160" dirty="0">
                <a:solidFill>
                  <a:srgbClr val="0D0D0D"/>
                </a:solidFill>
                <a:latin typeface="Verdana"/>
                <a:cs typeface="Verdana"/>
              </a:rPr>
              <a:t> </a:t>
            </a:r>
            <a:r>
              <a:rPr sz="1100" spc="-45" dirty="0">
                <a:solidFill>
                  <a:srgbClr val="0D0D0D"/>
                </a:solidFill>
                <a:latin typeface="Verdana"/>
                <a:cs typeface="Verdana"/>
              </a:rPr>
              <a:t>for</a:t>
            </a:r>
            <a:r>
              <a:rPr sz="1100" spc="-125" dirty="0">
                <a:solidFill>
                  <a:srgbClr val="0D0D0D"/>
                </a:solidFill>
                <a:latin typeface="Verdana"/>
                <a:cs typeface="Verdana"/>
              </a:rPr>
              <a:t> </a:t>
            </a:r>
            <a:r>
              <a:rPr sz="1100" spc="-15" dirty="0">
                <a:solidFill>
                  <a:srgbClr val="0D0D0D"/>
                </a:solidFill>
                <a:latin typeface="Verdana"/>
                <a:cs typeface="Verdana"/>
              </a:rPr>
              <a:t>d</a:t>
            </a:r>
            <a:r>
              <a:rPr sz="1100" dirty="0">
                <a:solidFill>
                  <a:srgbClr val="0D0D0D"/>
                </a:solidFill>
                <a:latin typeface="Verdana"/>
                <a:cs typeface="Verdana"/>
              </a:rPr>
              <a:t>i</a:t>
            </a:r>
            <a:r>
              <a:rPr sz="1100" spc="-145" dirty="0">
                <a:solidFill>
                  <a:srgbClr val="0D0D0D"/>
                </a:solidFill>
                <a:latin typeface="Verdana"/>
                <a:cs typeface="Verdana"/>
              </a:rPr>
              <a:t>s</a:t>
            </a:r>
            <a:r>
              <a:rPr sz="1100" spc="55" dirty="0">
                <a:solidFill>
                  <a:srgbClr val="0D0D0D"/>
                </a:solidFill>
                <a:latin typeface="Verdana"/>
                <a:cs typeface="Verdana"/>
              </a:rPr>
              <a:t>b</a:t>
            </a:r>
            <a:r>
              <a:rPr sz="1100" spc="-40" dirty="0">
                <a:solidFill>
                  <a:srgbClr val="0D0D0D"/>
                </a:solidFill>
                <a:latin typeface="Verdana"/>
                <a:cs typeface="Verdana"/>
              </a:rPr>
              <a:t>u</a:t>
            </a:r>
            <a:r>
              <a:rPr sz="1100" spc="-150" dirty="0">
                <a:solidFill>
                  <a:srgbClr val="0D0D0D"/>
                </a:solidFill>
                <a:latin typeface="Verdana"/>
                <a:cs typeface="Verdana"/>
              </a:rPr>
              <a:t>r</a:t>
            </a:r>
            <a:r>
              <a:rPr sz="1100" spc="-155" dirty="0">
                <a:solidFill>
                  <a:srgbClr val="0D0D0D"/>
                </a:solidFill>
                <a:latin typeface="Verdana"/>
                <a:cs typeface="Verdana"/>
              </a:rPr>
              <a:t>s</a:t>
            </a:r>
            <a:r>
              <a:rPr sz="1100" spc="50" dirty="0">
                <a:solidFill>
                  <a:srgbClr val="0D0D0D"/>
                </a:solidFill>
                <a:latin typeface="Verdana"/>
                <a:cs typeface="Verdana"/>
              </a:rPr>
              <a:t>e</a:t>
            </a:r>
            <a:r>
              <a:rPr sz="1100" spc="-40" dirty="0">
                <a:solidFill>
                  <a:srgbClr val="0D0D0D"/>
                </a:solidFill>
                <a:latin typeface="Verdana"/>
                <a:cs typeface="Verdana"/>
              </a:rPr>
              <a:t>m</a:t>
            </a:r>
            <a:r>
              <a:rPr sz="1100" spc="50" dirty="0">
                <a:solidFill>
                  <a:srgbClr val="0D0D0D"/>
                </a:solidFill>
                <a:latin typeface="Verdana"/>
                <a:cs typeface="Verdana"/>
              </a:rPr>
              <a:t>e</a:t>
            </a:r>
            <a:r>
              <a:rPr sz="1100" spc="-40" dirty="0">
                <a:solidFill>
                  <a:srgbClr val="0D0D0D"/>
                </a:solidFill>
                <a:latin typeface="Verdana"/>
                <a:cs typeface="Verdana"/>
              </a:rPr>
              <a:t>n</a:t>
            </a:r>
            <a:r>
              <a:rPr sz="1100" spc="-60" dirty="0">
                <a:solidFill>
                  <a:srgbClr val="0D0D0D"/>
                </a:solidFill>
                <a:latin typeface="Verdana"/>
                <a:cs typeface="Verdana"/>
              </a:rPr>
              <a:t>t</a:t>
            </a:r>
            <a:endParaRPr sz="1100">
              <a:latin typeface="Verdana"/>
              <a:cs typeface="Verdana"/>
            </a:endParaRPr>
          </a:p>
          <a:p>
            <a:pPr marL="238125" indent="-226060">
              <a:lnSpc>
                <a:spcPct val="100000"/>
              </a:lnSpc>
              <a:spcBef>
                <a:spcPts val="980"/>
              </a:spcBef>
              <a:buChar char="•"/>
              <a:tabLst>
                <a:tab pos="238125" algn="l"/>
                <a:tab pos="238760" algn="l"/>
              </a:tabLst>
            </a:pPr>
            <a:r>
              <a:rPr sz="1100" spc="-30" dirty="0">
                <a:solidFill>
                  <a:srgbClr val="0D0D0D"/>
                </a:solidFill>
                <a:latin typeface="Verdana"/>
                <a:cs typeface="Verdana"/>
              </a:rPr>
              <a:t>Minimum</a:t>
            </a:r>
            <a:r>
              <a:rPr sz="1100" spc="-100" dirty="0">
                <a:solidFill>
                  <a:srgbClr val="0D0D0D"/>
                </a:solidFill>
                <a:latin typeface="Verdana"/>
                <a:cs typeface="Verdana"/>
              </a:rPr>
              <a:t> </a:t>
            </a:r>
            <a:r>
              <a:rPr sz="1100" spc="5" dirty="0">
                <a:solidFill>
                  <a:srgbClr val="0D0D0D"/>
                </a:solidFill>
                <a:latin typeface="Verdana"/>
                <a:cs typeface="Verdana"/>
              </a:rPr>
              <a:t>documentation</a:t>
            </a:r>
            <a:r>
              <a:rPr sz="1100" spc="-145" dirty="0">
                <a:solidFill>
                  <a:srgbClr val="0D0D0D"/>
                </a:solidFill>
                <a:latin typeface="Verdana"/>
                <a:cs typeface="Verdana"/>
              </a:rPr>
              <a:t> </a:t>
            </a:r>
            <a:r>
              <a:rPr sz="1100" spc="-35" dirty="0">
                <a:solidFill>
                  <a:srgbClr val="0D0D0D"/>
                </a:solidFill>
                <a:latin typeface="Verdana"/>
                <a:cs typeface="Verdana"/>
              </a:rPr>
              <a:t>requirement,</a:t>
            </a:r>
            <a:r>
              <a:rPr sz="1100" spc="-130" dirty="0">
                <a:solidFill>
                  <a:srgbClr val="0D0D0D"/>
                </a:solidFill>
                <a:latin typeface="Verdana"/>
                <a:cs typeface="Verdana"/>
              </a:rPr>
              <a:t> </a:t>
            </a:r>
            <a:r>
              <a:rPr sz="1100" spc="10" dirty="0">
                <a:solidFill>
                  <a:srgbClr val="0D0D0D"/>
                </a:solidFill>
                <a:latin typeface="Verdana"/>
                <a:cs typeface="Verdana"/>
              </a:rPr>
              <a:t>no</a:t>
            </a:r>
            <a:r>
              <a:rPr sz="1100" spc="-105" dirty="0">
                <a:solidFill>
                  <a:srgbClr val="0D0D0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0D0D0D"/>
                </a:solidFill>
                <a:latin typeface="Verdana"/>
                <a:cs typeface="Verdana"/>
              </a:rPr>
              <a:t>credit</a:t>
            </a:r>
            <a:r>
              <a:rPr sz="1100" spc="-114" dirty="0">
                <a:solidFill>
                  <a:srgbClr val="0D0D0D"/>
                </a:solidFill>
                <a:latin typeface="Verdana"/>
                <a:cs typeface="Verdana"/>
              </a:rPr>
              <a:t> </a:t>
            </a:r>
            <a:r>
              <a:rPr sz="1100" spc="-70" dirty="0">
                <a:solidFill>
                  <a:srgbClr val="0D0D0D"/>
                </a:solidFill>
                <a:latin typeface="Verdana"/>
                <a:cs typeface="Verdana"/>
              </a:rPr>
              <a:t>history</a:t>
            </a:r>
            <a:r>
              <a:rPr sz="1100" spc="-140" dirty="0">
                <a:solidFill>
                  <a:srgbClr val="0D0D0D"/>
                </a:solidFill>
                <a:latin typeface="Verdana"/>
                <a:cs typeface="Verdana"/>
              </a:rPr>
              <a:t> </a:t>
            </a:r>
            <a:r>
              <a:rPr sz="1100" spc="45" dirty="0">
                <a:solidFill>
                  <a:srgbClr val="0D0D0D"/>
                </a:solidFill>
                <a:latin typeface="Verdana"/>
                <a:cs typeface="Verdana"/>
              </a:rPr>
              <a:t>needed</a:t>
            </a:r>
            <a:endParaRPr sz="1100">
              <a:latin typeface="Verdana"/>
              <a:cs typeface="Verdana"/>
            </a:endParaRPr>
          </a:p>
          <a:p>
            <a:pPr marL="238125" indent="-226060">
              <a:lnSpc>
                <a:spcPct val="100000"/>
              </a:lnSpc>
              <a:spcBef>
                <a:spcPts val="980"/>
              </a:spcBef>
              <a:buChar char="•"/>
              <a:tabLst>
                <a:tab pos="238125" algn="l"/>
                <a:tab pos="238760" algn="l"/>
              </a:tabLst>
            </a:pPr>
            <a:r>
              <a:rPr sz="1100" spc="-165" dirty="0">
                <a:solidFill>
                  <a:srgbClr val="0D0D0D"/>
                </a:solidFill>
                <a:latin typeface="Verdana"/>
                <a:cs typeface="Verdana"/>
              </a:rPr>
              <a:t>B</a:t>
            </a:r>
            <a:r>
              <a:rPr sz="1100" spc="-100" dirty="0">
                <a:solidFill>
                  <a:srgbClr val="0D0D0D"/>
                </a:solidFill>
                <a:latin typeface="Verdana"/>
                <a:cs typeface="Verdana"/>
              </a:rPr>
              <a:t>r</a:t>
            </a:r>
            <a:r>
              <a:rPr sz="1100" spc="-80" dirty="0">
                <a:solidFill>
                  <a:srgbClr val="0D0D0D"/>
                </a:solidFill>
                <a:latin typeface="Verdana"/>
                <a:cs typeface="Verdana"/>
              </a:rPr>
              <a:t>i</a:t>
            </a:r>
            <a:r>
              <a:rPr sz="1100" spc="-40" dirty="0">
                <a:solidFill>
                  <a:srgbClr val="0D0D0D"/>
                </a:solidFill>
                <a:latin typeface="Verdana"/>
                <a:cs typeface="Verdana"/>
              </a:rPr>
              <a:t>ngs</a:t>
            </a:r>
            <a:r>
              <a:rPr sz="1100" spc="-165" dirty="0">
                <a:solidFill>
                  <a:srgbClr val="0D0D0D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0D0D0D"/>
                </a:solidFill>
                <a:latin typeface="Verdana"/>
                <a:cs typeface="Verdana"/>
              </a:rPr>
              <a:t>the</a:t>
            </a:r>
            <a:r>
              <a:rPr sz="1100" spc="-35" dirty="0">
                <a:solidFill>
                  <a:srgbClr val="0D0D0D"/>
                </a:solidFill>
                <a:latin typeface="Verdana"/>
                <a:cs typeface="Verdana"/>
              </a:rPr>
              <a:t>m</a:t>
            </a:r>
            <a:r>
              <a:rPr sz="1100" spc="-130" dirty="0">
                <a:solidFill>
                  <a:srgbClr val="0D0D0D"/>
                </a:solidFill>
                <a:latin typeface="Verdana"/>
                <a:cs typeface="Verdana"/>
              </a:rPr>
              <a:t> </a:t>
            </a:r>
            <a:r>
              <a:rPr sz="1100" spc="-80" dirty="0">
                <a:solidFill>
                  <a:srgbClr val="0D0D0D"/>
                </a:solidFill>
                <a:latin typeface="Verdana"/>
                <a:cs typeface="Verdana"/>
              </a:rPr>
              <a:t>i</a:t>
            </a:r>
            <a:r>
              <a:rPr sz="1100" spc="-55" dirty="0">
                <a:solidFill>
                  <a:srgbClr val="0D0D0D"/>
                </a:solidFill>
                <a:latin typeface="Verdana"/>
                <a:cs typeface="Verdana"/>
              </a:rPr>
              <a:t>n</a:t>
            </a:r>
            <a:r>
              <a:rPr sz="1100" spc="-40" dirty="0">
                <a:solidFill>
                  <a:srgbClr val="0D0D0D"/>
                </a:solidFill>
                <a:latin typeface="Verdana"/>
                <a:cs typeface="Verdana"/>
              </a:rPr>
              <a:t>t</a:t>
            </a:r>
            <a:r>
              <a:rPr sz="1100" spc="55" dirty="0">
                <a:solidFill>
                  <a:srgbClr val="0D0D0D"/>
                </a:solidFill>
                <a:latin typeface="Verdana"/>
                <a:cs typeface="Verdana"/>
              </a:rPr>
              <a:t>o</a:t>
            </a:r>
            <a:r>
              <a:rPr sz="1100" spc="-114" dirty="0">
                <a:solidFill>
                  <a:srgbClr val="0D0D0D"/>
                </a:solidFill>
                <a:latin typeface="Verdana"/>
                <a:cs typeface="Verdana"/>
              </a:rPr>
              <a:t> </a:t>
            </a:r>
            <a:r>
              <a:rPr sz="1100" spc="-40" dirty="0">
                <a:solidFill>
                  <a:srgbClr val="0D0D0D"/>
                </a:solidFill>
                <a:latin typeface="Verdana"/>
                <a:cs typeface="Verdana"/>
              </a:rPr>
              <a:t>m</a:t>
            </a:r>
            <a:r>
              <a:rPr sz="1100" dirty="0">
                <a:solidFill>
                  <a:srgbClr val="0D0D0D"/>
                </a:solidFill>
                <a:latin typeface="Verdana"/>
                <a:cs typeface="Verdana"/>
              </a:rPr>
              <a:t>a</a:t>
            </a:r>
            <a:r>
              <a:rPr sz="1100" spc="5" dirty="0">
                <a:solidFill>
                  <a:srgbClr val="0D0D0D"/>
                </a:solidFill>
                <a:latin typeface="Verdana"/>
                <a:cs typeface="Verdana"/>
              </a:rPr>
              <a:t>i</a:t>
            </a:r>
            <a:r>
              <a:rPr sz="1100" spc="-95" dirty="0">
                <a:solidFill>
                  <a:srgbClr val="0D0D0D"/>
                </a:solidFill>
                <a:latin typeface="Verdana"/>
                <a:cs typeface="Verdana"/>
              </a:rPr>
              <a:t>nstr</a:t>
            </a:r>
            <a:r>
              <a:rPr sz="1100" spc="75" dirty="0">
                <a:solidFill>
                  <a:srgbClr val="0D0D0D"/>
                </a:solidFill>
                <a:latin typeface="Verdana"/>
                <a:cs typeface="Verdana"/>
              </a:rPr>
              <a:t>ea</a:t>
            </a:r>
            <a:r>
              <a:rPr sz="1100" spc="-35" dirty="0">
                <a:solidFill>
                  <a:srgbClr val="0D0D0D"/>
                </a:solidFill>
                <a:latin typeface="Verdana"/>
                <a:cs typeface="Verdana"/>
              </a:rPr>
              <a:t>m</a:t>
            </a:r>
            <a:r>
              <a:rPr sz="1100" spc="-140" dirty="0">
                <a:solidFill>
                  <a:srgbClr val="0D0D0D"/>
                </a:solidFill>
                <a:latin typeface="Verdana"/>
                <a:cs typeface="Verdana"/>
              </a:rPr>
              <a:t> </a:t>
            </a:r>
            <a:r>
              <a:rPr sz="1100" spc="140" dirty="0">
                <a:solidFill>
                  <a:srgbClr val="0D0D0D"/>
                </a:solidFill>
                <a:latin typeface="Verdana"/>
                <a:cs typeface="Verdana"/>
              </a:rPr>
              <a:t>c</a:t>
            </a:r>
            <a:r>
              <a:rPr sz="1100" spc="-140" dirty="0">
                <a:solidFill>
                  <a:srgbClr val="0D0D0D"/>
                </a:solidFill>
                <a:latin typeface="Verdana"/>
                <a:cs typeface="Verdana"/>
              </a:rPr>
              <a:t>r</a:t>
            </a:r>
            <a:r>
              <a:rPr sz="1100" spc="20" dirty="0">
                <a:solidFill>
                  <a:srgbClr val="0D0D0D"/>
                </a:solidFill>
                <a:latin typeface="Verdana"/>
                <a:cs typeface="Verdana"/>
              </a:rPr>
              <a:t>ed</a:t>
            </a:r>
            <a:r>
              <a:rPr sz="1100" spc="10" dirty="0">
                <a:solidFill>
                  <a:srgbClr val="0D0D0D"/>
                </a:solidFill>
                <a:latin typeface="Verdana"/>
                <a:cs typeface="Verdana"/>
              </a:rPr>
              <a:t>i</a:t>
            </a:r>
            <a:r>
              <a:rPr sz="1100" spc="-60" dirty="0">
                <a:solidFill>
                  <a:srgbClr val="0D0D0D"/>
                </a:solidFill>
                <a:latin typeface="Verdana"/>
                <a:cs typeface="Verdana"/>
              </a:rPr>
              <a:t>t</a:t>
            </a:r>
            <a:r>
              <a:rPr sz="1100" spc="-135" dirty="0">
                <a:solidFill>
                  <a:srgbClr val="0D0D0D"/>
                </a:solidFill>
                <a:latin typeface="Verdana"/>
                <a:cs typeface="Verdana"/>
              </a:rPr>
              <a:t> </a:t>
            </a:r>
            <a:r>
              <a:rPr sz="1100" spc="-145" dirty="0">
                <a:solidFill>
                  <a:srgbClr val="0D0D0D"/>
                </a:solidFill>
                <a:latin typeface="Verdana"/>
                <a:cs typeface="Verdana"/>
              </a:rPr>
              <a:t>s</a:t>
            </a:r>
            <a:r>
              <a:rPr sz="1100" spc="-65" dirty="0">
                <a:solidFill>
                  <a:srgbClr val="0D0D0D"/>
                </a:solidFill>
                <a:latin typeface="Verdana"/>
                <a:cs typeface="Verdana"/>
              </a:rPr>
              <a:t>y</a:t>
            </a:r>
            <a:r>
              <a:rPr sz="1100" spc="-145" dirty="0">
                <a:solidFill>
                  <a:srgbClr val="0D0D0D"/>
                </a:solidFill>
                <a:latin typeface="Verdana"/>
                <a:cs typeface="Verdana"/>
              </a:rPr>
              <a:t>s</a:t>
            </a:r>
            <a:r>
              <a:rPr sz="1100" spc="-15" dirty="0">
                <a:solidFill>
                  <a:srgbClr val="0D0D0D"/>
                </a:solidFill>
                <a:latin typeface="Verdana"/>
                <a:cs typeface="Verdana"/>
              </a:rPr>
              <a:t>tem</a:t>
            </a:r>
            <a:endParaRPr sz="1100">
              <a:latin typeface="Verdana"/>
              <a:cs typeface="Verdana"/>
            </a:endParaRPr>
          </a:p>
          <a:p>
            <a:pPr marL="238125" indent="-226060">
              <a:lnSpc>
                <a:spcPct val="100000"/>
              </a:lnSpc>
              <a:spcBef>
                <a:spcPts val="985"/>
              </a:spcBef>
              <a:buChar char="•"/>
              <a:tabLst>
                <a:tab pos="238125" algn="l"/>
                <a:tab pos="238760" algn="l"/>
              </a:tabLst>
            </a:pPr>
            <a:r>
              <a:rPr sz="1100" spc="-40" dirty="0">
                <a:solidFill>
                  <a:srgbClr val="0D0D0D"/>
                </a:solidFill>
                <a:latin typeface="Verdana"/>
                <a:cs typeface="Verdana"/>
              </a:rPr>
              <a:t>D</a:t>
            </a:r>
            <a:r>
              <a:rPr sz="1100" spc="-140" dirty="0">
                <a:solidFill>
                  <a:srgbClr val="0D0D0D"/>
                </a:solidFill>
                <a:latin typeface="Verdana"/>
                <a:cs typeface="Verdana"/>
              </a:rPr>
              <a:t>r</a:t>
            </a:r>
            <a:r>
              <a:rPr sz="1100" spc="-80" dirty="0">
                <a:solidFill>
                  <a:srgbClr val="0D0D0D"/>
                </a:solidFill>
                <a:latin typeface="Verdana"/>
                <a:cs typeface="Verdana"/>
              </a:rPr>
              <a:t>i</a:t>
            </a:r>
            <a:r>
              <a:rPr sz="1100" spc="-65" dirty="0">
                <a:solidFill>
                  <a:srgbClr val="0D0D0D"/>
                </a:solidFill>
                <a:latin typeface="Verdana"/>
                <a:cs typeface="Verdana"/>
              </a:rPr>
              <a:t>vi</a:t>
            </a:r>
            <a:r>
              <a:rPr sz="1100" spc="15" dirty="0">
                <a:solidFill>
                  <a:srgbClr val="0D0D0D"/>
                </a:solidFill>
                <a:latin typeface="Verdana"/>
                <a:cs typeface="Verdana"/>
              </a:rPr>
              <a:t>ng</a:t>
            </a:r>
            <a:r>
              <a:rPr sz="1100" spc="-135" dirty="0">
                <a:solidFill>
                  <a:srgbClr val="0D0D0D"/>
                </a:solidFill>
                <a:latin typeface="Verdana"/>
                <a:cs typeface="Verdana"/>
              </a:rPr>
              <a:t> </a:t>
            </a:r>
            <a:r>
              <a:rPr sz="1100" spc="-20" dirty="0">
                <a:solidFill>
                  <a:srgbClr val="0D0D0D"/>
                </a:solidFill>
                <a:latin typeface="Verdana"/>
                <a:cs typeface="Verdana"/>
              </a:rPr>
              <a:t>entr</a:t>
            </a:r>
            <a:r>
              <a:rPr sz="1100" spc="-35" dirty="0">
                <a:solidFill>
                  <a:srgbClr val="0D0D0D"/>
                </a:solidFill>
                <a:latin typeface="Verdana"/>
                <a:cs typeface="Verdana"/>
              </a:rPr>
              <a:t>e</a:t>
            </a:r>
            <a:r>
              <a:rPr sz="1100" spc="55" dirty="0">
                <a:solidFill>
                  <a:srgbClr val="0D0D0D"/>
                </a:solidFill>
                <a:latin typeface="Verdana"/>
                <a:cs typeface="Verdana"/>
              </a:rPr>
              <a:t>p</a:t>
            </a:r>
            <a:r>
              <a:rPr sz="1100" spc="-150" dirty="0">
                <a:solidFill>
                  <a:srgbClr val="0D0D0D"/>
                </a:solidFill>
                <a:latin typeface="Verdana"/>
                <a:cs typeface="Verdana"/>
              </a:rPr>
              <a:t>r</a:t>
            </a:r>
            <a:r>
              <a:rPr sz="1100" spc="50" dirty="0">
                <a:solidFill>
                  <a:srgbClr val="0D0D0D"/>
                </a:solidFill>
                <a:latin typeface="Verdana"/>
                <a:cs typeface="Verdana"/>
              </a:rPr>
              <a:t>e</a:t>
            </a:r>
            <a:r>
              <a:rPr sz="1100" spc="-40" dirty="0">
                <a:solidFill>
                  <a:srgbClr val="0D0D0D"/>
                </a:solidFill>
                <a:latin typeface="Verdana"/>
                <a:cs typeface="Verdana"/>
              </a:rPr>
              <a:t>n</a:t>
            </a:r>
            <a:r>
              <a:rPr sz="1100" spc="50" dirty="0">
                <a:solidFill>
                  <a:srgbClr val="0D0D0D"/>
                </a:solidFill>
                <a:latin typeface="Verdana"/>
                <a:cs typeface="Verdana"/>
              </a:rPr>
              <a:t>e</a:t>
            </a:r>
            <a:r>
              <a:rPr sz="1100" spc="-40" dirty="0">
                <a:solidFill>
                  <a:srgbClr val="0D0D0D"/>
                </a:solidFill>
                <a:latin typeface="Verdana"/>
                <a:cs typeface="Verdana"/>
              </a:rPr>
              <a:t>u</a:t>
            </a:r>
            <a:r>
              <a:rPr sz="1100" spc="-150" dirty="0">
                <a:solidFill>
                  <a:srgbClr val="0D0D0D"/>
                </a:solidFill>
                <a:latin typeface="Verdana"/>
                <a:cs typeface="Verdana"/>
              </a:rPr>
              <a:t>r</a:t>
            </a:r>
            <a:r>
              <a:rPr sz="1100" spc="-155" dirty="0">
                <a:solidFill>
                  <a:srgbClr val="0D0D0D"/>
                </a:solidFill>
                <a:latin typeface="Verdana"/>
                <a:cs typeface="Verdana"/>
              </a:rPr>
              <a:t>s</a:t>
            </a:r>
            <a:r>
              <a:rPr sz="1100" spc="-75" dirty="0">
                <a:solidFill>
                  <a:srgbClr val="0D0D0D"/>
                </a:solidFill>
                <a:latin typeface="Verdana"/>
                <a:cs typeface="Verdana"/>
              </a:rPr>
              <a:t>h</a:t>
            </a:r>
            <a:r>
              <a:rPr sz="1100" spc="-45" dirty="0">
                <a:solidFill>
                  <a:srgbClr val="0D0D0D"/>
                </a:solidFill>
                <a:latin typeface="Verdana"/>
                <a:cs typeface="Verdana"/>
              </a:rPr>
              <a:t>i</a:t>
            </a:r>
            <a:r>
              <a:rPr sz="1100" spc="65" dirty="0">
                <a:solidFill>
                  <a:srgbClr val="0D0D0D"/>
                </a:solidFill>
                <a:latin typeface="Verdana"/>
                <a:cs typeface="Verdana"/>
              </a:rPr>
              <a:t>p</a:t>
            </a:r>
            <a:endParaRPr sz="1100">
              <a:latin typeface="Verdana"/>
              <a:cs typeface="Verdana"/>
            </a:endParaRPr>
          </a:p>
          <a:p>
            <a:pPr marL="238125" indent="-226060">
              <a:lnSpc>
                <a:spcPct val="100000"/>
              </a:lnSpc>
              <a:spcBef>
                <a:spcPts val="980"/>
              </a:spcBef>
              <a:buChar char="•"/>
              <a:tabLst>
                <a:tab pos="238125" algn="l"/>
                <a:tab pos="238760" algn="l"/>
              </a:tabLst>
            </a:pPr>
            <a:r>
              <a:rPr sz="1100" spc="-5" dirty="0">
                <a:solidFill>
                  <a:srgbClr val="0D0D0D"/>
                </a:solidFill>
                <a:latin typeface="Verdana"/>
                <a:cs typeface="Verdana"/>
              </a:rPr>
              <a:t>C</a:t>
            </a:r>
            <a:r>
              <a:rPr sz="1100" dirty="0">
                <a:solidFill>
                  <a:srgbClr val="0D0D0D"/>
                </a:solidFill>
                <a:latin typeface="Verdana"/>
                <a:cs typeface="Verdana"/>
              </a:rPr>
              <a:t>r</a:t>
            </a:r>
            <a:r>
              <a:rPr sz="1100" spc="75" dirty="0">
                <a:solidFill>
                  <a:srgbClr val="0D0D0D"/>
                </a:solidFill>
                <a:latin typeface="Verdana"/>
                <a:cs typeface="Verdana"/>
              </a:rPr>
              <a:t>e</a:t>
            </a:r>
            <a:r>
              <a:rPr sz="1100" spc="65" dirty="0">
                <a:solidFill>
                  <a:srgbClr val="0D0D0D"/>
                </a:solidFill>
                <a:latin typeface="Verdana"/>
                <a:cs typeface="Verdana"/>
              </a:rPr>
              <a:t>a</a:t>
            </a:r>
            <a:r>
              <a:rPr sz="1100" dirty="0">
                <a:solidFill>
                  <a:srgbClr val="0D0D0D"/>
                </a:solidFill>
                <a:latin typeface="Verdana"/>
                <a:cs typeface="Verdana"/>
              </a:rPr>
              <a:t>t</a:t>
            </a:r>
            <a:r>
              <a:rPr sz="1100" spc="-15" dirty="0">
                <a:solidFill>
                  <a:srgbClr val="0D0D0D"/>
                </a:solidFill>
                <a:latin typeface="Verdana"/>
                <a:cs typeface="Verdana"/>
              </a:rPr>
              <a:t>e</a:t>
            </a:r>
            <a:r>
              <a:rPr sz="1100" spc="-145" dirty="0">
                <a:solidFill>
                  <a:srgbClr val="0D0D0D"/>
                </a:solidFill>
                <a:latin typeface="Verdana"/>
                <a:cs typeface="Verdana"/>
              </a:rPr>
              <a:t>s</a:t>
            </a:r>
            <a:r>
              <a:rPr sz="1100" spc="-155" dirty="0">
                <a:solidFill>
                  <a:srgbClr val="0D0D0D"/>
                </a:solidFill>
                <a:latin typeface="Verdana"/>
                <a:cs typeface="Verdana"/>
              </a:rPr>
              <a:t> </a:t>
            </a:r>
            <a:r>
              <a:rPr sz="1100" spc="15" dirty="0">
                <a:solidFill>
                  <a:srgbClr val="0D0D0D"/>
                </a:solidFill>
                <a:latin typeface="Verdana"/>
                <a:cs typeface="Verdana"/>
              </a:rPr>
              <a:t>new</a:t>
            </a:r>
            <a:r>
              <a:rPr sz="1100" spc="180" dirty="0">
                <a:solidFill>
                  <a:srgbClr val="0D0D0D"/>
                </a:solidFill>
                <a:latin typeface="Verdana"/>
                <a:cs typeface="Verdana"/>
              </a:rPr>
              <a:t> </a:t>
            </a:r>
            <a:r>
              <a:rPr sz="1100" spc="-155" dirty="0">
                <a:solidFill>
                  <a:srgbClr val="0D0D0D"/>
                </a:solidFill>
                <a:latin typeface="Verdana"/>
                <a:cs typeface="Verdana"/>
              </a:rPr>
              <a:t>j</a:t>
            </a:r>
            <a:r>
              <a:rPr sz="1100" spc="60" dirty="0">
                <a:solidFill>
                  <a:srgbClr val="0D0D0D"/>
                </a:solidFill>
                <a:latin typeface="Verdana"/>
                <a:cs typeface="Verdana"/>
              </a:rPr>
              <a:t>ob</a:t>
            </a:r>
            <a:r>
              <a:rPr sz="1100" spc="-135" dirty="0">
                <a:solidFill>
                  <a:srgbClr val="0D0D0D"/>
                </a:solidFill>
                <a:latin typeface="Verdana"/>
                <a:cs typeface="Verdana"/>
              </a:rPr>
              <a:t> </a:t>
            </a:r>
            <a:r>
              <a:rPr sz="1100" spc="20" dirty="0">
                <a:solidFill>
                  <a:srgbClr val="0D0D0D"/>
                </a:solidFill>
                <a:latin typeface="Verdana"/>
                <a:cs typeface="Verdana"/>
              </a:rPr>
              <a:t>oppor</a:t>
            </a:r>
            <a:r>
              <a:rPr sz="1100" spc="-35" dirty="0">
                <a:solidFill>
                  <a:srgbClr val="0D0D0D"/>
                </a:solidFill>
                <a:latin typeface="Verdana"/>
                <a:cs typeface="Verdana"/>
              </a:rPr>
              <a:t>t</a:t>
            </a:r>
            <a:r>
              <a:rPr sz="1100" spc="-70" dirty="0">
                <a:solidFill>
                  <a:srgbClr val="0D0D0D"/>
                </a:solidFill>
                <a:latin typeface="Verdana"/>
                <a:cs typeface="Verdana"/>
              </a:rPr>
              <a:t>u</a:t>
            </a:r>
            <a:r>
              <a:rPr sz="1100" spc="-75" dirty="0">
                <a:solidFill>
                  <a:srgbClr val="0D0D0D"/>
                </a:solidFill>
                <a:latin typeface="Verdana"/>
                <a:cs typeface="Verdana"/>
              </a:rPr>
              <a:t>n</a:t>
            </a:r>
            <a:r>
              <a:rPr sz="1100" spc="-45" dirty="0">
                <a:solidFill>
                  <a:srgbClr val="0D0D0D"/>
                </a:solidFill>
                <a:latin typeface="Verdana"/>
                <a:cs typeface="Verdana"/>
              </a:rPr>
              <a:t>i</a:t>
            </a:r>
            <a:r>
              <a:rPr sz="1100" spc="-85" dirty="0">
                <a:solidFill>
                  <a:srgbClr val="0D0D0D"/>
                </a:solidFill>
                <a:latin typeface="Verdana"/>
                <a:cs typeface="Verdana"/>
              </a:rPr>
              <a:t>t</a:t>
            </a:r>
            <a:r>
              <a:rPr sz="1100" spc="-70" dirty="0">
                <a:solidFill>
                  <a:srgbClr val="0D0D0D"/>
                </a:solidFill>
                <a:latin typeface="Verdana"/>
                <a:cs typeface="Verdana"/>
              </a:rPr>
              <a:t>i</a:t>
            </a:r>
            <a:r>
              <a:rPr sz="1100" spc="50" dirty="0">
                <a:solidFill>
                  <a:srgbClr val="0D0D0D"/>
                </a:solidFill>
                <a:latin typeface="Verdana"/>
                <a:cs typeface="Verdana"/>
              </a:rPr>
              <a:t>e</a:t>
            </a:r>
            <a:r>
              <a:rPr sz="1100" spc="-145" dirty="0">
                <a:solidFill>
                  <a:srgbClr val="0D0D0D"/>
                </a:solidFill>
                <a:latin typeface="Verdana"/>
                <a:cs typeface="Verdana"/>
              </a:rPr>
              <a:t>s</a:t>
            </a:r>
            <a:endParaRPr sz="1100">
              <a:latin typeface="Verdana"/>
              <a:cs typeface="Verdana"/>
            </a:endParaRPr>
          </a:p>
          <a:p>
            <a:pPr marL="238125" indent="-226060">
              <a:lnSpc>
                <a:spcPct val="100000"/>
              </a:lnSpc>
              <a:spcBef>
                <a:spcPts val="980"/>
              </a:spcBef>
              <a:buChar char="•"/>
              <a:tabLst>
                <a:tab pos="238125" algn="l"/>
                <a:tab pos="238760" algn="l"/>
              </a:tabLst>
            </a:pPr>
            <a:r>
              <a:rPr sz="1100" spc="-20" dirty="0">
                <a:solidFill>
                  <a:srgbClr val="0D0D0D"/>
                </a:solidFill>
                <a:latin typeface="Verdana"/>
                <a:cs typeface="Verdana"/>
              </a:rPr>
              <a:t>P</a:t>
            </a:r>
            <a:r>
              <a:rPr sz="1100" spc="30" dirty="0">
                <a:solidFill>
                  <a:srgbClr val="0D0D0D"/>
                </a:solidFill>
                <a:latin typeface="Verdana"/>
                <a:cs typeface="Verdana"/>
              </a:rPr>
              <a:t>eop</a:t>
            </a:r>
            <a:r>
              <a:rPr sz="1100" spc="15" dirty="0">
                <a:solidFill>
                  <a:srgbClr val="0D0D0D"/>
                </a:solidFill>
                <a:latin typeface="Verdana"/>
                <a:cs typeface="Verdana"/>
              </a:rPr>
              <a:t>l</a:t>
            </a:r>
            <a:r>
              <a:rPr sz="1100" spc="60" dirty="0">
                <a:solidFill>
                  <a:srgbClr val="0D0D0D"/>
                </a:solidFill>
                <a:latin typeface="Verdana"/>
                <a:cs typeface="Verdana"/>
              </a:rPr>
              <a:t>e</a:t>
            </a:r>
            <a:r>
              <a:rPr sz="1100" spc="-135" dirty="0">
                <a:solidFill>
                  <a:srgbClr val="0D0D0D"/>
                </a:solidFill>
                <a:latin typeface="Verdana"/>
                <a:cs typeface="Verdana"/>
              </a:rPr>
              <a:t> </a:t>
            </a:r>
            <a:r>
              <a:rPr sz="1100" spc="-5" dirty="0">
                <a:solidFill>
                  <a:srgbClr val="0D0D0D"/>
                </a:solidFill>
                <a:latin typeface="Verdana"/>
                <a:cs typeface="Verdana"/>
              </a:rPr>
              <a:t>to</a:t>
            </a:r>
            <a:r>
              <a:rPr sz="1100" spc="-105" dirty="0">
                <a:solidFill>
                  <a:srgbClr val="0D0D0D"/>
                </a:solidFill>
                <a:latin typeface="Verdana"/>
                <a:cs typeface="Verdana"/>
              </a:rPr>
              <a:t> </a:t>
            </a:r>
            <a:r>
              <a:rPr sz="1100" spc="-20" dirty="0">
                <a:solidFill>
                  <a:srgbClr val="0D0D0D"/>
                </a:solidFill>
                <a:latin typeface="Verdana"/>
                <a:cs typeface="Verdana"/>
              </a:rPr>
              <a:t>P</a:t>
            </a:r>
            <a:r>
              <a:rPr sz="1100" spc="30" dirty="0">
                <a:solidFill>
                  <a:srgbClr val="0D0D0D"/>
                </a:solidFill>
                <a:latin typeface="Verdana"/>
                <a:cs typeface="Verdana"/>
              </a:rPr>
              <a:t>eop</a:t>
            </a:r>
            <a:r>
              <a:rPr sz="1100" spc="15" dirty="0">
                <a:solidFill>
                  <a:srgbClr val="0D0D0D"/>
                </a:solidFill>
                <a:latin typeface="Verdana"/>
                <a:cs typeface="Verdana"/>
              </a:rPr>
              <a:t>l</a:t>
            </a:r>
            <a:r>
              <a:rPr sz="1100" spc="60" dirty="0">
                <a:solidFill>
                  <a:srgbClr val="0D0D0D"/>
                </a:solidFill>
                <a:latin typeface="Verdana"/>
                <a:cs typeface="Verdana"/>
              </a:rPr>
              <a:t>e</a:t>
            </a:r>
            <a:r>
              <a:rPr sz="1100" spc="-135" dirty="0">
                <a:solidFill>
                  <a:srgbClr val="0D0D0D"/>
                </a:solidFill>
                <a:latin typeface="Verdana"/>
                <a:cs typeface="Verdana"/>
              </a:rPr>
              <a:t> </a:t>
            </a:r>
            <a:r>
              <a:rPr sz="1100" spc="30" dirty="0">
                <a:solidFill>
                  <a:srgbClr val="0D0D0D"/>
                </a:solidFill>
                <a:latin typeface="Verdana"/>
                <a:cs typeface="Verdana"/>
              </a:rPr>
              <a:t>A</a:t>
            </a:r>
            <a:r>
              <a:rPr sz="1100" spc="60" dirty="0">
                <a:solidFill>
                  <a:srgbClr val="0D0D0D"/>
                </a:solidFill>
                <a:latin typeface="Verdana"/>
                <a:cs typeface="Verdana"/>
              </a:rPr>
              <a:t>p</a:t>
            </a:r>
            <a:r>
              <a:rPr sz="1100" spc="70" dirty="0">
                <a:solidFill>
                  <a:srgbClr val="0D0D0D"/>
                </a:solidFill>
                <a:latin typeface="Verdana"/>
                <a:cs typeface="Verdana"/>
              </a:rPr>
              <a:t>p</a:t>
            </a:r>
            <a:r>
              <a:rPr sz="1100" spc="-140" dirty="0">
                <a:solidFill>
                  <a:srgbClr val="0D0D0D"/>
                </a:solidFill>
                <a:latin typeface="Verdana"/>
                <a:cs typeface="Verdana"/>
              </a:rPr>
              <a:t>r</a:t>
            </a:r>
            <a:r>
              <a:rPr sz="1100" spc="100" dirty="0">
                <a:solidFill>
                  <a:srgbClr val="0D0D0D"/>
                </a:solidFill>
                <a:latin typeface="Verdana"/>
                <a:cs typeface="Verdana"/>
              </a:rPr>
              <a:t>oa</a:t>
            </a:r>
            <a:r>
              <a:rPr sz="1100" spc="75" dirty="0">
                <a:solidFill>
                  <a:srgbClr val="0D0D0D"/>
                </a:solidFill>
                <a:latin typeface="Verdana"/>
                <a:cs typeface="Verdana"/>
              </a:rPr>
              <a:t>c</a:t>
            </a:r>
            <a:r>
              <a:rPr sz="1100" spc="-25" dirty="0">
                <a:solidFill>
                  <a:srgbClr val="0D0D0D"/>
                </a:solidFill>
                <a:latin typeface="Verdana"/>
                <a:cs typeface="Verdana"/>
              </a:rPr>
              <a:t>h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508492" y="4939284"/>
            <a:ext cx="821690" cy="102298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128270" rIns="0" bIns="0" rtlCol="0">
            <a:spAutoFit/>
          </a:bodyPr>
          <a:lstStyle/>
          <a:p>
            <a:pPr marL="201295">
              <a:lnSpc>
                <a:spcPct val="100000"/>
              </a:lnSpc>
              <a:spcBef>
                <a:spcPts val="1010"/>
              </a:spcBef>
            </a:pPr>
            <a:r>
              <a:rPr sz="1200" spc="-160" dirty="0">
                <a:solidFill>
                  <a:srgbClr val="1F4980"/>
                </a:solidFill>
                <a:latin typeface="Verdana"/>
                <a:cs typeface="Verdana"/>
              </a:rPr>
              <a:t>45.1%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501883" y="4611751"/>
            <a:ext cx="9525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9240">
              <a:lnSpc>
                <a:spcPct val="100000"/>
              </a:lnSpc>
              <a:spcBef>
                <a:spcPts val="100"/>
              </a:spcBef>
            </a:pPr>
            <a:r>
              <a:rPr sz="1200" spc="-160" dirty="0">
                <a:solidFill>
                  <a:srgbClr val="1F4980"/>
                </a:solidFill>
                <a:latin typeface="Verdana"/>
                <a:cs typeface="Verdana"/>
              </a:rPr>
              <a:t>70.0%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573769" y="5997955"/>
            <a:ext cx="6813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35" dirty="0">
                <a:solidFill>
                  <a:srgbClr val="FFFFFF"/>
                </a:solidFill>
                <a:latin typeface="Verdana"/>
                <a:cs typeface="Verdana"/>
              </a:rPr>
              <a:t>Se</a:t>
            </a:r>
            <a:r>
              <a:rPr sz="1200" spc="-30" dirty="0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sz="12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105" dirty="0">
                <a:solidFill>
                  <a:srgbClr val="FFFFFF"/>
                </a:solidFill>
                <a:latin typeface="Verdana"/>
                <a:cs typeface="Verdana"/>
              </a:rPr>
              <a:t>202</a:t>
            </a:r>
            <a:r>
              <a:rPr sz="1200" spc="-100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596753" y="6002832"/>
            <a:ext cx="7607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0" dirty="0">
                <a:solidFill>
                  <a:srgbClr val="FFFFFF"/>
                </a:solidFill>
                <a:latin typeface="Verdana"/>
                <a:cs typeface="Verdana"/>
              </a:rPr>
              <a:t>June</a:t>
            </a:r>
            <a:r>
              <a:rPr sz="12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105" dirty="0">
                <a:solidFill>
                  <a:srgbClr val="FFFFFF"/>
                </a:solidFill>
                <a:latin typeface="Verdana"/>
                <a:cs typeface="Verdana"/>
              </a:rPr>
              <a:t>202</a:t>
            </a:r>
            <a:r>
              <a:rPr sz="1200" spc="-100" dirty="0">
                <a:solidFill>
                  <a:srgbClr val="FFFFFF"/>
                </a:solidFill>
                <a:latin typeface="Verdana"/>
                <a:cs typeface="Verdana"/>
              </a:rPr>
              <a:t>3</a:t>
            </a:r>
            <a:endParaRPr sz="1200">
              <a:latin typeface="Verdana"/>
              <a:cs typeface="Verdana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8915272" y="3826764"/>
            <a:ext cx="2078989" cy="1116330"/>
            <a:chOff x="8915272" y="3826764"/>
            <a:chExt cx="2078989" cy="1116330"/>
          </a:xfrm>
        </p:grpSpPr>
        <p:sp>
          <p:nvSpPr>
            <p:cNvPr id="29" name="object 29"/>
            <p:cNvSpPr/>
            <p:nvPr/>
          </p:nvSpPr>
          <p:spPr>
            <a:xfrm>
              <a:off x="8918447" y="4149471"/>
              <a:ext cx="2059305" cy="790575"/>
            </a:xfrm>
            <a:custGeom>
              <a:avLst/>
              <a:gdLst/>
              <a:ahLst/>
              <a:cxnLst/>
              <a:rect l="l" t="t" r="r" b="b"/>
              <a:pathLst>
                <a:path w="2059304" h="790575">
                  <a:moveTo>
                    <a:pt x="0" y="790066"/>
                  </a:moveTo>
                  <a:lnTo>
                    <a:pt x="0" y="0"/>
                  </a:lnTo>
                  <a:lnTo>
                    <a:pt x="2059304" y="0"/>
                  </a:lnTo>
                  <a:lnTo>
                    <a:pt x="2059304" y="308228"/>
                  </a:lnTo>
                </a:path>
              </a:pathLst>
            </a:custGeom>
            <a:ln w="6350">
              <a:solidFill>
                <a:srgbClr val="FFFFF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8944355" y="3826764"/>
              <a:ext cx="2049780" cy="431800"/>
            </a:xfrm>
            <a:custGeom>
              <a:avLst/>
              <a:gdLst/>
              <a:ahLst/>
              <a:cxnLst/>
              <a:rect l="l" t="t" r="r" b="b"/>
              <a:pathLst>
                <a:path w="2049779" h="431800">
                  <a:moveTo>
                    <a:pt x="2049779" y="0"/>
                  </a:moveTo>
                  <a:lnTo>
                    <a:pt x="0" y="0"/>
                  </a:lnTo>
                  <a:lnTo>
                    <a:pt x="0" y="431292"/>
                  </a:lnTo>
                  <a:lnTo>
                    <a:pt x="2049779" y="431292"/>
                  </a:lnTo>
                  <a:lnTo>
                    <a:pt x="2049779" y="0"/>
                  </a:lnTo>
                  <a:close/>
                </a:path>
              </a:pathLst>
            </a:custGeom>
            <a:solidFill>
              <a:srgbClr val="1F49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9029445" y="3858005"/>
            <a:ext cx="1882139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100" spc="30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1100" spc="15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100" spc="-8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100" spc="-45" dirty="0">
                <a:solidFill>
                  <a:srgbClr val="FFFFFF"/>
                </a:solidFill>
                <a:latin typeface="Verdana"/>
                <a:cs typeface="Verdana"/>
              </a:rPr>
              <a:t>ents</a:t>
            </a:r>
            <a:r>
              <a:rPr sz="11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100" spc="-40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1100" spc="-50" dirty="0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sz="1100" spc="-25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100" spc="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100" spc="10" dirty="0">
                <a:solidFill>
                  <a:srgbClr val="FFFFFF"/>
                </a:solidFill>
                <a:latin typeface="Verdana"/>
                <a:cs typeface="Verdana"/>
              </a:rPr>
              <a:t>v</a:t>
            </a:r>
            <a:r>
              <a:rPr sz="1100" spc="65" dirty="0">
                <a:solidFill>
                  <a:srgbClr val="FFFFFF"/>
                </a:solidFill>
                <a:latin typeface="Verdana"/>
                <a:cs typeface="Verdana"/>
              </a:rPr>
              <a:t>ed</a:t>
            </a:r>
            <a:r>
              <a:rPr sz="1100" spc="-1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00" spc="-145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1100" spc="-8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100" spc="55" dirty="0">
                <a:solidFill>
                  <a:srgbClr val="FFFFFF"/>
                </a:solidFill>
                <a:latin typeface="Verdana"/>
                <a:cs typeface="Verdana"/>
              </a:rPr>
              <a:t>nc</a:t>
            </a:r>
            <a:r>
              <a:rPr sz="1100" spc="6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endParaRPr sz="11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</a:pPr>
            <a:r>
              <a:rPr sz="1100" b="1" spc="-80" dirty="0">
                <a:solidFill>
                  <a:srgbClr val="FFFFFF"/>
                </a:solidFill>
                <a:latin typeface="Tahoma"/>
                <a:cs typeface="Tahoma"/>
              </a:rPr>
              <a:t>201</a:t>
            </a:r>
            <a:r>
              <a:rPr sz="1100" b="1" spc="-85" dirty="0">
                <a:solidFill>
                  <a:srgbClr val="FFFFFF"/>
                </a:solidFill>
                <a:latin typeface="Tahoma"/>
                <a:cs typeface="Tahoma"/>
              </a:rPr>
              <a:t>8</a:t>
            </a:r>
            <a:r>
              <a:rPr sz="1100" b="1" spc="-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b="1" spc="-85" dirty="0">
                <a:solidFill>
                  <a:srgbClr val="FFFFFF"/>
                </a:solidFill>
                <a:latin typeface="Tahoma"/>
                <a:cs typeface="Tahoma"/>
              </a:rPr>
              <a:t>69</a:t>
            </a:r>
            <a:r>
              <a:rPr sz="1100" b="1" spc="-40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100" b="1" spc="-75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r>
              <a:rPr sz="1100" b="1" spc="-95" dirty="0">
                <a:solidFill>
                  <a:srgbClr val="FFFFFF"/>
                </a:solidFill>
                <a:latin typeface="Tahoma"/>
                <a:cs typeface="Tahoma"/>
              </a:rPr>
              <a:t>8</a:t>
            </a:r>
            <a:r>
              <a:rPr sz="1100" b="1" spc="-85" dirty="0">
                <a:solidFill>
                  <a:srgbClr val="FFFFFF"/>
                </a:solidFill>
                <a:latin typeface="Tahoma"/>
                <a:cs typeface="Tahoma"/>
              </a:rPr>
              <a:t>8</a:t>
            </a:r>
            <a:r>
              <a:rPr sz="1100" b="1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b="1" spc="-60" dirty="0">
                <a:solidFill>
                  <a:srgbClr val="FFFFFF"/>
                </a:solidFill>
                <a:latin typeface="Tahoma"/>
                <a:cs typeface="Tahoma"/>
              </a:rPr>
              <a:t>ou</a:t>
            </a:r>
            <a:r>
              <a:rPr sz="1100" b="1" spc="-35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1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b="1" spc="-60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100" b="1" spc="-35" dirty="0">
                <a:solidFill>
                  <a:srgbClr val="FFFFFF"/>
                </a:solidFill>
                <a:latin typeface="Tahoma"/>
                <a:cs typeface="Tahoma"/>
              </a:rPr>
              <a:t>f</a:t>
            </a:r>
            <a:r>
              <a:rPr sz="11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b="1" spc="-80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r>
              <a:rPr sz="1100" b="1" spc="-60" dirty="0">
                <a:solidFill>
                  <a:srgbClr val="FFFFFF"/>
                </a:solidFill>
                <a:latin typeface="Tahoma"/>
                <a:cs typeface="Tahoma"/>
              </a:rPr>
              <a:t>.2</a:t>
            </a:r>
            <a:r>
              <a:rPr sz="1100" b="1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b="1" spc="-155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sz="1100" b="1" spc="7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100" b="1" spc="-30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100" b="1" spc="-70" dirty="0">
                <a:solidFill>
                  <a:srgbClr val="FFFFFF"/>
                </a:solidFill>
                <a:latin typeface="Tahoma"/>
                <a:cs typeface="Tahoma"/>
              </a:rPr>
              <a:t>hs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8354568" y="5964935"/>
            <a:ext cx="3231515" cy="0"/>
          </a:xfrm>
          <a:custGeom>
            <a:avLst/>
            <a:gdLst/>
            <a:ahLst/>
            <a:cxnLst/>
            <a:rect l="l" t="t" r="r" b="b"/>
            <a:pathLst>
              <a:path w="3231515">
                <a:moveTo>
                  <a:pt x="0" y="0"/>
                </a:moveTo>
                <a:lnTo>
                  <a:pt x="3231133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475476" y="0"/>
            <a:ext cx="5716905" cy="6858000"/>
          </a:xfrm>
          <a:custGeom>
            <a:avLst/>
            <a:gdLst/>
            <a:ahLst/>
            <a:cxnLst/>
            <a:rect l="l" t="t" r="r" b="b"/>
            <a:pathLst>
              <a:path w="5716905" h="6858000">
                <a:moveTo>
                  <a:pt x="5716524" y="0"/>
                </a:moveTo>
                <a:lnTo>
                  <a:pt x="0" y="0"/>
                </a:lnTo>
                <a:lnTo>
                  <a:pt x="0" y="6858000"/>
                </a:lnTo>
                <a:lnTo>
                  <a:pt x="5716524" y="6858000"/>
                </a:lnTo>
                <a:lnTo>
                  <a:pt x="5716524" y="0"/>
                </a:lnTo>
                <a:close/>
              </a:path>
            </a:pathLst>
          </a:custGeom>
          <a:solidFill>
            <a:srgbClr val="1F49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16939" y="492378"/>
            <a:ext cx="397637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Competitive</a:t>
            </a:r>
            <a:r>
              <a:rPr spc="-100" dirty="0"/>
              <a:t> </a:t>
            </a:r>
            <a:r>
              <a:rPr spc="-15" dirty="0"/>
              <a:t>Advantage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6595" y="2001011"/>
            <a:ext cx="2782824" cy="83667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6031" y="1136903"/>
            <a:ext cx="2703576" cy="64312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28388" y="1393161"/>
            <a:ext cx="2604926" cy="1271881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967864" y="3136519"/>
            <a:ext cx="2616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80" dirty="0">
                <a:latin typeface="Tahoma"/>
                <a:cs typeface="Tahoma"/>
              </a:rPr>
              <a:t>BENCHMARK</a:t>
            </a:r>
            <a:r>
              <a:rPr sz="1800" b="1" spc="-50" dirty="0">
                <a:latin typeface="Tahoma"/>
                <a:cs typeface="Tahoma"/>
              </a:rPr>
              <a:t> </a:t>
            </a:r>
            <a:r>
              <a:rPr sz="1800" b="1" spc="-90" dirty="0">
                <a:latin typeface="Tahoma"/>
                <a:cs typeface="Tahoma"/>
              </a:rPr>
              <a:t>SUMMARY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696706" y="1498803"/>
            <a:ext cx="283527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10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1200" spc="-100" dirty="0">
                <a:solidFill>
                  <a:srgbClr val="FFFFFF"/>
                </a:solidFill>
                <a:latin typeface="Verdana"/>
                <a:cs typeface="Verdana"/>
              </a:rPr>
              <a:t>5</a:t>
            </a:r>
            <a:r>
              <a:rPr sz="12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80" dirty="0">
                <a:solidFill>
                  <a:srgbClr val="FFFFFF"/>
                </a:solidFill>
                <a:latin typeface="Verdana"/>
                <a:cs typeface="Verdana"/>
              </a:rPr>
              <a:t>y</a:t>
            </a:r>
            <a:r>
              <a:rPr sz="1200" spc="8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200" spc="7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200" spc="-155" dirty="0">
                <a:solidFill>
                  <a:srgbClr val="FFFFFF"/>
                </a:solidFill>
                <a:latin typeface="Verdana"/>
                <a:cs typeface="Verdana"/>
              </a:rPr>
              <a:t>rs</a:t>
            </a:r>
            <a:r>
              <a:rPr sz="12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5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200" spc="-45" dirty="0">
                <a:solidFill>
                  <a:srgbClr val="FFFFFF"/>
                </a:solidFill>
                <a:latin typeface="Verdana"/>
                <a:cs typeface="Verdana"/>
              </a:rPr>
              <a:t>f</a:t>
            </a:r>
            <a:r>
              <a:rPr sz="12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ex</a:t>
            </a: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sz="1200" spc="-70" dirty="0">
                <a:solidFill>
                  <a:srgbClr val="FFFFFF"/>
                </a:solidFill>
                <a:latin typeface="Verdana"/>
                <a:cs typeface="Verdana"/>
              </a:rPr>
              <a:t>er</a:t>
            </a:r>
            <a:r>
              <a:rPr sz="1200" spc="-4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200" spc="65" dirty="0">
                <a:solidFill>
                  <a:srgbClr val="FFFFFF"/>
                </a:solidFill>
                <a:latin typeface="Verdana"/>
                <a:cs typeface="Verdana"/>
              </a:rPr>
              <a:t>ence</a:t>
            </a:r>
            <a:endParaRPr sz="120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1200" spc="-4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200" spc="-8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2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Verdana"/>
                <a:cs typeface="Verdana"/>
              </a:rPr>
              <a:t>pr</a:t>
            </a:r>
            <a:r>
              <a:rPr sz="1200" spc="-2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200" spc="-35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1200" spc="4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200" spc="-9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200" spc="-25" dirty="0">
                <a:solidFill>
                  <a:srgbClr val="FFFFFF"/>
                </a:solidFill>
                <a:latin typeface="Verdana"/>
                <a:cs typeface="Verdana"/>
              </a:rPr>
              <a:t>ing</a:t>
            </a:r>
            <a:r>
              <a:rPr sz="12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60" dirty="0">
                <a:solidFill>
                  <a:srgbClr val="FFFFFF"/>
                </a:solidFill>
                <a:latin typeface="Verdana"/>
                <a:cs typeface="Verdana"/>
              </a:rPr>
              <a:t>so</a:t>
            </a:r>
            <a:r>
              <a:rPr sz="1200" spc="150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ia</a:t>
            </a:r>
            <a:r>
              <a:rPr sz="1200" spc="-90" dirty="0">
                <a:solidFill>
                  <a:srgbClr val="FFFFFF"/>
                </a:solidFill>
                <a:latin typeface="Verdana"/>
                <a:cs typeface="Verdana"/>
              </a:rPr>
              <a:t>l </a:t>
            </a:r>
            <a:r>
              <a:rPr sz="1200" spc="70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1200" spc="1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v</a:t>
            </a:r>
            <a:r>
              <a:rPr sz="1200" spc="-2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200" spc="10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200" spc="4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200" spc="-5" dirty="0">
                <a:solidFill>
                  <a:srgbClr val="FFFFFF"/>
                </a:solidFill>
                <a:latin typeface="Verdana"/>
                <a:cs typeface="Verdana"/>
              </a:rPr>
              <a:t>pmen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2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9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200" spc="-20" dirty="0">
                <a:solidFill>
                  <a:srgbClr val="FFFFFF"/>
                </a:solidFill>
                <a:latin typeface="Verdana"/>
                <a:cs typeface="Verdana"/>
              </a:rPr>
              <a:t>n  </a:t>
            </a:r>
            <a:r>
              <a:rPr sz="1200" spc="-55" dirty="0">
                <a:solidFill>
                  <a:srgbClr val="FFFFFF"/>
                </a:solidFill>
                <a:latin typeface="Verdana"/>
                <a:cs typeface="Verdana"/>
              </a:rPr>
              <a:t>f</a:t>
            </a:r>
            <a:r>
              <a:rPr sz="1200" spc="-15" dirty="0">
                <a:solidFill>
                  <a:srgbClr val="FFFFFF"/>
                </a:solidFill>
                <a:latin typeface="Verdana"/>
                <a:cs typeface="Verdana"/>
              </a:rPr>
              <a:t>ina</a:t>
            </a:r>
            <a:r>
              <a:rPr sz="1200" spc="60" dirty="0">
                <a:solidFill>
                  <a:srgbClr val="FFFFFF"/>
                </a:solidFill>
                <a:latin typeface="Verdana"/>
                <a:cs typeface="Verdana"/>
              </a:rPr>
              <a:t>nc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ia</a:t>
            </a:r>
            <a:r>
              <a:rPr sz="1200" spc="-90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2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9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200" spc="60" dirty="0">
                <a:solidFill>
                  <a:srgbClr val="FFFFFF"/>
                </a:solidFill>
                <a:latin typeface="Verdana"/>
                <a:cs typeface="Verdana"/>
              </a:rPr>
              <a:t>nc</a:t>
            </a:r>
            <a:r>
              <a:rPr sz="1200" spc="-70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200" spc="-105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1200" spc="-10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1200" spc="-1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200" spc="-3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200" spc="-3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2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9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200" spc="20" dirty="0">
                <a:solidFill>
                  <a:srgbClr val="FFFFFF"/>
                </a:solidFill>
                <a:latin typeface="Verdana"/>
                <a:cs typeface="Verdana"/>
              </a:rPr>
              <a:t>nd</a:t>
            </a:r>
            <a:r>
              <a:rPr sz="12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70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200" spc="-75" dirty="0">
                <a:solidFill>
                  <a:srgbClr val="FFFFFF"/>
                </a:solidFill>
                <a:latin typeface="Verdana"/>
                <a:cs typeface="Verdana"/>
              </a:rPr>
              <a:t>iv</a:t>
            </a:r>
            <a:r>
              <a:rPr sz="1200" spc="-2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200" spc="-10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200" spc="15" dirty="0">
                <a:solidFill>
                  <a:srgbClr val="FFFFFF"/>
                </a:solidFill>
                <a:latin typeface="Verdana"/>
                <a:cs typeface="Verdana"/>
              </a:rPr>
              <a:t>h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200" spc="4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200" spc="70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12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55" dirty="0">
                <a:solidFill>
                  <a:srgbClr val="FFFFFF"/>
                </a:solidFill>
                <a:latin typeface="Verdana"/>
                <a:cs typeface="Verdana"/>
              </a:rPr>
              <a:t>f</a:t>
            </a:r>
            <a:r>
              <a:rPr sz="1200" spc="-50" dirty="0">
                <a:solidFill>
                  <a:srgbClr val="FFFFFF"/>
                </a:solidFill>
                <a:latin typeface="Verdana"/>
                <a:cs typeface="Verdana"/>
              </a:rPr>
              <a:t>ie</a:t>
            </a: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200" spc="70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1200" spc="-16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976871" y="1456944"/>
            <a:ext cx="1592580" cy="723900"/>
          </a:xfrm>
          <a:custGeom>
            <a:avLst/>
            <a:gdLst/>
            <a:ahLst/>
            <a:cxnLst/>
            <a:rect l="l" t="t" r="r" b="b"/>
            <a:pathLst>
              <a:path w="1592579" h="723900">
                <a:moveTo>
                  <a:pt x="1471929" y="0"/>
                </a:moveTo>
                <a:lnTo>
                  <a:pt x="120650" y="0"/>
                </a:lnTo>
                <a:lnTo>
                  <a:pt x="73669" y="9475"/>
                </a:lnTo>
                <a:lnTo>
                  <a:pt x="35321" y="35321"/>
                </a:lnTo>
                <a:lnTo>
                  <a:pt x="9475" y="73669"/>
                </a:lnTo>
                <a:lnTo>
                  <a:pt x="0" y="120650"/>
                </a:lnTo>
                <a:lnTo>
                  <a:pt x="0" y="603250"/>
                </a:lnTo>
                <a:lnTo>
                  <a:pt x="9475" y="650230"/>
                </a:lnTo>
                <a:lnTo>
                  <a:pt x="35321" y="688578"/>
                </a:lnTo>
                <a:lnTo>
                  <a:pt x="73669" y="714424"/>
                </a:lnTo>
                <a:lnTo>
                  <a:pt x="120650" y="723900"/>
                </a:lnTo>
                <a:lnTo>
                  <a:pt x="1471929" y="723900"/>
                </a:lnTo>
                <a:lnTo>
                  <a:pt x="1518910" y="714424"/>
                </a:lnTo>
                <a:lnTo>
                  <a:pt x="1557258" y="688578"/>
                </a:lnTo>
                <a:lnTo>
                  <a:pt x="1583104" y="650230"/>
                </a:lnTo>
                <a:lnTo>
                  <a:pt x="1592579" y="603250"/>
                </a:lnTo>
                <a:lnTo>
                  <a:pt x="1592579" y="120650"/>
                </a:lnTo>
                <a:lnTo>
                  <a:pt x="1583104" y="73669"/>
                </a:lnTo>
                <a:lnTo>
                  <a:pt x="1557258" y="35321"/>
                </a:lnTo>
                <a:lnTo>
                  <a:pt x="1518910" y="9475"/>
                </a:lnTo>
                <a:lnTo>
                  <a:pt x="14719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569200" y="1558543"/>
            <a:ext cx="3854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solidFill>
                  <a:srgbClr val="1F4980"/>
                </a:solidFill>
                <a:latin typeface="Calibri"/>
                <a:cs typeface="Calibri"/>
              </a:rPr>
              <a:t>01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9994392" y="2665476"/>
            <a:ext cx="1748155" cy="725805"/>
          </a:xfrm>
          <a:custGeom>
            <a:avLst/>
            <a:gdLst/>
            <a:ahLst/>
            <a:cxnLst/>
            <a:rect l="l" t="t" r="r" b="b"/>
            <a:pathLst>
              <a:path w="1748154" h="725804">
                <a:moveTo>
                  <a:pt x="1627124" y="0"/>
                </a:moveTo>
                <a:lnTo>
                  <a:pt x="120903" y="0"/>
                </a:lnTo>
                <a:lnTo>
                  <a:pt x="73830" y="9497"/>
                </a:lnTo>
                <a:lnTo>
                  <a:pt x="35401" y="35401"/>
                </a:lnTo>
                <a:lnTo>
                  <a:pt x="9497" y="73830"/>
                </a:lnTo>
                <a:lnTo>
                  <a:pt x="0" y="120903"/>
                </a:lnTo>
                <a:lnTo>
                  <a:pt x="0" y="604520"/>
                </a:lnTo>
                <a:lnTo>
                  <a:pt x="9497" y="651593"/>
                </a:lnTo>
                <a:lnTo>
                  <a:pt x="35401" y="690022"/>
                </a:lnTo>
                <a:lnTo>
                  <a:pt x="73830" y="715926"/>
                </a:lnTo>
                <a:lnTo>
                  <a:pt x="120903" y="725424"/>
                </a:lnTo>
                <a:lnTo>
                  <a:pt x="1627124" y="725424"/>
                </a:lnTo>
                <a:lnTo>
                  <a:pt x="1674197" y="715926"/>
                </a:lnTo>
                <a:lnTo>
                  <a:pt x="1712626" y="690022"/>
                </a:lnTo>
                <a:lnTo>
                  <a:pt x="1738530" y="651593"/>
                </a:lnTo>
                <a:lnTo>
                  <a:pt x="1748027" y="604520"/>
                </a:lnTo>
                <a:lnTo>
                  <a:pt x="1748027" y="120903"/>
                </a:lnTo>
                <a:lnTo>
                  <a:pt x="1738530" y="73830"/>
                </a:lnTo>
                <a:lnTo>
                  <a:pt x="1712626" y="35401"/>
                </a:lnTo>
                <a:lnTo>
                  <a:pt x="1674197" y="9497"/>
                </a:lnTo>
                <a:lnTo>
                  <a:pt x="162712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442072" y="2828671"/>
            <a:ext cx="24745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90" dirty="0">
                <a:solidFill>
                  <a:srgbClr val="FFFFFF"/>
                </a:solidFill>
                <a:latin typeface="Verdana"/>
                <a:cs typeface="Verdana"/>
              </a:rPr>
              <a:t>H</a:t>
            </a:r>
            <a:r>
              <a:rPr sz="1200" spc="-25" dirty="0">
                <a:solidFill>
                  <a:srgbClr val="FFFFFF"/>
                </a:solidFill>
                <a:latin typeface="Verdana"/>
                <a:cs typeface="Verdana"/>
              </a:rPr>
              <a:t>igh</a:t>
            </a:r>
            <a:r>
              <a:rPr sz="12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40" dirty="0">
                <a:solidFill>
                  <a:srgbClr val="FFFFFF"/>
                </a:solidFill>
                <a:latin typeface="Verdana"/>
                <a:cs typeface="Verdana"/>
              </a:rPr>
              <a:t>qua</a:t>
            </a:r>
            <a:r>
              <a:rPr sz="1200" spc="-70" dirty="0">
                <a:solidFill>
                  <a:srgbClr val="FFFFFF"/>
                </a:solidFill>
                <a:latin typeface="Verdana"/>
                <a:cs typeface="Verdana"/>
              </a:rPr>
              <a:t>li</a:t>
            </a:r>
            <a:r>
              <a:rPr sz="1200" spc="-12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200" spc="-70" dirty="0">
                <a:solidFill>
                  <a:srgbClr val="FFFFFF"/>
                </a:solidFill>
                <a:latin typeface="Verdana"/>
                <a:cs typeface="Verdana"/>
              </a:rPr>
              <a:t>y</a:t>
            </a:r>
            <a:r>
              <a:rPr sz="12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65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200" spc="4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200" spc="9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200" spc="-95" dirty="0">
                <a:solidFill>
                  <a:srgbClr val="FFFFFF"/>
                </a:solidFill>
                <a:latin typeface="Verdana"/>
                <a:cs typeface="Verdana"/>
              </a:rPr>
              <a:t>ns</a:t>
            </a:r>
            <a:r>
              <a:rPr sz="12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20" dirty="0">
                <a:solidFill>
                  <a:srgbClr val="FFFFFF"/>
                </a:solidFill>
                <a:latin typeface="Verdana"/>
                <a:cs typeface="Verdana"/>
              </a:rPr>
              <a:t>w</a:t>
            </a:r>
            <a:r>
              <a:rPr sz="1200" spc="-7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200" spc="-12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200" spc="-30" dirty="0">
                <a:solidFill>
                  <a:srgbClr val="FFFFFF"/>
                </a:solidFill>
                <a:latin typeface="Verdana"/>
                <a:cs typeface="Verdana"/>
              </a:rPr>
              <a:t>h</a:t>
            </a:r>
            <a:r>
              <a:rPr sz="1200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9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2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55" dirty="0">
                <a:solidFill>
                  <a:srgbClr val="FFFFFF"/>
                </a:solidFill>
                <a:latin typeface="Verdana"/>
                <a:cs typeface="Verdana"/>
              </a:rPr>
              <a:t>very</a:t>
            </a:r>
            <a:r>
              <a:rPr sz="12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65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200" spc="4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200" spc="15" dirty="0">
                <a:solidFill>
                  <a:srgbClr val="FFFFFF"/>
                </a:solidFill>
                <a:latin typeface="Verdana"/>
                <a:cs typeface="Verdana"/>
              </a:rPr>
              <a:t>w</a:t>
            </a:r>
            <a:endParaRPr sz="1200">
              <a:latin typeface="Verdana"/>
              <a:cs typeface="Verdana"/>
            </a:endParaRPr>
          </a:p>
          <a:p>
            <a:pPr marL="1451610">
              <a:lnSpc>
                <a:spcPct val="100000"/>
              </a:lnSpc>
            </a:pPr>
            <a:r>
              <a:rPr sz="1200" spc="25" dirty="0">
                <a:solidFill>
                  <a:srgbClr val="FFFFFF"/>
                </a:solidFill>
                <a:latin typeface="Verdana"/>
                <a:cs typeface="Verdana"/>
              </a:rPr>
              <a:t>GNP</a:t>
            </a:r>
            <a:r>
              <a:rPr sz="1200" spc="6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2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4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200" spc="-50" dirty="0">
                <a:solidFill>
                  <a:srgbClr val="FFFFFF"/>
                </a:solidFill>
                <a:latin typeface="Verdana"/>
                <a:cs typeface="Verdana"/>
              </a:rPr>
              <a:t>f</a:t>
            </a:r>
            <a:r>
              <a:rPr sz="12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105" dirty="0">
                <a:solidFill>
                  <a:srgbClr val="FFFFFF"/>
                </a:solidFill>
                <a:latin typeface="Verdana"/>
                <a:cs typeface="Verdana"/>
              </a:rPr>
              <a:t>1</a:t>
            </a:r>
            <a:r>
              <a:rPr sz="1200" spc="-114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200" spc="-105" dirty="0">
                <a:solidFill>
                  <a:srgbClr val="FFFFFF"/>
                </a:solidFill>
                <a:latin typeface="Verdana"/>
                <a:cs typeface="Verdana"/>
              </a:rPr>
              <a:t>4</a:t>
            </a:r>
            <a:r>
              <a:rPr sz="1200" spc="-365" dirty="0">
                <a:solidFill>
                  <a:srgbClr val="FFFFFF"/>
                </a:solidFill>
                <a:latin typeface="Verdana"/>
                <a:cs typeface="Verdana"/>
              </a:rPr>
              <a:t>%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600181" y="2739643"/>
            <a:ext cx="3854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solidFill>
                  <a:srgbClr val="1F4980"/>
                </a:solidFill>
                <a:latin typeface="Calibri"/>
                <a:cs typeface="Calibri"/>
              </a:rPr>
              <a:t>02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0149840" y="5085588"/>
            <a:ext cx="1592580" cy="725805"/>
          </a:xfrm>
          <a:custGeom>
            <a:avLst/>
            <a:gdLst/>
            <a:ahLst/>
            <a:cxnLst/>
            <a:rect l="l" t="t" r="r" b="b"/>
            <a:pathLst>
              <a:path w="1592579" h="725804">
                <a:moveTo>
                  <a:pt x="1471676" y="0"/>
                </a:moveTo>
                <a:lnTo>
                  <a:pt x="120903" y="0"/>
                </a:lnTo>
                <a:lnTo>
                  <a:pt x="73830" y="9497"/>
                </a:lnTo>
                <a:lnTo>
                  <a:pt x="35401" y="35401"/>
                </a:lnTo>
                <a:lnTo>
                  <a:pt x="9497" y="73830"/>
                </a:lnTo>
                <a:lnTo>
                  <a:pt x="0" y="120904"/>
                </a:lnTo>
                <a:lnTo>
                  <a:pt x="0" y="604520"/>
                </a:lnTo>
                <a:lnTo>
                  <a:pt x="9497" y="651582"/>
                </a:lnTo>
                <a:lnTo>
                  <a:pt x="35401" y="690013"/>
                </a:lnTo>
                <a:lnTo>
                  <a:pt x="73830" y="715923"/>
                </a:lnTo>
                <a:lnTo>
                  <a:pt x="120903" y="725424"/>
                </a:lnTo>
                <a:lnTo>
                  <a:pt x="1471676" y="725424"/>
                </a:lnTo>
                <a:lnTo>
                  <a:pt x="1518749" y="715923"/>
                </a:lnTo>
                <a:lnTo>
                  <a:pt x="1557178" y="690013"/>
                </a:lnTo>
                <a:lnTo>
                  <a:pt x="1583082" y="651582"/>
                </a:lnTo>
                <a:lnTo>
                  <a:pt x="1592579" y="604520"/>
                </a:lnTo>
                <a:lnTo>
                  <a:pt x="1592579" y="120904"/>
                </a:lnTo>
                <a:lnTo>
                  <a:pt x="1583082" y="73830"/>
                </a:lnTo>
                <a:lnTo>
                  <a:pt x="1557178" y="35401"/>
                </a:lnTo>
                <a:lnTo>
                  <a:pt x="1518749" y="9497"/>
                </a:lnTo>
                <a:lnTo>
                  <a:pt x="147167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7359777" y="5246065"/>
            <a:ext cx="271145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200" spc="50" dirty="0">
                <a:solidFill>
                  <a:srgbClr val="FFFFFF"/>
                </a:solidFill>
                <a:latin typeface="Verdana"/>
                <a:cs typeface="Verdana"/>
              </a:rPr>
              <a:t>Adv</a:t>
            </a:r>
            <a:r>
              <a:rPr sz="1200" spc="3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200" spc="65" dirty="0">
                <a:solidFill>
                  <a:srgbClr val="FFFFFF"/>
                </a:solidFill>
                <a:latin typeface="Verdana"/>
                <a:cs typeface="Verdana"/>
              </a:rPr>
              <a:t>nced</a:t>
            </a:r>
            <a:r>
              <a:rPr sz="1200" spc="-85" dirty="0">
                <a:solidFill>
                  <a:srgbClr val="FFFFFF"/>
                </a:solidFill>
                <a:latin typeface="Verdana"/>
                <a:cs typeface="Verdana"/>
              </a:rPr>
              <a:t> En</a:t>
            </a:r>
            <a:r>
              <a:rPr sz="1200" spc="-7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200" spc="-5" dirty="0">
                <a:solidFill>
                  <a:srgbClr val="FFFFFF"/>
                </a:solidFill>
                <a:latin typeface="Verdana"/>
                <a:cs typeface="Verdana"/>
              </a:rPr>
              <a:t>re</a:t>
            </a:r>
            <a:r>
              <a:rPr sz="1200" spc="-15" dirty="0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sz="1200" spc="-35" dirty="0">
                <a:solidFill>
                  <a:srgbClr val="FFFFFF"/>
                </a:solidFill>
                <a:latin typeface="Verdana"/>
                <a:cs typeface="Verdana"/>
              </a:rPr>
              <a:t>re</a:t>
            </a:r>
            <a:r>
              <a:rPr sz="1200" spc="-5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200" spc="-45" dirty="0">
                <a:solidFill>
                  <a:srgbClr val="FFFFFF"/>
                </a:solidFill>
                <a:latin typeface="Verdana"/>
                <a:cs typeface="Verdana"/>
              </a:rPr>
              <a:t>eurship</a:t>
            </a:r>
            <a:r>
              <a:rPr sz="12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24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200" spc="-25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200" spc="-4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200" spc="-65" dirty="0">
                <a:solidFill>
                  <a:srgbClr val="FFFFFF"/>
                </a:solidFill>
                <a:latin typeface="Verdana"/>
                <a:cs typeface="Verdana"/>
              </a:rPr>
              <a:t>inin</a:t>
            </a:r>
            <a:r>
              <a:rPr sz="1200" spc="60" dirty="0">
                <a:solidFill>
                  <a:srgbClr val="FFFFFF"/>
                </a:solidFill>
                <a:latin typeface="Verdana"/>
                <a:cs typeface="Verdana"/>
              </a:rPr>
              <a:t>g</a:t>
            </a:r>
            <a:endParaRPr sz="1200">
              <a:latin typeface="Verdana"/>
              <a:cs typeface="Verdana"/>
            </a:endParaRPr>
          </a:p>
          <a:p>
            <a:pPr marR="6350" algn="r">
              <a:lnSpc>
                <a:spcPct val="100000"/>
              </a:lnSpc>
              <a:spcBef>
                <a:spcPts val="5"/>
              </a:spcBef>
            </a:pPr>
            <a:r>
              <a:rPr sz="1200" spc="-35" dirty="0">
                <a:solidFill>
                  <a:srgbClr val="FFFFFF"/>
                </a:solidFill>
                <a:latin typeface="Verdana"/>
                <a:cs typeface="Verdana"/>
              </a:rPr>
              <a:t>Pr</a:t>
            </a:r>
            <a:r>
              <a:rPr sz="1200" spc="-5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200" spc="-55" dirty="0">
                <a:solidFill>
                  <a:srgbClr val="FFFFFF"/>
                </a:solidFill>
                <a:latin typeface="Verdana"/>
                <a:cs typeface="Verdana"/>
              </a:rPr>
              <a:t>g</a:t>
            </a:r>
            <a:r>
              <a:rPr sz="1200" spc="-45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200" spc="9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200" spc="-35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1200" spc="-16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12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55" dirty="0">
                <a:solidFill>
                  <a:srgbClr val="FFFFFF"/>
                </a:solidFill>
                <a:latin typeface="Verdana"/>
                <a:cs typeface="Verdana"/>
              </a:rPr>
              <a:t>f</a:t>
            </a:r>
            <a:r>
              <a:rPr sz="1200" spc="4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200" spc="-155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2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130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1200" spc="-70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200" spc="-40" dirty="0">
                <a:solidFill>
                  <a:srgbClr val="FFFFFF"/>
                </a:solidFill>
                <a:latin typeface="Verdana"/>
                <a:cs typeface="Verdana"/>
              </a:rPr>
              <a:t>ien</a:t>
            </a:r>
            <a:r>
              <a:rPr sz="1200" spc="-5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200" spc="-16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750422" y="5198490"/>
            <a:ext cx="3854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solidFill>
                  <a:srgbClr val="1F4980"/>
                </a:solidFill>
                <a:latin typeface="Calibri"/>
                <a:cs typeface="Calibri"/>
              </a:rPr>
              <a:t>04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976871" y="3875532"/>
            <a:ext cx="1592580" cy="725805"/>
          </a:xfrm>
          <a:custGeom>
            <a:avLst/>
            <a:gdLst/>
            <a:ahLst/>
            <a:cxnLst/>
            <a:rect l="l" t="t" r="r" b="b"/>
            <a:pathLst>
              <a:path w="1592579" h="725804">
                <a:moveTo>
                  <a:pt x="1471676" y="0"/>
                </a:moveTo>
                <a:lnTo>
                  <a:pt x="120903" y="0"/>
                </a:lnTo>
                <a:lnTo>
                  <a:pt x="73830" y="9497"/>
                </a:lnTo>
                <a:lnTo>
                  <a:pt x="35401" y="35401"/>
                </a:lnTo>
                <a:lnTo>
                  <a:pt x="9497" y="73830"/>
                </a:lnTo>
                <a:lnTo>
                  <a:pt x="0" y="120904"/>
                </a:lnTo>
                <a:lnTo>
                  <a:pt x="0" y="604520"/>
                </a:lnTo>
                <a:lnTo>
                  <a:pt x="9497" y="651593"/>
                </a:lnTo>
                <a:lnTo>
                  <a:pt x="35401" y="690022"/>
                </a:lnTo>
                <a:lnTo>
                  <a:pt x="73830" y="715926"/>
                </a:lnTo>
                <a:lnTo>
                  <a:pt x="120903" y="725424"/>
                </a:lnTo>
                <a:lnTo>
                  <a:pt x="1471676" y="725424"/>
                </a:lnTo>
                <a:lnTo>
                  <a:pt x="1518749" y="715926"/>
                </a:lnTo>
                <a:lnTo>
                  <a:pt x="1557178" y="690022"/>
                </a:lnTo>
                <a:lnTo>
                  <a:pt x="1583082" y="651593"/>
                </a:lnTo>
                <a:lnTo>
                  <a:pt x="1592579" y="604520"/>
                </a:lnTo>
                <a:lnTo>
                  <a:pt x="1592579" y="120904"/>
                </a:lnTo>
                <a:lnTo>
                  <a:pt x="1583082" y="73830"/>
                </a:lnTo>
                <a:lnTo>
                  <a:pt x="1557178" y="35401"/>
                </a:lnTo>
                <a:lnTo>
                  <a:pt x="1518749" y="9497"/>
                </a:lnTo>
                <a:lnTo>
                  <a:pt x="147167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730742" y="4009770"/>
            <a:ext cx="24307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spc="-90" dirty="0">
                <a:solidFill>
                  <a:srgbClr val="FFFFFF"/>
                </a:solidFill>
                <a:latin typeface="Verdana"/>
                <a:cs typeface="Verdana"/>
              </a:rPr>
              <a:t>H</a:t>
            </a:r>
            <a:r>
              <a:rPr sz="1200" spc="-25" dirty="0">
                <a:solidFill>
                  <a:srgbClr val="FFFFFF"/>
                </a:solidFill>
                <a:latin typeface="Verdana"/>
                <a:cs typeface="Verdana"/>
              </a:rPr>
              <a:t>igh</a:t>
            </a:r>
            <a:r>
              <a:rPr sz="12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Verdana"/>
                <a:cs typeface="Verdana"/>
              </a:rPr>
              <a:t>pr</a:t>
            </a:r>
            <a:r>
              <a:rPr sz="1200" spc="-2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200" spc="-55" dirty="0">
                <a:solidFill>
                  <a:srgbClr val="FFFFFF"/>
                </a:solidFill>
                <a:latin typeface="Verdana"/>
                <a:cs typeface="Verdana"/>
              </a:rPr>
              <a:t>f</a:t>
            </a:r>
            <a:r>
              <a:rPr sz="1200" spc="-7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200" spc="-12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200" spc="9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200" spc="-50" dirty="0">
                <a:solidFill>
                  <a:srgbClr val="FFFFFF"/>
                </a:solidFill>
                <a:latin typeface="Verdana"/>
                <a:cs typeface="Verdana"/>
              </a:rPr>
              <a:t>bi</a:t>
            </a: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200" spc="-7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200" spc="-12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200" spc="-70" dirty="0">
                <a:solidFill>
                  <a:srgbClr val="FFFFFF"/>
                </a:solidFill>
                <a:latin typeface="Verdana"/>
                <a:cs typeface="Verdana"/>
              </a:rPr>
              <a:t>y</a:t>
            </a:r>
            <a:r>
              <a:rPr sz="12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20" dirty="0">
                <a:solidFill>
                  <a:srgbClr val="FFFFFF"/>
                </a:solidFill>
                <a:latin typeface="Verdana"/>
                <a:cs typeface="Verdana"/>
              </a:rPr>
              <a:t>w</a:t>
            </a:r>
            <a:r>
              <a:rPr sz="1200" spc="-7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200" spc="-12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200" spc="-30" dirty="0">
                <a:solidFill>
                  <a:srgbClr val="FFFFFF"/>
                </a:solidFill>
                <a:latin typeface="Verdana"/>
                <a:cs typeface="Verdana"/>
              </a:rPr>
              <a:t>h</a:t>
            </a:r>
            <a:r>
              <a:rPr sz="1200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105" dirty="0">
                <a:solidFill>
                  <a:srgbClr val="FFFFFF"/>
                </a:solidFill>
                <a:latin typeface="Verdana"/>
                <a:cs typeface="Verdana"/>
              </a:rPr>
              <a:t>40</a:t>
            </a:r>
            <a:r>
              <a:rPr sz="1200" spc="-365" dirty="0">
                <a:solidFill>
                  <a:srgbClr val="FFFFFF"/>
                </a:solidFill>
                <a:latin typeface="Verdana"/>
                <a:cs typeface="Verdana"/>
              </a:rPr>
              <a:t>%</a:t>
            </a:r>
            <a:r>
              <a:rPr sz="12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25" dirty="0">
                <a:solidFill>
                  <a:srgbClr val="FFFFFF"/>
                </a:solidFill>
                <a:latin typeface="Verdana"/>
                <a:cs typeface="Verdana"/>
              </a:rPr>
              <a:t>repe</a:t>
            </a:r>
            <a:r>
              <a:rPr sz="1200" spc="2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200" spc="-65" dirty="0">
                <a:solidFill>
                  <a:srgbClr val="FFFFFF"/>
                </a:solidFill>
                <a:latin typeface="Verdana"/>
                <a:cs typeface="Verdana"/>
              </a:rPr>
              <a:t>t  </a:t>
            </a:r>
            <a:r>
              <a:rPr sz="1200" spc="-40" dirty="0">
                <a:solidFill>
                  <a:srgbClr val="FFFFFF"/>
                </a:solidFill>
                <a:latin typeface="Verdana"/>
                <a:cs typeface="Verdana"/>
              </a:rPr>
              <a:t>customers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569454" y="3961638"/>
            <a:ext cx="3854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solidFill>
                  <a:srgbClr val="1F4980"/>
                </a:solidFill>
                <a:latin typeface="Calibri"/>
                <a:cs typeface="Calibri"/>
              </a:rPr>
              <a:t>03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20" name="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27075" y="2798064"/>
            <a:ext cx="5798820" cy="4059933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4610100"/>
          </a:xfrm>
          <a:custGeom>
            <a:avLst/>
            <a:gdLst/>
            <a:ahLst/>
            <a:cxnLst/>
            <a:rect l="l" t="t" r="r" b="b"/>
            <a:pathLst>
              <a:path w="12192000" h="4610100">
                <a:moveTo>
                  <a:pt x="0" y="4610100"/>
                </a:moveTo>
                <a:lnTo>
                  <a:pt x="12192000" y="4610100"/>
                </a:lnTo>
                <a:lnTo>
                  <a:pt x="12192000" y="0"/>
                </a:lnTo>
                <a:lnTo>
                  <a:pt x="0" y="0"/>
                </a:lnTo>
                <a:lnTo>
                  <a:pt x="0" y="4610100"/>
                </a:lnTo>
                <a:close/>
              </a:path>
            </a:pathLst>
          </a:custGeom>
          <a:solidFill>
            <a:srgbClr val="1F498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42192" y="251459"/>
            <a:ext cx="553211" cy="124968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0" y="4610099"/>
            <a:ext cx="12192000" cy="2247900"/>
          </a:xfrm>
          <a:custGeom>
            <a:avLst/>
            <a:gdLst/>
            <a:ahLst/>
            <a:cxnLst/>
            <a:rect l="l" t="t" r="r" b="b"/>
            <a:pathLst>
              <a:path w="12192000" h="2247900">
                <a:moveTo>
                  <a:pt x="12192000" y="0"/>
                </a:moveTo>
                <a:lnTo>
                  <a:pt x="0" y="0"/>
                </a:lnTo>
                <a:lnTo>
                  <a:pt x="0" y="2247900"/>
                </a:lnTo>
                <a:lnTo>
                  <a:pt x="12192000" y="22479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8200" y="1534667"/>
            <a:ext cx="3366516" cy="252374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92167" y="1534667"/>
            <a:ext cx="3364991" cy="252374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946135" y="1534667"/>
            <a:ext cx="3364991" cy="2523743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042286" y="5044821"/>
            <a:ext cx="4372610" cy="998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99800"/>
              </a:lnSpc>
              <a:spcBef>
                <a:spcPts val="100"/>
              </a:spcBef>
            </a:pPr>
            <a:r>
              <a:rPr sz="1600" spc="-10" dirty="0">
                <a:solidFill>
                  <a:srgbClr val="252525"/>
                </a:solidFill>
                <a:latin typeface="Verdana"/>
                <a:cs typeface="Verdana"/>
              </a:rPr>
              <a:t>We </a:t>
            </a:r>
            <a:r>
              <a:rPr sz="1600" spc="30" dirty="0">
                <a:solidFill>
                  <a:srgbClr val="252525"/>
                </a:solidFill>
                <a:latin typeface="Verdana"/>
                <a:cs typeface="Verdana"/>
              </a:rPr>
              <a:t>have </a:t>
            </a:r>
            <a:r>
              <a:rPr sz="1600" spc="15" dirty="0">
                <a:solidFill>
                  <a:srgbClr val="252525"/>
                </a:solidFill>
                <a:latin typeface="Verdana"/>
                <a:cs typeface="Verdana"/>
              </a:rPr>
              <a:t>planted </a:t>
            </a:r>
            <a:r>
              <a:rPr sz="1600" b="1" spc="-125" dirty="0">
                <a:solidFill>
                  <a:srgbClr val="252525"/>
                </a:solidFill>
                <a:latin typeface="Tahoma"/>
                <a:cs typeface="Tahoma"/>
              </a:rPr>
              <a:t>Rs.1.5 </a:t>
            </a:r>
            <a:r>
              <a:rPr sz="1600" b="1" spc="-50" dirty="0">
                <a:solidFill>
                  <a:srgbClr val="252525"/>
                </a:solidFill>
                <a:latin typeface="Tahoma"/>
                <a:cs typeface="Tahoma"/>
              </a:rPr>
              <a:t>lakhs </a:t>
            </a:r>
            <a:r>
              <a:rPr sz="1600" b="1" spc="-60" dirty="0">
                <a:solidFill>
                  <a:srgbClr val="252525"/>
                </a:solidFill>
                <a:latin typeface="Tahoma"/>
                <a:cs typeface="Tahoma"/>
              </a:rPr>
              <a:t>plants </a:t>
            </a:r>
            <a:r>
              <a:rPr sz="1600" b="1" spc="-85" dirty="0">
                <a:solidFill>
                  <a:srgbClr val="252525"/>
                </a:solidFill>
                <a:latin typeface="Tahoma"/>
                <a:cs typeface="Tahoma"/>
              </a:rPr>
              <a:t>in </a:t>
            </a:r>
            <a:r>
              <a:rPr sz="1600" b="1" spc="-80" dirty="0">
                <a:solidFill>
                  <a:srgbClr val="252525"/>
                </a:solidFill>
                <a:latin typeface="Tahoma"/>
                <a:cs typeface="Tahoma"/>
              </a:rPr>
              <a:t>last </a:t>
            </a:r>
            <a:r>
              <a:rPr sz="1600" b="1" spc="-125" dirty="0">
                <a:solidFill>
                  <a:srgbClr val="252525"/>
                </a:solidFill>
                <a:latin typeface="Tahoma"/>
                <a:cs typeface="Tahoma"/>
              </a:rPr>
              <a:t>5 </a:t>
            </a:r>
            <a:r>
              <a:rPr sz="1600" b="1" spc="-455" dirty="0">
                <a:solidFill>
                  <a:srgbClr val="252525"/>
                </a:solidFill>
                <a:latin typeface="Tahoma"/>
                <a:cs typeface="Tahoma"/>
              </a:rPr>
              <a:t> </a:t>
            </a:r>
            <a:r>
              <a:rPr sz="1600" b="1" spc="-10" dirty="0">
                <a:solidFill>
                  <a:srgbClr val="252525"/>
                </a:solidFill>
                <a:latin typeface="Tahoma"/>
                <a:cs typeface="Tahoma"/>
              </a:rPr>
              <a:t>yea</a:t>
            </a:r>
            <a:r>
              <a:rPr sz="1600" b="1" spc="-5" dirty="0">
                <a:solidFill>
                  <a:srgbClr val="252525"/>
                </a:solidFill>
                <a:latin typeface="Tahoma"/>
                <a:cs typeface="Tahoma"/>
              </a:rPr>
              <a:t>r</a:t>
            </a:r>
            <a:r>
              <a:rPr sz="1600" b="1" spc="-125" dirty="0">
                <a:solidFill>
                  <a:srgbClr val="252525"/>
                </a:solidFill>
                <a:latin typeface="Tahoma"/>
                <a:cs typeface="Tahoma"/>
              </a:rPr>
              <a:t>s</a:t>
            </a:r>
            <a:r>
              <a:rPr sz="1600" b="1" spc="-10" dirty="0">
                <a:solidFill>
                  <a:srgbClr val="252525"/>
                </a:solidFill>
                <a:latin typeface="Tahoma"/>
                <a:cs typeface="Tahoma"/>
              </a:rPr>
              <a:t> </a:t>
            </a:r>
            <a:r>
              <a:rPr sz="1600" b="1" spc="5" dirty="0">
                <a:solidFill>
                  <a:srgbClr val="252525"/>
                </a:solidFill>
                <a:latin typeface="Tahoma"/>
                <a:cs typeface="Tahoma"/>
              </a:rPr>
              <a:t>a</a:t>
            </a:r>
            <a:r>
              <a:rPr sz="1600" b="1" spc="15" dirty="0">
                <a:solidFill>
                  <a:srgbClr val="252525"/>
                </a:solidFill>
                <a:latin typeface="Tahoma"/>
                <a:cs typeface="Tahoma"/>
              </a:rPr>
              <a:t>n</a:t>
            </a:r>
            <a:r>
              <a:rPr sz="1600" b="1" spc="45" dirty="0">
                <a:solidFill>
                  <a:srgbClr val="252525"/>
                </a:solidFill>
                <a:latin typeface="Tahoma"/>
                <a:cs typeface="Tahoma"/>
              </a:rPr>
              <a:t>d</a:t>
            </a:r>
            <a:r>
              <a:rPr sz="1600" b="1" spc="-15" dirty="0">
                <a:solidFill>
                  <a:srgbClr val="252525"/>
                </a:solidFill>
                <a:latin typeface="Tahoma"/>
                <a:cs typeface="Tahoma"/>
              </a:rPr>
              <a:t> </a:t>
            </a:r>
            <a:r>
              <a:rPr sz="1600" b="1" spc="-120" dirty="0">
                <a:solidFill>
                  <a:srgbClr val="252525"/>
                </a:solidFill>
                <a:latin typeface="Tahoma"/>
                <a:cs typeface="Tahoma"/>
              </a:rPr>
              <a:t>this</a:t>
            </a:r>
            <a:r>
              <a:rPr sz="1600" b="1" spc="-15" dirty="0">
                <a:solidFill>
                  <a:srgbClr val="252525"/>
                </a:solidFill>
                <a:latin typeface="Tahoma"/>
                <a:cs typeface="Tahoma"/>
              </a:rPr>
              <a:t> </a:t>
            </a:r>
            <a:r>
              <a:rPr sz="1600" b="1" spc="30" dirty="0">
                <a:solidFill>
                  <a:srgbClr val="252525"/>
                </a:solidFill>
                <a:latin typeface="Tahoma"/>
                <a:cs typeface="Tahoma"/>
              </a:rPr>
              <a:t>y</a:t>
            </a:r>
            <a:r>
              <a:rPr sz="1600" b="1" spc="25" dirty="0">
                <a:solidFill>
                  <a:srgbClr val="252525"/>
                </a:solidFill>
                <a:latin typeface="Tahoma"/>
                <a:cs typeface="Tahoma"/>
              </a:rPr>
              <a:t>e</a:t>
            </a:r>
            <a:r>
              <a:rPr sz="1600" b="1" spc="-60" dirty="0">
                <a:solidFill>
                  <a:srgbClr val="252525"/>
                </a:solidFill>
                <a:latin typeface="Tahoma"/>
                <a:cs typeface="Tahoma"/>
              </a:rPr>
              <a:t>a</a:t>
            </a:r>
            <a:r>
              <a:rPr sz="1600" b="1" spc="-40" dirty="0">
                <a:solidFill>
                  <a:srgbClr val="252525"/>
                </a:solidFill>
                <a:latin typeface="Tahoma"/>
                <a:cs typeface="Tahoma"/>
              </a:rPr>
              <a:t>r</a:t>
            </a:r>
            <a:r>
              <a:rPr sz="1600" b="1" dirty="0">
                <a:solidFill>
                  <a:srgbClr val="252525"/>
                </a:solidFill>
                <a:latin typeface="Tahoma"/>
                <a:cs typeface="Tahoma"/>
              </a:rPr>
              <a:t> </a:t>
            </a:r>
            <a:r>
              <a:rPr sz="1600" b="1" spc="-155" dirty="0">
                <a:solidFill>
                  <a:srgbClr val="252525"/>
                </a:solidFill>
                <a:latin typeface="Tahoma"/>
                <a:cs typeface="Tahoma"/>
              </a:rPr>
              <a:t>w</a:t>
            </a:r>
            <a:r>
              <a:rPr sz="1600" b="1" spc="70" dirty="0">
                <a:solidFill>
                  <a:srgbClr val="252525"/>
                </a:solidFill>
                <a:latin typeface="Tahoma"/>
                <a:cs typeface="Tahoma"/>
              </a:rPr>
              <a:t>e</a:t>
            </a:r>
            <a:r>
              <a:rPr sz="1600" b="1" spc="-20" dirty="0">
                <a:solidFill>
                  <a:srgbClr val="252525"/>
                </a:solidFill>
                <a:latin typeface="Tahoma"/>
                <a:cs typeface="Tahoma"/>
              </a:rPr>
              <a:t> </a:t>
            </a:r>
            <a:r>
              <a:rPr sz="1600" b="1" spc="10" dirty="0">
                <a:solidFill>
                  <a:srgbClr val="252525"/>
                </a:solidFill>
                <a:latin typeface="Tahoma"/>
                <a:cs typeface="Tahoma"/>
              </a:rPr>
              <a:t>ha</a:t>
            </a:r>
            <a:r>
              <a:rPr sz="1600" b="1" spc="-45" dirty="0">
                <a:solidFill>
                  <a:srgbClr val="252525"/>
                </a:solidFill>
                <a:latin typeface="Tahoma"/>
                <a:cs typeface="Tahoma"/>
              </a:rPr>
              <a:t>v</a:t>
            </a:r>
            <a:r>
              <a:rPr sz="1600" b="1" spc="70" dirty="0">
                <a:solidFill>
                  <a:srgbClr val="252525"/>
                </a:solidFill>
                <a:latin typeface="Tahoma"/>
                <a:cs typeface="Tahoma"/>
              </a:rPr>
              <a:t>e</a:t>
            </a:r>
            <a:r>
              <a:rPr sz="1600" b="1" spc="-5" dirty="0">
                <a:solidFill>
                  <a:srgbClr val="252525"/>
                </a:solidFill>
                <a:latin typeface="Tahoma"/>
                <a:cs typeface="Tahoma"/>
              </a:rPr>
              <a:t> </a:t>
            </a:r>
            <a:r>
              <a:rPr sz="1600" b="1" spc="-40" dirty="0">
                <a:solidFill>
                  <a:srgbClr val="252525"/>
                </a:solidFill>
                <a:latin typeface="Tahoma"/>
                <a:cs typeface="Tahoma"/>
              </a:rPr>
              <a:t>invested</a:t>
            </a:r>
            <a:r>
              <a:rPr sz="1600" b="1" spc="10" dirty="0">
                <a:solidFill>
                  <a:srgbClr val="252525"/>
                </a:solidFill>
                <a:latin typeface="Tahoma"/>
                <a:cs typeface="Tahoma"/>
              </a:rPr>
              <a:t> </a:t>
            </a:r>
            <a:r>
              <a:rPr sz="1600" b="1" spc="-135" dirty="0">
                <a:solidFill>
                  <a:srgbClr val="252525"/>
                </a:solidFill>
                <a:latin typeface="Tahoma"/>
                <a:cs typeface="Tahoma"/>
              </a:rPr>
              <a:t>3</a:t>
            </a:r>
            <a:r>
              <a:rPr sz="1600" b="1" spc="-125" dirty="0">
                <a:solidFill>
                  <a:srgbClr val="252525"/>
                </a:solidFill>
                <a:latin typeface="Tahoma"/>
                <a:cs typeface="Tahoma"/>
              </a:rPr>
              <a:t>0</a:t>
            </a:r>
            <a:r>
              <a:rPr sz="1600" b="1" spc="-10" dirty="0">
                <a:solidFill>
                  <a:srgbClr val="252525"/>
                </a:solidFill>
                <a:latin typeface="Tahoma"/>
                <a:cs typeface="Tahoma"/>
              </a:rPr>
              <a:t> </a:t>
            </a:r>
            <a:r>
              <a:rPr sz="1600" b="1" spc="-40" dirty="0">
                <a:solidFill>
                  <a:srgbClr val="252525"/>
                </a:solidFill>
                <a:latin typeface="Tahoma"/>
                <a:cs typeface="Tahoma"/>
              </a:rPr>
              <a:t>k</a:t>
            </a:r>
            <a:r>
              <a:rPr sz="1600" b="1" spc="10" dirty="0">
                <a:solidFill>
                  <a:srgbClr val="252525"/>
                </a:solidFill>
                <a:latin typeface="Tahoma"/>
                <a:cs typeface="Tahoma"/>
              </a:rPr>
              <a:t> </a:t>
            </a:r>
            <a:r>
              <a:rPr sz="1600" spc="-120" dirty="0">
                <a:solidFill>
                  <a:srgbClr val="252525"/>
                </a:solidFill>
                <a:latin typeface="Verdana"/>
                <a:cs typeface="Verdana"/>
              </a:rPr>
              <a:t>i</a:t>
            </a:r>
            <a:r>
              <a:rPr sz="1600" spc="-30" dirty="0">
                <a:solidFill>
                  <a:srgbClr val="252525"/>
                </a:solidFill>
                <a:latin typeface="Verdana"/>
                <a:cs typeface="Verdana"/>
              </a:rPr>
              <a:t>n  </a:t>
            </a:r>
            <a:r>
              <a:rPr sz="1600" spc="-15" dirty="0">
                <a:solidFill>
                  <a:srgbClr val="252525"/>
                </a:solidFill>
                <a:latin typeface="Verdana"/>
                <a:cs typeface="Verdana"/>
              </a:rPr>
              <a:t>plantation </a:t>
            </a:r>
            <a:r>
              <a:rPr sz="1600" spc="-35" dirty="0">
                <a:solidFill>
                  <a:srgbClr val="252525"/>
                </a:solidFill>
                <a:latin typeface="Verdana"/>
                <a:cs typeface="Verdana"/>
              </a:rPr>
              <a:t>activity </a:t>
            </a:r>
            <a:r>
              <a:rPr sz="1600" spc="-20" dirty="0">
                <a:solidFill>
                  <a:srgbClr val="252525"/>
                </a:solidFill>
                <a:latin typeface="Verdana"/>
                <a:cs typeface="Verdana"/>
              </a:rPr>
              <a:t>to </a:t>
            </a:r>
            <a:r>
              <a:rPr sz="1600" spc="-60" dirty="0">
                <a:solidFill>
                  <a:srgbClr val="252525"/>
                </a:solidFill>
                <a:latin typeface="Verdana"/>
                <a:cs typeface="Verdana"/>
              </a:rPr>
              <a:t>our </a:t>
            </a:r>
            <a:r>
              <a:rPr sz="1600" spc="-45" dirty="0">
                <a:solidFill>
                  <a:srgbClr val="252525"/>
                </a:solidFill>
                <a:latin typeface="Verdana"/>
                <a:cs typeface="Verdana"/>
              </a:rPr>
              <a:t>mother </a:t>
            </a:r>
            <a:r>
              <a:rPr sz="1600" spc="-30" dirty="0">
                <a:solidFill>
                  <a:srgbClr val="252525"/>
                </a:solidFill>
                <a:latin typeface="Verdana"/>
                <a:cs typeface="Verdana"/>
              </a:rPr>
              <a:t>earth </a:t>
            </a:r>
            <a:r>
              <a:rPr sz="1600" spc="55" dirty="0">
                <a:solidFill>
                  <a:srgbClr val="252525"/>
                </a:solidFill>
                <a:latin typeface="Verdana"/>
                <a:cs typeface="Verdana"/>
              </a:rPr>
              <a:t>and </a:t>
            </a:r>
            <a:r>
              <a:rPr sz="1600" spc="60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252525"/>
                </a:solidFill>
                <a:latin typeface="Verdana"/>
                <a:cs typeface="Verdana"/>
              </a:rPr>
              <a:t>w</a:t>
            </a:r>
            <a:r>
              <a:rPr sz="1600" spc="75" dirty="0">
                <a:solidFill>
                  <a:srgbClr val="252525"/>
                </a:solidFill>
                <a:latin typeface="Verdana"/>
                <a:cs typeface="Verdana"/>
              </a:rPr>
              <a:t>e</a:t>
            </a:r>
            <a:r>
              <a:rPr sz="1600" dirty="0">
                <a:solidFill>
                  <a:srgbClr val="252525"/>
                </a:solidFill>
                <a:latin typeface="Verdana"/>
                <a:cs typeface="Verdana"/>
              </a:rPr>
              <a:t>’</a:t>
            </a:r>
            <a:r>
              <a:rPr sz="1600" spc="20" dirty="0">
                <a:solidFill>
                  <a:srgbClr val="252525"/>
                </a:solidFill>
                <a:latin typeface="Verdana"/>
                <a:cs typeface="Verdana"/>
              </a:rPr>
              <a:t>l</a:t>
            </a:r>
            <a:r>
              <a:rPr sz="1600" spc="-120" dirty="0">
                <a:solidFill>
                  <a:srgbClr val="252525"/>
                </a:solidFill>
                <a:latin typeface="Verdana"/>
                <a:cs typeface="Verdana"/>
              </a:rPr>
              <a:t>l</a:t>
            </a:r>
            <a:r>
              <a:rPr sz="1600" spc="-105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600" spc="80" dirty="0">
                <a:solidFill>
                  <a:srgbClr val="252525"/>
                </a:solidFill>
                <a:latin typeface="Verdana"/>
                <a:cs typeface="Verdana"/>
              </a:rPr>
              <a:t>do</a:t>
            </a:r>
            <a:r>
              <a:rPr sz="1600" spc="-110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600" spc="-30" dirty="0">
                <a:solidFill>
                  <a:srgbClr val="252525"/>
                </a:solidFill>
                <a:latin typeface="Verdana"/>
                <a:cs typeface="Verdana"/>
              </a:rPr>
              <a:t>more</a:t>
            </a:r>
            <a:r>
              <a:rPr sz="1600" spc="-114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600" spc="-120" dirty="0">
                <a:solidFill>
                  <a:srgbClr val="252525"/>
                </a:solidFill>
                <a:latin typeface="Verdana"/>
                <a:cs typeface="Verdana"/>
              </a:rPr>
              <a:t>i</a:t>
            </a:r>
            <a:r>
              <a:rPr sz="1600" spc="-40" dirty="0">
                <a:solidFill>
                  <a:srgbClr val="252525"/>
                </a:solidFill>
                <a:latin typeface="Verdana"/>
                <a:cs typeface="Verdana"/>
              </a:rPr>
              <a:t>n</a:t>
            </a:r>
            <a:r>
              <a:rPr sz="1600" spc="-120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600" spc="-55" dirty="0">
                <a:solidFill>
                  <a:srgbClr val="252525"/>
                </a:solidFill>
                <a:latin typeface="Verdana"/>
                <a:cs typeface="Verdana"/>
              </a:rPr>
              <a:t>fu</a:t>
            </a:r>
            <a:r>
              <a:rPr sz="1600" spc="-105" dirty="0">
                <a:solidFill>
                  <a:srgbClr val="252525"/>
                </a:solidFill>
                <a:latin typeface="Verdana"/>
                <a:cs typeface="Verdana"/>
              </a:rPr>
              <a:t>t</a:t>
            </a:r>
            <a:r>
              <a:rPr sz="1600" spc="-55" dirty="0">
                <a:solidFill>
                  <a:srgbClr val="252525"/>
                </a:solidFill>
                <a:latin typeface="Verdana"/>
                <a:cs typeface="Verdana"/>
              </a:rPr>
              <a:t>ure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916939" y="492378"/>
            <a:ext cx="5206365" cy="7975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3754"/>
              </a:lnSpc>
              <a:spcBef>
                <a:spcPts val="105"/>
              </a:spcBef>
            </a:pPr>
            <a:r>
              <a:rPr spc="-10" dirty="0">
                <a:solidFill>
                  <a:srgbClr val="FFFFFF"/>
                </a:solidFill>
              </a:rPr>
              <a:t>Plantation</a:t>
            </a:r>
            <a:r>
              <a:rPr spc="-3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Activities</a:t>
            </a:r>
            <a:r>
              <a:rPr spc="-60" dirty="0">
                <a:solidFill>
                  <a:srgbClr val="FFFFFF"/>
                </a:solidFill>
              </a:rPr>
              <a:t> </a:t>
            </a:r>
            <a:r>
              <a:rPr spc="-20" dirty="0">
                <a:solidFill>
                  <a:srgbClr val="FFFFFF"/>
                </a:solidFill>
              </a:rPr>
              <a:t>Organized</a:t>
            </a:r>
          </a:p>
          <a:p>
            <a:pPr marL="12700">
              <a:lnSpc>
                <a:spcPts val="2315"/>
              </a:lnSpc>
            </a:pPr>
            <a:r>
              <a:rPr sz="2000" b="0" spc="-15" dirty="0">
                <a:solidFill>
                  <a:srgbClr val="FFFFFF"/>
                </a:solidFill>
                <a:latin typeface="Calibri"/>
                <a:cs typeface="Calibri"/>
              </a:rPr>
              <a:t>By</a:t>
            </a:r>
            <a:r>
              <a:rPr sz="2000" b="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0" spc="-10" dirty="0">
                <a:solidFill>
                  <a:srgbClr val="FFFFFF"/>
                </a:solidFill>
                <a:latin typeface="Calibri"/>
                <a:cs typeface="Calibri"/>
              </a:rPr>
              <a:t>HFSPL</a:t>
            </a:r>
            <a:r>
              <a:rPr sz="2000" b="0" spc="-15" dirty="0">
                <a:solidFill>
                  <a:srgbClr val="FFFFFF"/>
                </a:solidFill>
                <a:latin typeface="Calibri"/>
                <a:cs typeface="Calibri"/>
              </a:rPr>
              <a:t> Every</a:t>
            </a:r>
            <a:r>
              <a:rPr sz="2000" b="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0" spc="-40" dirty="0">
                <a:solidFill>
                  <a:srgbClr val="FFFFFF"/>
                </a:solidFill>
                <a:latin typeface="Calibri"/>
                <a:cs typeface="Calibri"/>
              </a:rPr>
              <a:t>Year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746759" y="4939284"/>
            <a:ext cx="1079500" cy="1066800"/>
            <a:chOff x="746759" y="4939284"/>
            <a:chExt cx="1079500" cy="1066800"/>
          </a:xfrm>
        </p:grpSpPr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46759" y="4939284"/>
              <a:ext cx="1079017" cy="1066787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838199" y="5013960"/>
              <a:ext cx="917575" cy="917575"/>
            </a:xfrm>
            <a:custGeom>
              <a:avLst/>
              <a:gdLst/>
              <a:ahLst/>
              <a:cxnLst/>
              <a:rect l="l" t="t" r="r" b="b"/>
              <a:pathLst>
                <a:path w="917575" h="917575">
                  <a:moveTo>
                    <a:pt x="458724" y="0"/>
                  </a:moveTo>
                  <a:lnTo>
                    <a:pt x="411821" y="2368"/>
                  </a:lnTo>
                  <a:lnTo>
                    <a:pt x="366273" y="9318"/>
                  </a:lnTo>
                  <a:lnTo>
                    <a:pt x="322311" y="20621"/>
                  </a:lnTo>
                  <a:lnTo>
                    <a:pt x="280165" y="36046"/>
                  </a:lnTo>
                  <a:lnTo>
                    <a:pt x="240066" y="55361"/>
                  </a:lnTo>
                  <a:lnTo>
                    <a:pt x="202244" y="78337"/>
                  </a:lnTo>
                  <a:lnTo>
                    <a:pt x="166930" y="104744"/>
                  </a:lnTo>
                  <a:lnTo>
                    <a:pt x="134354" y="134350"/>
                  </a:lnTo>
                  <a:lnTo>
                    <a:pt x="104748" y="166925"/>
                  </a:lnTo>
                  <a:lnTo>
                    <a:pt x="78341" y="202238"/>
                  </a:lnTo>
                  <a:lnTo>
                    <a:pt x="55364" y="240060"/>
                  </a:lnTo>
                  <a:lnTo>
                    <a:pt x="36047" y="280160"/>
                  </a:lnTo>
                  <a:lnTo>
                    <a:pt x="20622" y="322306"/>
                  </a:lnTo>
                  <a:lnTo>
                    <a:pt x="9319" y="366269"/>
                  </a:lnTo>
                  <a:lnTo>
                    <a:pt x="2368" y="411819"/>
                  </a:lnTo>
                  <a:lnTo>
                    <a:pt x="0" y="458723"/>
                  </a:lnTo>
                  <a:lnTo>
                    <a:pt x="2368" y="505624"/>
                  </a:lnTo>
                  <a:lnTo>
                    <a:pt x="9319" y="551170"/>
                  </a:lnTo>
                  <a:lnTo>
                    <a:pt x="20622" y="595132"/>
                  </a:lnTo>
                  <a:lnTo>
                    <a:pt x="36047" y="637277"/>
                  </a:lnTo>
                  <a:lnTo>
                    <a:pt x="55364" y="677376"/>
                  </a:lnTo>
                  <a:lnTo>
                    <a:pt x="78341" y="715198"/>
                  </a:lnTo>
                  <a:lnTo>
                    <a:pt x="104748" y="750512"/>
                  </a:lnTo>
                  <a:lnTo>
                    <a:pt x="134354" y="783088"/>
                  </a:lnTo>
                  <a:lnTo>
                    <a:pt x="166930" y="812695"/>
                  </a:lnTo>
                  <a:lnTo>
                    <a:pt x="202244" y="839103"/>
                  </a:lnTo>
                  <a:lnTo>
                    <a:pt x="240066" y="862081"/>
                  </a:lnTo>
                  <a:lnTo>
                    <a:pt x="280165" y="881398"/>
                  </a:lnTo>
                  <a:lnTo>
                    <a:pt x="322311" y="896824"/>
                  </a:lnTo>
                  <a:lnTo>
                    <a:pt x="366273" y="908128"/>
                  </a:lnTo>
                  <a:lnTo>
                    <a:pt x="411821" y="915079"/>
                  </a:lnTo>
                  <a:lnTo>
                    <a:pt x="458724" y="917447"/>
                  </a:lnTo>
                  <a:lnTo>
                    <a:pt x="505628" y="915079"/>
                  </a:lnTo>
                  <a:lnTo>
                    <a:pt x="551178" y="908128"/>
                  </a:lnTo>
                  <a:lnTo>
                    <a:pt x="595141" y="896824"/>
                  </a:lnTo>
                  <a:lnTo>
                    <a:pt x="637287" y="881398"/>
                  </a:lnTo>
                  <a:lnTo>
                    <a:pt x="677387" y="862081"/>
                  </a:lnTo>
                  <a:lnTo>
                    <a:pt x="715209" y="839103"/>
                  </a:lnTo>
                  <a:lnTo>
                    <a:pt x="750522" y="812695"/>
                  </a:lnTo>
                  <a:lnTo>
                    <a:pt x="783097" y="783088"/>
                  </a:lnTo>
                  <a:lnTo>
                    <a:pt x="812703" y="750512"/>
                  </a:lnTo>
                  <a:lnTo>
                    <a:pt x="839110" y="715198"/>
                  </a:lnTo>
                  <a:lnTo>
                    <a:pt x="862086" y="677376"/>
                  </a:lnTo>
                  <a:lnTo>
                    <a:pt x="881401" y="637277"/>
                  </a:lnTo>
                  <a:lnTo>
                    <a:pt x="896826" y="595132"/>
                  </a:lnTo>
                  <a:lnTo>
                    <a:pt x="908129" y="551170"/>
                  </a:lnTo>
                  <a:lnTo>
                    <a:pt x="915079" y="505624"/>
                  </a:lnTo>
                  <a:lnTo>
                    <a:pt x="917448" y="458723"/>
                  </a:lnTo>
                  <a:lnTo>
                    <a:pt x="915079" y="411819"/>
                  </a:lnTo>
                  <a:lnTo>
                    <a:pt x="908129" y="366269"/>
                  </a:lnTo>
                  <a:lnTo>
                    <a:pt x="896826" y="322306"/>
                  </a:lnTo>
                  <a:lnTo>
                    <a:pt x="881401" y="280160"/>
                  </a:lnTo>
                  <a:lnTo>
                    <a:pt x="862086" y="240060"/>
                  </a:lnTo>
                  <a:lnTo>
                    <a:pt x="839110" y="202238"/>
                  </a:lnTo>
                  <a:lnTo>
                    <a:pt x="812703" y="166925"/>
                  </a:lnTo>
                  <a:lnTo>
                    <a:pt x="783097" y="134350"/>
                  </a:lnTo>
                  <a:lnTo>
                    <a:pt x="750522" y="104744"/>
                  </a:lnTo>
                  <a:lnTo>
                    <a:pt x="715209" y="78337"/>
                  </a:lnTo>
                  <a:lnTo>
                    <a:pt x="677387" y="55361"/>
                  </a:lnTo>
                  <a:lnTo>
                    <a:pt x="637287" y="36046"/>
                  </a:lnTo>
                  <a:lnTo>
                    <a:pt x="595141" y="20621"/>
                  </a:lnTo>
                  <a:lnTo>
                    <a:pt x="551178" y="9318"/>
                  </a:lnTo>
                  <a:lnTo>
                    <a:pt x="505628" y="2368"/>
                  </a:lnTo>
                  <a:lnTo>
                    <a:pt x="458724" y="0"/>
                  </a:lnTo>
                  <a:close/>
                </a:path>
              </a:pathLst>
            </a:custGeom>
            <a:solidFill>
              <a:srgbClr val="1F49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052271" y="5165547"/>
            <a:ext cx="43688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10" dirty="0">
                <a:solidFill>
                  <a:srgbClr val="FFFFFF"/>
                </a:solidFill>
                <a:latin typeface="Calibri"/>
                <a:cs typeface="Calibri"/>
              </a:rPr>
              <a:t>01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6429755" y="4939284"/>
            <a:ext cx="1118870" cy="1096010"/>
            <a:chOff x="6429755" y="4939284"/>
            <a:chExt cx="1118870" cy="1096010"/>
          </a:xfrm>
        </p:grpSpPr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29755" y="4939284"/>
              <a:ext cx="1118616" cy="1095743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560819" y="5013960"/>
              <a:ext cx="917575" cy="917575"/>
            </a:xfrm>
            <a:custGeom>
              <a:avLst/>
              <a:gdLst/>
              <a:ahLst/>
              <a:cxnLst/>
              <a:rect l="l" t="t" r="r" b="b"/>
              <a:pathLst>
                <a:path w="917575" h="917575">
                  <a:moveTo>
                    <a:pt x="458724" y="0"/>
                  </a:moveTo>
                  <a:lnTo>
                    <a:pt x="411819" y="2368"/>
                  </a:lnTo>
                  <a:lnTo>
                    <a:pt x="366269" y="9318"/>
                  </a:lnTo>
                  <a:lnTo>
                    <a:pt x="322306" y="20621"/>
                  </a:lnTo>
                  <a:lnTo>
                    <a:pt x="280160" y="36046"/>
                  </a:lnTo>
                  <a:lnTo>
                    <a:pt x="240060" y="55361"/>
                  </a:lnTo>
                  <a:lnTo>
                    <a:pt x="202238" y="78337"/>
                  </a:lnTo>
                  <a:lnTo>
                    <a:pt x="166925" y="104744"/>
                  </a:lnTo>
                  <a:lnTo>
                    <a:pt x="134350" y="134350"/>
                  </a:lnTo>
                  <a:lnTo>
                    <a:pt x="104744" y="166925"/>
                  </a:lnTo>
                  <a:lnTo>
                    <a:pt x="78337" y="202238"/>
                  </a:lnTo>
                  <a:lnTo>
                    <a:pt x="55361" y="240060"/>
                  </a:lnTo>
                  <a:lnTo>
                    <a:pt x="36046" y="280160"/>
                  </a:lnTo>
                  <a:lnTo>
                    <a:pt x="20621" y="322306"/>
                  </a:lnTo>
                  <a:lnTo>
                    <a:pt x="9318" y="366269"/>
                  </a:lnTo>
                  <a:lnTo>
                    <a:pt x="2368" y="411819"/>
                  </a:lnTo>
                  <a:lnTo>
                    <a:pt x="0" y="458723"/>
                  </a:lnTo>
                  <a:lnTo>
                    <a:pt x="2368" y="505624"/>
                  </a:lnTo>
                  <a:lnTo>
                    <a:pt x="9318" y="551170"/>
                  </a:lnTo>
                  <a:lnTo>
                    <a:pt x="20621" y="595132"/>
                  </a:lnTo>
                  <a:lnTo>
                    <a:pt x="36046" y="637277"/>
                  </a:lnTo>
                  <a:lnTo>
                    <a:pt x="55361" y="677376"/>
                  </a:lnTo>
                  <a:lnTo>
                    <a:pt x="78337" y="715198"/>
                  </a:lnTo>
                  <a:lnTo>
                    <a:pt x="104744" y="750512"/>
                  </a:lnTo>
                  <a:lnTo>
                    <a:pt x="134350" y="783088"/>
                  </a:lnTo>
                  <a:lnTo>
                    <a:pt x="166925" y="812695"/>
                  </a:lnTo>
                  <a:lnTo>
                    <a:pt x="202238" y="839103"/>
                  </a:lnTo>
                  <a:lnTo>
                    <a:pt x="240060" y="862081"/>
                  </a:lnTo>
                  <a:lnTo>
                    <a:pt x="280160" y="881398"/>
                  </a:lnTo>
                  <a:lnTo>
                    <a:pt x="322306" y="896824"/>
                  </a:lnTo>
                  <a:lnTo>
                    <a:pt x="366269" y="908128"/>
                  </a:lnTo>
                  <a:lnTo>
                    <a:pt x="411819" y="915079"/>
                  </a:lnTo>
                  <a:lnTo>
                    <a:pt x="458724" y="917447"/>
                  </a:lnTo>
                  <a:lnTo>
                    <a:pt x="505628" y="915079"/>
                  </a:lnTo>
                  <a:lnTo>
                    <a:pt x="551178" y="908128"/>
                  </a:lnTo>
                  <a:lnTo>
                    <a:pt x="595141" y="896824"/>
                  </a:lnTo>
                  <a:lnTo>
                    <a:pt x="637287" y="881398"/>
                  </a:lnTo>
                  <a:lnTo>
                    <a:pt x="677387" y="862081"/>
                  </a:lnTo>
                  <a:lnTo>
                    <a:pt x="715209" y="839103"/>
                  </a:lnTo>
                  <a:lnTo>
                    <a:pt x="750522" y="812695"/>
                  </a:lnTo>
                  <a:lnTo>
                    <a:pt x="783097" y="783088"/>
                  </a:lnTo>
                  <a:lnTo>
                    <a:pt x="812703" y="750512"/>
                  </a:lnTo>
                  <a:lnTo>
                    <a:pt x="839110" y="715198"/>
                  </a:lnTo>
                  <a:lnTo>
                    <a:pt x="862086" y="677376"/>
                  </a:lnTo>
                  <a:lnTo>
                    <a:pt x="881401" y="637277"/>
                  </a:lnTo>
                  <a:lnTo>
                    <a:pt x="896826" y="595132"/>
                  </a:lnTo>
                  <a:lnTo>
                    <a:pt x="908129" y="551170"/>
                  </a:lnTo>
                  <a:lnTo>
                    <a:pt x="915079" y="505624"/>
                  </a:lnTo>
                  <a:lnTo>
                    <a:pt x="917448" y="458723"/>
                  </a:lnTo>
                  <a:lnTo>
                    <a:pt x="915079" y="411819"/>
                  </a:lnTo>
                  <a:lnTo>
                    <a:pt x="908129" y="366269"/>
                  </a:lnTo>
                  <a:lnTo>
                    <a:pt x="896826" y="322306"/>
                  </a:lnTo>
                  <a:lnTo>
                    <a:pt x="881401" y="280160"/>
                  </a:lnTo>
                  <a:lnTo>
                    <a:pt x="862086" y="240060"/>
                  </a:lnTo>
                  <a:lnTo>
                    <a:pt x="839110" y="202238"/>
                  </a:lnTo>
                  <a:lnTo>
                    <a:pt x="812703" y="166925"/>
                  </a:lnTo>
                  <a:lnTo>
                    <a:pt x="783097" y="134350"/>
                  </a:lnTo>
                  <a:lnTo>
                    <a:pt x="750522" y="104744"/>
                  </a:lnTo>
                  <a:lnTo>
                    <a:pt x="715209" y="78337"/>
                  </a:lnTo>
                  <a:lnTo>
                    <a:pt x="677387" y="55361"/>
                  </a:lnTo>
                  <a:lnTo>
                    <a:pt x="637287" y="36046"/>
                  </a:lnTo>
                  <a:lnTo>
                    <a:pt x="595141" y="20621"/>
                  </a:lnTo>
                  <a:lnTo>
                    <a:pt x="551178" y="9318"/>
                  </a:lnTo>
                  <a:lnTo>
                    <a:pt x="505628" y="2368"/>
                  </a:lnTo>
                  <a:lnTo>
                    <a:pt x="458724" y="0"/>
                  </a:lnTo>
                  <a:close/>
                </a:path>
              </a:pathLst>
            </a:custGeom>
            <a:solidFill>
              <a:srgbClr val="1F49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6736842" y="5192979"/>
            <a:ext cx="43688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10" dirty="0">
                <a:solidFill>
                  <a:srgbClr val="FFFFFF"/>
                </a:solidFill>
                <a:latin typeface="Calibri"/>
                <a:cs typeface="Calibri"/>
              </a:rPr>
              <a:t>02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765160" y="5043296"/>
            <a:ext cx="3399154" cy="10020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200"/>
              </a:lnSpc>
              <a:spcBef>
                <a:spcPts val="90"/>
              </a:spcBef>
            </a:pPr>
            <a:r>
              <a:rPr sz="1600" spc="-160" dirty="0">
                <a:solidFill>
                  <a:srgbClr val="252525"/>
                </a:solidFill>
                <a:latin typeface="Verdana"/>
                <a:cs typeface="Verdana"/>
              </a:rPr>
              <a:t>L</a:t>
            </a:r>
            <a:r>
              <a:rPr sz="1600" spc="75" dirty="0">
                <a:solidFill>
                  <a:srgbClr val="252525"/>
                </a:solidFill>
                <a:latin typeface="Verdana"/>
                <a:cs typeface="Verdana"/>
              </a:rPr>
              <a:t>e</a:t>
            </a:r>
            <a:r>
              <a:rPr sz="1600" spc="-105" dirty="0">
                <a:solidFill>
                  <a:srgbClr val="252525"/>
                </a:solidFill>
                <a:latin typeface="Verdana"/>
                <a:cs typeface="Verdana"/>
              </a:rPr>
              <a:t>t</a:t>
            </a:r>
            <a:r>
              <a:rPr sz="1600" spc="-165" dirty="0">
                <a:solidFill>
                  <a:srgbClr val="252525"/>
                </a:solidFill>
                <a:latin typeface="Verdana"/>
                <a:cs typeface="Verdana"/>
              </a:rPr>
              <a:t>'s</a:t>
            </a:r>
            <a:r>
              <a:rPr sz="1600" spc="-110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600" spc="5" dirty="0">
                <a:solidFill>
                  <a:srgbClr val="252525"/>
                </a:solidFill>
                <a:latin typeface="Verdana"/>
                <a:cs typeface="Verdana"/>
              </a:rPr>
              <a:t>ke</a:t>
            </a:r>
            <a:r>
              <a:rPr sz="1600" spc="-5" dirty="0">
                <a:solidFill>
                  <a:srgbClr val="252525"/>
                </a:solidFill>
                <a:latin typeface="Verdana"/>
                <a:cs typeface="Verdana"/>
              </a:rPr>
              <a:t>e</a:t>
            </a:r>
            <a:r>
              <a:rPr sz="1600" spc="90" dirty="0">
                <a:solidFill>
                  <a:srgbClr val="252525"/>
                </a:solidFill>
                <a:latin typeface="Verdana"/>
                <a:cs typeface="Verdana"/>
              </a:rPr>
              <a:t>p</a:t>
            </a:r>
            <a:r>
              <a:rPr sz="1600" spc="-120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252525"/>
                </a:solidFill>
                <a:latin typeface="Verdana"/>
                <a:cs typeface="Verdana"/>
              </a:rPr>
              <a:t>p</a:t>
            </a:r>
            <a:r>
              <a:rPr sz="1600" spc="5" dirty="0">
                <a:solidFill>
                  <a:srgbClr val="252525"/>
                </a:solidFill>
                <a:latin typeface="Verdana"/>
                <a:cs typeface="Verdana"/>
              </a:rPr>
              <a:t>l</a:t>
            </a:r>
            <a:r>
              <a:rPr sz="1600" spc="-5" dirty="0">
                <a:solidFill>
                  <a:srgbClr val="252525"/>
                </a:solidFill>
                <a:latin typeface="Verdana"/>
                <a:cs typeface="Verdana"/>
              </a:rPr>
              <a:t>an</a:t>
            </a:r>
            <a:r>
              <a:rPr sz="1600" spc="-15" dirty="0">
                <a:solidFill>
                  <a:srgbClr val="252525"/>
                </a:solidFill>
                <a:latin typeface="Verdana"/>
                <a:cs typeface="Verdana"/>
              </a:rPr>
              <a:t>t</a:t>
            </a:r>
            <a:r>
              <a:rPr sz="1600" spc="-120" dirty="0">
                <a:solidFill>
                  <a:srgbClr val="252525"/>
                </a:solidFill>
                <a:latin typeface="Verdana"/>
                <a:cs typeface="Verdana"/>
              </a:rPr>
              <a:t>i</a:t>
            </a:r>
            <a:r>
              <a:rPr sz="1600" spc="15" dirty="0">
                <a:solidFill>
                  <a:srgbClr val="252525"/>
                </a:solidFill>
                <a:latin typeface="Verdana"/>
                <a:cs typeface="Verdana"/>
              </a:rPr>
              <a:t>n</a:t>
            </a:r>
            <a:r>
              <a:rPr sz="1600" spc="5" dirty="0">
                <a:solidFill>
                  <a:srgbClr val="252525"/>
                </a:solidFill>
                <a:latin typeface="Verdana"/>
                <a:cs typeface="Verdana"/>
              </a:rPr>
              <a:t>g</a:t>
            </a:r>
            <a:r>
              <a:rPr sz="1600" spc="-145" dirty="0">
                <a:solidFill>
                  <a:srgbClr val="252525"/>
                </a:solidFill>
                <a:latin typeface="Verdana"/>
                <a:cs typeface="Verdana"/>
              </a:rPr>
              <a:t>,</a:t>
            </a:r>
            <a:r>
              <a:rPr sz="1600" spc="-130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600" spc="-105" dirty="0">
                <a:solidFill>
                  <a:srgbClr val="252525"/>
                </a:solidFill>
                <a:latin typeface="Verdana"/>
                <a:cs typeface="Verdana"/>
              </a:rPr>
              <a:t>nur</a:t>
            </a:r>
            <a:r>
              <a:rPr sz="1600" spc="-90" dirty="0">
                <a:solidFill>
                  <a:srgbClr val="252525"/>
                </a:solidFill>
                <a:latin typeface="Verdana"/>
                <a:cs typeface="Verdana"/>
              </a:rPr>
              <a:t>t</a:t>
            </a:r>
            <a:r>
              <a:rPr sz="1600" spc="-125" dirty="0">
                <a:solidFill>
                  <a:srgbClr val="252525"/>
                </a:solidFill>
                <a:latin typeface="Verdana"/>
                <a:cs typeface="Verdana"/>
              </a:rPr>
              <a:t>uri</a:t>
            </a:r>
            <a:r>
              <a:rPr sz="1600" spc="15" dirty="0">
                <a:solidFill>
                  <a:srgbClr val="252525"/>
                </a:solidFill>
                <a:latin typeface="Verdana"/>
                <a:cs typeface="Verdana"/>
              </a:rPr>
              <a:t>n</a:t>
            </a:r>
            <a:r>
              <a:rPr sz="1600" spc="5" dirty="0">
                <a:solidFill>
                  <a:srgbClr val="252525"/>
                </a:solidFill>
                <a:latin typeface="Verdana"/>
                <a:cs typeface="Verdana"/>
              </a:rPr>
              <a:t>g</a:t>
            </a:r>
            <a:r>
              <a:rPr sz="1600" spc="-145" dirty="0">
                <a:solidFill>
                  <a:srgbClr val="252525"/>
                </a:solidFill>
                <a:latin typeface="Verdana"/>
                <a:cs typeface="Verdana"/>
              </a:rPr>
              <a:t>,</a:t>
            </a:r>
            <a:r>
              <a:rPr sz="1600" spc="-85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600" spc="45" dirty="0">
                <a:solidFill>
                  <a:srgbClr val="252525"/>
                </a:solidFill>
                <a:latin typeface="Verdana"/>
                <a:cs typeface="Verdana"/>
              </a:rPr>
              <a:t>and  </a:t>
            </a:r>
            <a:r>
              <a:rPr sz="1600" spc="-40" dirty="0">
                <a:solidFill>
                  <a:srgbClr val="252525"/>
                </a:solidFill>
                <a:latin typeface="Verdana"/>
                <a:cs typeface="Verdana"/>
              </a:rPr>
              <a:t>growing.</a:t>
            </a:r>
            <a:r>
              <a:rPr sz="1600" spc="-80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600" spc="-60" dirty="0">
                <a:solidFill>
                  <a:srgbClr val="252525"/>
                </a:solidFill>
                <a:latin typeface="Verdana"/>
                <a:cs typeface="Verdana"/>
              </a:rPr>
              <a:t>Together,</a:t>
            </a:r>
            <a:r>
              <a:rPr sz="1600" spc="-70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600" b="1" spc="-45" dirty="0">
                <a:solidFill>
                  <a:srgbClr val="252525"/>
                </a:solidFill>
                <a:latin typeface="Tahoma"/>
                <a:cs typeface="Tahoma"/>
              </a:rPr>
              <a:t>we</a:t>
            </a:r>
            <a:r>
              <a:rPr sz="1600" b="1" spc="-25" dirty="0">
                <a:solidFill>
                  <a:srgbClr val="252525"/>
                </a:solidFill>
                <a:latin typeface="Tahoma"/>
                <a:cs typeface="Tahoma"/>
              </a:rPr>
              <a:t> </a:t>
            </a:r>
            <a:r>
              <a:rPr sz="1600" b="1" spc="65" dirty="0">
                <a:solidFill>
                  <a:srgbClr val="252525"/>
                </a:solidFill>
                <a:latin typeface="Tahoma"/>
                <a:cs typeface="Tahoma"/>
              </a:rPr>
              <a:t>can</a:t>
            </a:r>
            <a:r>
              <a:rPr sz="1600" b="1" spc="-5" dirty="0">
                <a:solidFill>
                  <a:srgbClr val="252525"/>
                </a:solidFill>
                <a:latin typeface="Tahoma"/>
                <a:cs typeface="Tahoma"/>
              </a:rPr>
              <a:t> </a:t>
            </a:r>
            <a:r>
              <a:rPr sz="1600" b="1" spc="-40" dirty="0">
                <a:solidFill>
                  <a:srgbClr val="252525"/>
                </a:solidFill>
                <a:latin typeface="Tahoma"/>
                <a:cs typeface="Tahoma"/>
              </a:rPr>
              <a:t>build</a:t>
            </a:r>
            <a:r>
              <a:rPr sz="1600" b="1" spc="-5" dirty="0">
                <a:solidFill>
                  <a:srgbClr val="252525"/>
                </a:solidFill>
                <a:latin typeface="Tahoma"/>
                <a:cs typeface="Tahoma"/>
              </a:rPr>
              <a:t> </a:t>
            </a:r>
            <a:r>
              <a:rPr sz="1600" b="1" spc="95" dirty="0">
                <a:solidFill>
                  <a:srgbClr val="252525"/>
                </a:solidFill>
                <a:latin typeface="Tahoma"/>
                <a:cs typeface="Tahoma"/>
              </a:rPr>
              <a:t>a </a:t>
            </a:r>
            <a:r>
              <a:rPr sz="1600" b="1" spc="-455" dirty="0">
                <a:solidFill>
                  <a:srgbClr val="252525"/>
                </a:solidFill>
                <a:latin typeface="Tahoma"/>
                <a:cs typeface="Tahoma"/>
              </a:rPr>
              <a:t> </a:t>
            </a:r>
            <a:r>
              <a:rPr sz="1600" b="1" spc="-35" dirty="0">
                <a:solidFill>
                  <a:srgbClr val="252525"/>
                </a:solidFill>
                <a:latin typeface="Tahoma"/>
                <a:cs typeface="Tahoma"/>
              </a:rPr>
              <a:t>greener,</a:t>
            </a:r>
            <a:r>
              <a:rPr sz="1600" b="1" spc="-10" dirty="0">
                <a:solidFill>
                  <a:srgbClr val="252525"/>
                </a:solidFill>
                <a:latin typeface="Tahoma"/>
                <a:cs typeface="Tahoma"/>
              </a:rPr>
              <a:t> </a:t>
            </a:r>
            <a:r>
              <a:rPr sz="1600" b="1" spc="-55" dirty="0">
                <a:solidFill>
                  <a:srgbClr val="252525"/>
                </a:solidFill>
                <a:latin typeface="Tahoma"/>
                <a:cs typeface="Tahoma"/>
              </a:rPr>
              <a:t>healthier,</a:t>
            </a:r>
            <a:r>
              <a:rPr sz="1600" b="1" dirty="0">
                <a:solidFill>
                  <a:srgbClr val="252525"/>
                </a:solidFill>
                <a:latin typeface="Tahoma"/>
                <a:cs typeface="Tahoma"/>
              </a:rPr>
              <a:t> </a:t>
            </a:r>
            <a:r>
              <a:rPr sz="1600" b="1" spc="20" dirty="0">
                <a:solidFill>
                  <a:srgbClr val="252525"/>
                </a:solidFill>
                <a:latin typeface="Tahoma"/>
                <a:cs typeface="Tahoma"/>
              </a:rPr>
              <a:t>and</a:t>
            </a:r>
            <a:r>
              <a:rPr sz="1600" b="1" dirty="0">
                <a:solidFill>
                  <a:srgbClr val="252525"/>
                </a:solidFill>
                <a:latin typeface="Tahoma"/>
                <a:cs typeface="Tahoma"/>
              </a:rPr>
              <a:t> </a:t>
            </a:r>
            <a:r>
              <a:rPr sz="1600" b="1" spc="-30" dirty="0">
                <a:solidFill>
                  <a:srgbClr val="252525"/>
                </a:solidFill>
                <a:latin typeface="Tahoma"/>
                <a:cs typeface="Tahoma"/>
              </a:rPr>
              <a:t>more </a:t>
            </a:r>
            <a:r>
              <a:rPr sz="1600" b="1" spc="-25" dirty="0">
                <a:solidFill>
                  <a:srgbClr val="252525"/>
                </a:solidFill>
                <a:latin typeface="Tahoma"/>
                <a:cs typeface="Tahoma"/>
              </a:rPr>
              <a:t> </a:t>
            </a:r>
            <a:r>
              <a:rPr sz="1600" b="1" spc="-45" dirty="0">
                <a:solidFill>
                  <a:srgbClr val="252525"/>
                </a:solidFill>
                <a:latin typeface="Tahoma"/>
                <a:cs typeface="Tahoma"/>
              </a:rPr>
              <a:t>sustainable</a:t>
            </a:r>
            <a:r>
              <a:rPr sz="1600" b="1" spc="-5" dirty="0">
                <a:solidFill>
                  <a:srgbClr val="252525"/>
                </a:solidFill>
                <a:latin typeface="Tahoma"/>
                <a:cs typeface="Tahoma"/>
              </a:rPr>
              <a:t> </a:t>
            </a:r>
            <a:r>
              <a:rPr sz="1600" b="1" spc="-75" dirty="0">
                <a:solidFill>
                  <a:srgbClr val="252525"/>
                </a:solidFill>
                <a:latin typeface="Tahoma"/>
                <a:cs typeface="Tahoma"/>
              </a:rPr>
              <a:t>world</a:t>
            </a:r>
            <a:endParaRPr sz="1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460235" y="0"/>
            <a:ext cx="5732145" cy="6858000"/>
          </a:xfrm>
          <a:custGeom>
            <a:avLst/>
            <a:gdLst/>
            <a:ahLst/>
            <a:cxnLst/>
            <a:rect l="l" t="t" r="r" b="b"/>
            <a:pathLst>
              <a:path w="5732145" h="6858000">
                <a:moveTo>
                  <a:pt x="5731764" y="0"/>
                </a:moveTo>
                <a:lnTo>
                  <a:pt x="0" y="0"/>
                </a:lnTo>
                <a:lnTo>
                  <a:pt x="0" y="6858000"/>
                </a:lnTo>
                <a:lnTo>
                  <a:pt x="5731764" y="6858000"/>
                </a:lnTo>
                <a:lnTo>
                  <a:pt x="5731764" y="0"/>
                </a:lnTo>
                <a:close/>
              </a:path>
            </a:pathLst>
          </a:custGeom>
          <a:solidFill>
            <a:srgbClr val="1F498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77211" y="1354836"/>
            <a:ext cx="2273808" cy="245059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916939" y="4086605"/>
            <a:ext cx="4885690" cy="23069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320675">
              <a:lnSpc>
                <a:spcPct val="100000"/>
              </a:lnSpc>
              <a:spcBef>
                <a:spcPts val="95"/>
              </a:spcBef>
            </a:pPr>
            <a:r>
              <a:rPr sz="1000" spc="-50" dirty="0">
                <a:solidFill>
                  <a:srgbClr val="252525"/>
                </a:solidFill>
                <a:latin typeface="Verdana"/>
                <a:cs typeface="Verdana"/>
              </a:rPr>
              <a:t>Sitara</a:t>
            </a:r>
            <a:r>
              <a:rPr sz="1000" spc="-65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-5" dirty="0">
                <a:solidFill>
                  <a:srgbClr val="252525"/>
                </a:solidFill>
                <a:latin typeface="Verdana"/>
                <a:cs typeface="Verdana"/>
              </a:rPr>
              <a:t>Bano</a:t>
            </a:r>
            <a:r>
              <a:rPr sz="1000" spc="-75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-105" dirty="0">
                <a:solidFill>
                  <a:srgbClr val="252525"/>
                </a:solidFill>
                <a:latin typeface="Verdana"/>
                <a:cs typeface="Verdana"/>
              </a:rPr>
              <a:t>is</a:t>
            </a:r>
            <a:r>
              <a:rPr sz="1000" spc="-75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75" dirty="0">
                <a:solidFill>
                  <a:srgbClr val="252525"/>
                </a:solidFill>
                <a:latin typeface="Verdana"/>
                <a:cs typeface="Verdana"/>
              </a:rPr>
              <a:t>a</a:t>
            </a:r>
            <a:r>
              <a:rPr sz="1000" spc="-75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-35" dirty="0">
                <a:solidFill>
                  <a:srgbClr val="252525"/>
                </a:solidFill>
                <a:latin typeface="Verdana"/>
                <a:cs typeface="Verdana"/>
              </a:rPr>
              <a:t>resident</a:t>
            </a:r>
            <a:r>
              <a:rPr sz="1000" spc="-65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252525"/>
                </a:solidFill>
                <a:latin typeface="Verdana"/>
                <a:cs typeface="Verdana"/>
              </a:rPr>
              <a:t>of</a:t>
            </a:r>
            <a:r>
              <a:rPr sz="1000" spc="-70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-35" dirty="0">
                <a:solidFill>
                  <a:srgbClr val="252525"/>
                </a:solidFill>
                <a:latin typeface="Verdana"/>
                <a:cs typeface="Verdana"/>
              </a:rPr>
              <a:t>Shivnagar</a:t>
            </a:r>
            <a:r>
              <a:rPr sz="1000" spc="-55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-15" dirty="0">
                <a:solidFill>
                  <a:srgbClr val="252525"/>
                </a:solidFill>
                <a:latin typeface="Verdana"/>
                <a:cs typeface="Verdana"/>
              </a:rPr>
              <a:t>village</a:t>
            </a:r>
            <a:r>
              <a:rPr sz="1000" spc="-75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-50" dirty="0">
                <a:solidFill>
                  <a:srgbClr val="252525"/>
                </a:solidFill>
                <a:latin typeface="Verdana"/>
                <a:cs typeface="Verdana"/>
              </a:rPr>
              <a:t>in</a:t>
            </a:r>
            <a:r>
              <a:rPr sz="1000" spc="-80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40" dirty="0">
                <a:solidFill>
                  <a:srgbClr val="252525"/>
                </a:solidFill>
                <a:latin typeface="Verdana"/>
                <a:cs typeface="Verdana"/>
              </a:rPr>
              <a:t>Moradabad</a:t>
            </a:r>
            <a:r>
              <a:rPr sz="1000" spc="-50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-45" dirty="0">
                <a:solidFill>
                  <a:srgbClr val="252525"/>
                </a:solidFill>
                <a:latin typeface="Verdana"/>
                <a:cs typeface="Verdana"/>
              </a:rPr>
              <a:t>district</a:t>
            </a:r>
            <a:r>
              <a:rPr sz="1000" spc="-90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252525"/>
                </a:solidFill>
                <a:latin typeface="Verdana"/>
                <a:cs typeface="Verdana"/>
              </a:rPr>
              <a:t>of</a:t>
            </a:r>
            <a:r>
              <a:rPr sz="1000" spc="-65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-50" dirty="0">
                <a:solidFill>
                  <a:srgbClr val="252525"/>
                </a:solidFill>
                <a:latin typeface="Verdana"/>
                <a:cs typeface="Verdana"/>
              </a:rPr>
              <a:t>Uttar </a:t>
            </a:r>
            <a:r>
              <a:rPr sz="1000" spc="-335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-20" dirty="0">
                <a:solidFill>
                  <a:srgbClr val="252525"/>
                </a:solidFill>
                <a:latin typeface="Verdana"/>
                <a:cs typeface="Verdana"/>
              </a:rPr>
              <a:t>Pradesh</a:t>
            </a:r>
            <a:r>
              <a:rPr sz="1000" spc="-65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-100" dirty="0">
                <a:solidFill>
                  <a:srgbClr val="252525"/>
                </a:solidFill>
                <a:latin typeface="Verdana"/>
                <a:cs typeface="Verdana"/>
              </a:rPr>
              <a:t>.His</a:t>
            </a:r>
            <a:r>
              <a:rPr sz="1000" spc="-70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252525"/>
                </a:solidFill>
                <a:latin typeface="Verdana"/>
                <a:cs typeface="Verdana"/>
              </a:rPr>
              <a:t>husband</a:t>
            </a:r>
            <a:r>
              <a:rPr sz="1000" spc="-55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-20" dirty="0">
                <a:solidFill>
                  <a:srgbClr val="252525"/>
                </a:solidFill>
                <a:latin typeface="Verdana"/>
                <a:cs typeface="Verdana"/>
              </a:rPr>
              <a:t>used</a:t>
            </a:r>
            <a:r>
              <a:rPr sz="1000" spc="-55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-5" dirty="0">
                <a:solidFill>
                  <a:srgbClr val="252525"/>
                </a:solidFill>
                <a:latin typeface="Verdana"/>
                <a:cs typeface="Verdana"/>
              </a:rPr>
              <a:t>to</a:t>
            </a:r>
            <a:r>
              <a:rPr sz="1000" spc="-95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-40" dirty="0">
                <a:solidFill>
                  <a:srgbClr val="252525"/>
                </a:solidFill>
                <a:latin typeface="Verdana"/>
                <a:cs typeface="Verdana"/>
              </a:rPr>
              <a:t>work</a:t>
            </a:r>
            <a:r>
              <a:rPr sz="1000" spc="-85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-30" dirty="0">
                <a:solidFill>
                  <a:srgbClr val="252525"/>
                </a:solidFill>
                <a:latin typeface="Verdana"/>
                <a:cs typeface="Verdana"/>
              </a:rPr>
              <a:t>as</a:t>
            </a:r>
            <a:r>
              <a:rPr sz="1000" spc="-80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75" dirty="0">
                <a:solidFill>
                  <a:srgbClr val="252525"/>
                </a:solidFill>
                <a:latin typeface="Verdana"/>
                <a:cs typeface="Verdana"/>
              </a:rPr>
              <a:t>a</a:t>
            </a:r>
            <a:r>
              <a:rPr sz="1000" spc="-75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-15" dirty="0">
                <a:solidFill>
                  <a:srgbClr val="252525"/>
                </a:solidFill>
                <a:latin typeface="Verdana"/>
                <a:cs typeface="Verdana"/>
              </a:rPr>
              <a:t>daily</a:t>
            </a:r>
            <a:r>
              <a:rPr sz="1000" spc="-75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10" dirty="0">
                <a:solidFill>
                  <a:srgbClr val="252525"/>
                </a:solidFill>
                <a:latin typeface="Verdana"/>
                <a:cs typeface="Verdana"/>
              </a:rPr>
              <a:t>wager</a:t>
            </a:r>
            <a:endParaRPr sz="1000">
              <a:latin typeface="Verdana"/>
              <a:cs typeface="Verdana"/>
            </a:endParaRPr>
          </a:p>
          <a:p>
            <a:pPr marL="12700" marR="254000">
              <a:lnSpc>
                <a:spcPct val="100000"/>
              </a:lnSpc>
              <a:spcBef>
                <a:spcPts val="600"/>
              </a:spcBef>
            </a:pPr>
            <a:r>
              <a:rPr sz="1000" spc="-110" dirty="0">
                <a:solidFill>
                  <a:srgbClr val="252525"/>
                </a:solidFill>
                <a:latin typeface="Verdana"/>
                <a:cs typeface="Verdana"/>
              </a:rPr>
              <a:t>In</a:t>
            </a:r>
            <a:r>
              <a:rPr sz="1000" spc="-85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-25" dirty="0">
                <a:solidFill>
                  <a:srgbClr val="252525"/>
                </a:solidFill>
                <a:latin typeface="Verdana"/>
                <a:cs typeface="Verdana"/>
              </a:rPr>
              <a:t>order</a:t>
            </a:r>
            <a:r>
              <a:rPr sz="1000" spc="-75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-5" dirty="0">
                <a:solidFill>
                  <a:srgbClr val="252525"/>
                </a:solidFill>
                <a:latin typeface="Verdana"/>
                <a:cs typeface="Verdana"/>
              </a:rPr>
              <a:t>to</a:t>
            </a:r>
            <a:r>
              <a:rPr sz="1000" spc="-95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252525"/>
                </a:solidFill>
                <a:latin typeface="Verdana"/>
                <a:cs typeface="Verdana"/>
              </a:rPr>
              <a:t>meet</a:t>
            </a:r>
            <a:r>
              <a:rPr sz="1000" spc="-60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252525"/>
                </a:solidFill>
                <a:latin typeface="Verdana"/>
                <a:cs typeface="Verdana"/>
              </a:rPr>
              <a:t>the</a:t>
            </a:r>
            <a:r>
              <a:rPr sz="1000" spc="-90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-15" dirty="0">
                <a:solidFill>
                  <a:srgbClr val="252525"/>
                </a:solidFill>
                <a:latin typeface="Verdana"/>
                <a:cs typeface="Verdana"/>
              </a:rPr>
              <a:t>daily</a:t>
            </a:r>
            <a:r>
              <a:rPr sz="1000" spc="-70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252525"/>
                </a:solidFill>
                <a:latin typeface="Verdana"/>
                <a:cs typeface="Verdana"/>
              </a:rPr>
              <a:t>needs</a:t>
            </a:r>
            <a:r>
              <a:rPr sz="1000" spc="-60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252525"/>
                </a:solidFill>
                <a:latin typeface="Verdana"/>
                <a:cs typeface="Verdana"/>
              </a:rPr>
              <a:t>of</a:t>
            </a:r>
            <a:r>
              <a:rPr sz="1000" spc="-80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-35" dirty="0">
                <a:solidFill>
                  <a:srgbClr val="252525"/>
                </a:solidFill>
                <a:latin typeface="Verdana"/>
                <a:cs typeface="Verdana"/>
              </a:rPr>
              <a:t>her</a:t>
            </a:r>
            <a:r>
              <a:rPr sz="1000" spc="-75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-45" dirty="0">
                <a:solidFill>
                  <a:srgbClr val="252525"/>
                </a:solidFill>
                <a:latin typeface="Verdana"/>
                <a:cs typeface="Verdana"/>
              </a:rPr>
              <a:t>family,</a:t>
            </a:r>
            <a:r>
              <a:rPr sz="1000" spc="-80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-50" dirty="0">
                <a:solidFill>
                  <a:srgbClr val="252525"/>
                </a:solidFill>
                <a:latin typeface="Verdana"/>
                <a:cs typeface="Verdana"/>
              </a:rPr>
              <a:t>Sitara</a:t>
            </a:r>
            <a:r>
              <a:rPr sz="1000" spc="-70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20" dirty="0">
                <a:solidFill>
                  <a:srgbClr val="252525"/>
                </a:solidFill>
                <a:latin typeface="Verdana"/>
                <a:cs typeface="Verdana"/>
              </a:rPr>
              <a:t>wanted</a:t>
            </a:r>
            <a:r>
              <a:rPr sz="1000" spc="-90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-5" dirty="0">
                <a:solidFill>
                  <a:srgbClr val="252525"/>
                </a:solidFill>
                <a:latin typeface="Verdana"/>
                <a:cs typeface="Verdana"/>
              </a:rPr>
              <a:t>to</a:t>
            </a:r>
            <a:r>
              <a:rPr sz="1000" spc="-90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-60" dirty="0">
                <a:solidFill>
                  <a:srgbClr val="252525"/>
                </a:solidFill>
                <a:latin typeface="Verdana"/>
                <a:cs typeface="Verdana"/>
              </a:rPr>
              <a:t>start</a:t>
            </a:r>
            <a:r>
              <a:rPr sz="1000" spc="-75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75" dirty="0">
                <a:solidFill>
                  <a:srgbClr val="252525"/>
                </a:solidFill>
                <a:latin typeface="Verdana"/>
                <a:cs typeface="Verdana"/>
              </a:rPr>
              <a:t>a</a:t>
            </a:r>
            <a:r>
              <a:rPr sz="1000" spc="-75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-55" dirty="0">
                <a:solidFill>
                  <a:srgbClr val="252525"/>
                </a:solidFill>
                <a:latin typeface="Verdana"/>
                <a:cs typeface="Verdana"/>
              </a:rPr>
              <a:t>small </a:t>
            </a:r>
            <a:r>
              <a:rPr sz="1000" spc="-335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-55" dirty="0">
                <a:solidFill>
                  <a:srgbClr val="252525"/>
                </a:solidFill>
                <a:latin typeface="Verdana"/>
                <a:cs typeface="Verdana"/>
              </a:rPr>
              <a:t>business </a:t>
            </a:r>
            <a:r>
              <a:rPr sz="1000" dirty="0">
                <a:solidFill>
                  <a:srgbClr val="252525"/>
                </a:solidFill>
                <a:latin typeface="Verdana"/>
                <a:cs typeface="Verdana"/>
              </a:rPr>
              <a:t>of </a:t>
            </a:r>
            <a:r>
              <a:rPr sz="1000" spc="-35" dirty="0">
                <a:solidFill>
                  <a:srgbClr val="252525"/>
                </a:solidFill>
                <a:latin typeface="Verdana"/>
                <a:cs typeface="Verdana"/>
              </a:rPr>
              <a:t>her </a:t>
            </a:r>
            <a:r>
              <a:rPr sz="1000" spc="10" dirty="0">
                <a:solidFill>
                  <a:srgbClr val="252525"/>
                </a:solidFill>
                <a:latin typeface="Verdana"/>
                <a:cs typeface="Verdana"/>
              </a:rPr>
              <a:t>own </a:t>
            </a:r>
            <a:r>
              <a:rPr sz="1000" spc="-45" dirty="0">
                <a:solidFill>
                  <a:srgbClr val="252525"/>
                </a:solidFill>
                <a:latin typeface="Verdana"/>
                <a:cs typeface="Verdana"/>
              </a:rPr>
              <a:t>During </a:t>
            </a:r>
            <a:r>
              <a:rPr sz="1000" spc="-20" dirty="0">
                <a:solidFill>
                  <a:srgbClr val="252525"/>
                </a:solidFill>
                <a:latin typeface="Verdana"/>
                <a:cs typeface="Verdana"/>
              </a:rPr>
              <a:t>community </a:t>
            </a:r>
            <a:r>
              <a:rPr sz="1000" spc="-25" dirty="0">
                <a:solidFill>
                  <a:srgbClr val="252525"/>
                </a:solidFill>
                <a:latin typeface="Verdana"/>
                <a:cs typeface="Verdana"/>
              </a:rPr>
              <a:t>interactions </a:t>
            </a:r>
            <a:r>
              <a:rPr sz="1000" spc="-40" dirty="0">
                <a:solidFill>
                  <a:srgbClr val="252525"/>
                </a:solidFill>
                <a:latin typeface="Verdana"/>
                <a:cs typeface="Verdana"/>
              </a:rPr>
              <a:t>she </a:t>
            </a:r>
            <a:r>
              <a:rPr sz="1000" spc="50" dirty="0">
                <a:solidFill>
                  <a:srgbClr val="252525"/>
                </a:solidFill>
                <a:latin typeface="Verdana"/>
                <a:cs typeface="Verdana"/>
              </a:rPr>
              <a:t>came </a:t>
            </a:r>
            <a:r>
              <a:rPr sz="1000" spc="-5" dirty="0">
                <a:solidFill>
                  <a:srgbClr val="252525"/>
                </a:solidFill>
                <a:latin typeface="Verdana"/>
                <a:cs typeface="Verdana"/>
              </a:rPr>
              <a:t>to </a:t>
            </a:r>
            <a:r>
              <a:rPr sz="1000" spc="-20" dirty="0">
                <a:solidFill>
                  <a:srgbClr val="252525"/>
                </a:solidFill>
                <a:latin typeface="Verdana"/>
                <a:cs typeface="Verdana"/>
              </a:rPr>
              <a:t>know </a:t>
            </a:r>
            <a:r>
              <a:rPr sz="1000" dirty="0">
                <a:solidFill>
                  <a:srgbClr val="252525"/>
                </a:solidFill>
                <a:latin typeface="Verdana"/>
                <a:cs typeface="Verdana"/>
              </a:rPr>
              <a:t>of </a:t>
            </a:r>
            <a:r>
              <a:rPr sz="1000" spc="5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-75" dirty="0">
                <a:solidFill>
                  <a:srgbClr val="252525"/>
                </a:solidFill>
                <a:latin typeface="Verdana"/>
                <a:cs typeface="Verdana"/>
              </a:rPr>
              <a:t>H</a:t>
            </a:r>
            <a:r>
              <a:rPr sz="1000" spc="-40" dirty="0">
                <a:solidFill>
                  <a:srgbClr val="252525"/>
                </a:solidFill>
                <a:latin typeface="Verdana"/>
                <a:cs typeface="Verdana"/>
              </a:rPr>
              <a:t>u</a:t>
            </a:r>
            <a:r>
              <a:rPr sz="1000" spc="25" dirty="0">
                <a:solidFill>
                  <a:srgbClr val="252525"/>
                </a:solidFill>
                <a:latin typeface="Verdana"/>
                <a:cs typeface="Verdana"/>
              </a:rPr>
              <a:t>m</a:t>
            </a:r>
            <a:r>
              <a:rPr sz="1000" spc="20" dirty="0">
                <a:solidFill>
                  <a:srgbClr val="252525"/>
                </a:solidFill>
                <a:latin typeface="Verdana"/>
                <a:cs typeface="Verdana"/>
              </a:rPr>
              <a:t>a</a:t>
            </a:r>
            <a:r>
              <a:rPr sz="1000" spc="-30" dirty="0">
                <a:solidFill>
                  <a:srgbClr val="252525"/>
                </a:solidFill>
                <a:latin typeface="Verdana"/>
                <a:cs typeface="Verdana"/>
              </a:rPr>
              <a:t>n</a:t>
            </a:r>
            <a:r>
              <a:rPr sz="1000" spc="75" dirty="0">
                <a:solidFill>
                  <a:srgbClr val="252525"/>
                </a:solidFill>
                <a:latin typeface="Verdana"/>
                <a:cs typeface="Verdana"/>
              </a:rPr>
              <a:t>a</a:t>
            </a:r>
            <a:r>
              <a:rPr sz="1000" spc="-50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-100" dirty="0">
                <a:solidFill>
                  <a:srgbClr val="252525"/>
                </a:solidFill>
                <a:latin typeface="Verdana"/>
                <a:cs typeface="Verdana"/>
              </a:rPr>
              <a:t>F</a:t>
            </a:r>
            <a:r>
              <a:rPr sz="1000" spc="-75" dirty="0">
                <a:solidFill>
                  <a:srgbClr val="252525"/>
                </a:solidFill>
                <a:latin typeface="Verdana"/>
                <a:cs typeface="Verdana"/>
              </a:rPr>
              <a:t>i</a:t>
            </a:r>
            <a:r>
              <a:rPr sz="1000" spc="-30" dirty="0">
                <a:solidFill>
                  <a:srgbClr val="252525"/>
                </a:solidFill>
                <a:latin typeface="Verdana"/>
                <a:cs typeface="Verdana"/>
              </a:rPr>
              <a:t>n</a:t>
            </a:r>
            <a:r>
              <a:rPr sz="1000" spc="75" dirty="0">
                <a:solidFill>
                  <a:srgbClr val="252525"/>
                </a:solidFill>
                <a:latin typeface="Verdana"/>
                <a:cs typeface="Verdana"/>
              </a:rPr>
              <a:t>a</a:t>
            </a:r>
            <a:r>
              <a:rPr sz="1000" spc="-30" dirty="0">
                <a:solidFill>
                  <a:srgbClr val="252525"/>
                </a:solidFill>
                <a:latin typeface="Verdana"/>
                <a:cs typeface="Verdana"/>
              </a:rPr>
              <a:t>n</a:t>
            </a:r>
            <a:r>
              <a:rPr sz="1000" spc="120" dirty="0">
                <a:solidFill>
                  <a:srgbClr val="252525"/>
                </a:solidFill>
                <a:latin typeface="Verdana"/>
                <a:cs typeface="Verdana"/>
              </a:rPr>
              <a:t>c</a:t>
            </a:r>
            <a:r>
              <a:rPr sz="1000" spc="-75" dirty="0">
                <a:solidFill>
                  <a:srgbClr val="252525"/>
                </a:solidFill>
                <a:latin typeface="Verdana"/>
                <a:cs typeface="Verdana"/>
              </a:rPr>
              <a:t>i</a:t>
            </a:r>
            <a:r>
              <a:rPr sz="1000" spc="75" dirty="0">
                <a:solidFill>
                  <a:srgbClr val="252525"/>
                </a:solidFill>
                <a:latin typeface="Verdana"/>
                <a:cs typeface="Verdana"/>
              </a:rPr>
              <a:t>a</a:t>
            </a:r>
            <a:r>
              <a:rPr sz="1000" spc="-75" dirty="0">
                <a:solidFill>
                  <a:srgbClr val="252525"/>
                </a:solidFill>
                <a:latin typeface="Verdana"/>
                <a:cs typeface="Verdana"/>
              </a:rPr>
              <a:t>l </a:t>
            </a:r>
            <a:r>
              <a:rPr sz="1000" spc="-80" dirty="0">
                <a:solidFill>
                  <a:srgbClr val="252525"/>
                </a:solidFill>
                <a:latin typeface="Verdana"/>
                <a:cs typeface="Verdana"/>
              </a:rPr>
              <a:t>serv</a:t>
            </a:r>
            <a:r>
              <a:rPr sz="1000" spc="-40" dirty="0">
                <a:solidFill>
                  <a:srgbClr val="252525"/>
                </a:solidFill>
                <a:latin typeface="Verdana"/>
                <a:cs typeface="Verdana"/>
              </a:rPr>
              <a:t>i</a:t>
            </a:r>
            <a:r>
              <a:rPr sz="1000" spc="120" dirty="0">
                <a:solidFill>
                  <a:srgbClr val="252525"/>
                </a:solidFill>
                <a:latin typeface="Verdana"/>
                <a:cs typeface="Verdana"/>
              </a:rPr>
              <a:t>c</a:t>
            </a:r>
            <a:r>
              <a:rPr sz="1000" spc="-45" dirty="0">
                <a:solidFill>
                  <a:srgbClr val="252525"/>
                </a:solidFill>
                <a:latin typeface="Verdana"/>
                <a:cs typeface="Verdana"/>
              </a:rPr>
              <a:t>es</a:t>
            </a:r>
            <a:r>
              <a:rPr sz="1000" spc="-70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-40" dirty="0">
                <a:solidFill>
                  <a:srgbClr val="252525"/>
                </a:solidFill>
                <a:latin typeface="Verdana"/>
                <a:cs typeface="Verdana"/>
              </a:rPr>
              <a:t>Pvt</a:t>
            </a:r>
            <a:r>
              <a:rPr sz="1000" spc="-80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-105" dirty="0">
                <a:solidFill>
                  <a:srgbClr val="252525"/>
                </a:solidFill>
                <a:latin typeface="Verdana"/>
                <a:cs typeface="Verdana"/>
              </a:rPr>
              <a:t>L</a:t>
            </a:r>
            <a:r>
              <a:rPr sz="1000" spc="-55" dirty="0">
                <a:solidFill>
                  <a:srgbClr val="252525"/>
                </a:solidFill>
                <a:latin typeface="Verdana"/>
                <a:cs typeface="Verdana"/>
              </a:rPr>
              <a:t>t</a:t>
            </a:r>
            <a:r>
              <a:rPr sz="1000" spc="-20" dirty="0">
                <a:solidFill>
                  <a:srgbClr val="252525"/>
                </a:solidFill>
                <a:latin typeface="Verdana"/>
                <a:cs typeface="Verdana"/>
              </a:rPr>
              <a:t>d.</a:t>
            </a:r>
            <a:endParaRPr sz="1000">
              <a:latin typeface="Verdana"/>
              <a:cs typeface="Verdana"/>
            </a:endParaRPr>
          </a:p>
          <a:p>
            <a:pPr marL="12700" marR="5080">
              <a:lnSpc>
                <a:spcPct val="107000"/>
              </a:lnSpc>
              <a:spcBef>
                <a:spcPts val="495"/>
              </a:spcBef>
            </a:pPr>
            <a:r>
              <a:rPr sz="1000" spc="-5" dirty="0">
                <a:solidFill>
                  <a:srgbClr val="252525"/>
                </a:solidFill>
                <a:latin typeface="Verdana"/>
                <a:cs typeface="Verdana"/>
              </a:rPr>
              <a:t>Humana</a:t>
            </a:r>
            <a:r>
              <a:rPr sz="1000" spc="-45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10" dirty="0">
                <a:solidFill>
                  <a:srgbClr val="252525"/>
                </a:solidFill>
                <a:latin typeface="Verdana"/>
                <a:cs typeface="Verdana"/>
              </a:rPr>
              <a:t>team</a:t>
            </a:r>
            <a:r>
              <a:rPr sz="1000" spc="-75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10" dirty="0">
                <a:solidFill>
                  <a:srgbClr val="252525"/>
                </a:solidFill>
                <a:latin typeface="Verdana"/>
                <a:cs typeface="Verdana"/>
              </a:rPr>
              <a:t>along</a:t>
            </a:r>
            <a:r>
              <a:rPr sz="1000" spc="-75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-35" dirty="0">
                <a:solidFill>
                  <a:srgbClr val="252525"/>
                </a:solidFill>
                <a:latin typeface="Verdana"/>
                <a:cs typeface="Verdana"/>
              </a:rPr>
              <a:t>with</a:t>
            </a:r>
            <a:r>
              <a:rPr sz="1000" spc="-105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-30" dirty="0">
                <a:solidFill>
                  <a:srgbClr val="252525"/>
                </a:solidFill>
                <a:latin typeface="Verdana"/>
                <a:cs typeface="Verdana"/>
              </a:rPr>
              <a:t>members</a:t>
            </a:r>
            <a:r>
              <a:rPr sz="1000" spc="-50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252525"/>
                </a:solidFill>
                <a:latin typeface="Verdana"/>
                <a:cs typeface="Verdana"/>
              </a:rPr>
              <a:t>of</a:t>
            </a:r>
            <a:r>
              <a:rPr sz="1000" spc="-75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-40" dirty="0">
                <a:solidFill>
                  <a:srgbClr val="252525"/>
                </a:solidFill>
                <a:latin typeface="Verdana"/>
                <a:cs typeface="Verdana"/>
              </a:rPr>
              <a:t>Disha</a:t>
            </a:r>
            <a:r>
              <a:rPr sz="1000" spc="-70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-20" dirty="0">
                <a:solidFill>
                  <a:srgbClr val="252525"/>
                </a:solidFill>
                <a:latin typeface="Verdana"/>
                <a:cs typeface="Verdana"/>
              </a:rPr>
              <a:t>Project</a:t>
            </a:r>
            <a:r>
              <a:rPr sz="1000" spc="-65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252525"/>
                </a:solidFill>
                <a:latin typeface="Verdana"/>
                <a:cs typeface="Verdana"/>
              </a:rPr>
              <a:t>facilitated</a:t>
            </a:r>
            <a:r>
              <a:rPr sz="1000" spc="-95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-35" dirty="0">
                <a:solidFill>
                  <a:srgbClr val="252525"/>
                </a:solidFill>
                <a:latin typeface="Verdana"/>
                <a:cs typeface="Verdana"/>
              </a:rPr>
              <a:t>her</a:t>
            </a:r>
            <a:r>
              <a:rPr sz="1000" spc="-75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-55" dirty="0">
                <a:solidFill>
                  <a:srgbClr val="252525"/>
                </a:solidFill>
                <a:latin typeface="Verdana"/>
                <a:cs typeface="Verdana"/>
              </a:rPr>
              <a:t>in</a:t>
            </a:r>
            <a:r>
              <a:rPr sz="1000" spc="-70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252525"/>
                </a:solidFill>
                <a:latin typeface="Verdana"/>
                <a:cs typeface="Verdana"/>
              </a:rPr>
              <a:t>preparing </a:t>
            </a:r>
            <a:r>
              <a:rPr sz="1000" spc="-340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75" dirty="0">
                <a:solidFill>
                  <a:srgbClr val="252525"/>
                </a:solidFill>
                <a:latin typeface="Verdana"/>
                <a:cs typeface="Verdana"/>
              </a:rPr>
              <a:t>a</a:t>
            </a:r>
            <a:r>
              <a:rPr sz="1000" spc="-70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-55" dirty="0">
                <a:solidFill>
                  <a:srgbClr val="252525"/>
                </a:solidFill>
                <a:latin typeface="Verdana"/>
                <a:cs typeface="Verdana"/>
              </a:rPr>
              <a:t>business </a:t>
            </a:r>
            <a:r>
              <a:rPr sz="1000" spc="-15" dirty="0">
                <a:solidFill>
                  <a:srgbClr val="252525"/>
                </a:solidFill>
                <a:latin typeface="Verdana"/>
                <a:cs typeface="Verdana"/>
              </a:rPr>
              <a:t>plan,</a:t>
            </a:r>
            <a:r>
              <a:rPr sz="1000" spc="-70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252525"/>
                </a:solidFill>
                <a:latin typeface="Verdana"/>
                <a:cs typeface="Verdana"/>
              </a:rPr>
              <a:t>provided</a:t>
            </a:r>
            <a:r>
              <a:rPr sz="1000" spc="-60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-30" dirty="0">
                <a:solidFill>
                  <a:srgbClr val="252525"/>
                </a:solidFill>
                <a:latin typeface="Verdana"/>
                <a:cs typeface="Verdana"/>
              </a:rPr>
              <a:t>entrepreneurship</a:t>
            </a:r>
            <a:r>
              <a:rPr sz="1000" spc="-60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-35" dirty="0">
                <a:solidFill>
                  <a:srgbClr val="252525"/>
                </a:solidFill>
                <a:latin typeface="Verdana"/>
                <a:cs typeface="Verdana"/>
              </a:rPr>
              <a:t>training</a:t>
            </a:r>
            <a:r>
              <a:rPr sz="1000" spc="-80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35" dirty="0">
                <a:solidFill>
                  <a:srgbClr val="252525"/>
                </a:solidFill>
                <a:latin typeface="Verdana"/>
                <a:cs typeface="Verdana"/>
              </a:rPr>
              <a:t>and</a:t>
            </a:r>
            <a:r>
              <a:rPr sz="1000" spc="-60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-30" dirty="0">
                <a:solidFill>
                  <a:srgbClr val="252525"/>
                </a:solidFill>
                <a:latin typeface="Verdana"/>
                <a:cs typeface="Verdana"/>
              </a:rPr>
              <a:t>market</a:t>
            </a:r>
            <a:r>
              <a:rPr sz="1000" spc="-75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-30" dirty="0">
                <a:solidFill>
                  <a:srgbClr val="252525"/>
                </a:solidFill>
                <a:latin typeface="Verdana"/>
                <a:cs typeface="Verdana"/>
              </a:rPr>
              <a:t>linkages</a:t>
            </a:r>
            <a:r>
              <a:rPr sz="1000" spc="-70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-45" dirty="0">
                <a:solidFill>
                  <a:srgbClr val="252525"/>
                </a:solidFill>
                <a:latin typeface="Verdana"/>
                <a:cs typeface="Verdana"/>
              </a:rPr>
              <a:t>for</a:t>
            </a:r>
            <a:r>
              <a:rPr sz="1000" spc="-75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252525"/>
                </a:solidFill>
                <a:latin typeface="Verdana"/>
                <a:cs typeface="Verdana"/>
              </a:rPr>
              <a:t>the </a:t>
            </a:r>
            <a:r>
              <a:rPr sz="1000" spc="-335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-30" dirty="0">
                <a:solidFill>
                  <a:srgbClr val="252525"/>
                </a:solidFill>
                <a:latin typeface="Verdana"/>
                <a:cs typeface="Verdana"/>
              </a:rPr>
              <a:t>same. </a:t>
            </a:r>
            <a:r>
              <a:rPr sz="1000" spc="-5" dirty="0">
                <a:solidFill>
                  <a:srgbClr val="252525"/>
                </a:solidFill>
                <a:latin typeface="Verdana"/>
                <a:cs typeface="Verdana"/>
              </a:rPr>
              <a:t>Upon </a:t>
            </a:r>
            <a:r>
              <a:rPr sz="1000" spc="-25" dirty="0">
                <a:solidFill>
                  <a:srgbClr val="252525"/>
                </a:solidFill>
                <a:latin typeface="Verdana"/>
                <a:cs typeface="Verdana"/>
              </a:rPr>
              <a:t>review </a:t>
            </a:r>
            <a:r>
              <a:rPr sz="1000" dirty="0">
                <a:solidFill>
                  <a:srgbClr val="252525"/>
                </a:solidFill>
                <a:latin typeface="Verdana"/>
                <a:cs typeface="Verdana"/>
              </a:rPr>
              <a:t>of </a:t>
            </a:r>
            <a:r>
              <a:rPr sz="1000" spc="-10" dirty="0">
                <a:solidFill>
                  <a:srgbClr val="252525"/>
                </a:solidFill>
                <a:latin typeface="Verdana"/>
                <a:cs typeface="Verdana"/>
              </a:rPr>
              <a:t>the </a:t>
            </a:r>
            <a:r>
              <a:rPr sz="1000" spc="-55" dirty="0">
                <a:solidFill>
                  <a:srgbClr val="252525"/>
                </a:solidFill>
                <a:latin typeface="Verdana"/>
                <a:cs typeface="Verdana"/>
              </a:rPr>
              <a:t>business </a:t>
            </a:r>
            <a:r>
              <a:rPr sz="1000" spc="-15" dirty="0">
                <a:solidFill>
                  <a:srgbClr val="252525"/>
                </a:solidFill>
                <a:latin typeface="Verdana"/>
                <a:cs typeface="Verdana"/>
              </a:rPr>
              <a:t>plan, </a:t>
            </a:r>
            <a:r>
              <a:rPr sz="1000" spc="-40" dirty="0">
                <a:solidFill>
                  <a:srgbClr val="252525"/>
                </a:solidFill>
                <a:latin typeface="Verdana"/>
                <a:cs typeface="Verdana"/>
              </a:rPr>
              <a:t>she </a:t>
            </a:r>
            <a:r>
              <a:rPr sz="1000" spc="-15" dirty="0">
                <a:solidFill>
                  <a:srgbClr val="252525"/>
                </a:solidFill>
                <a:latin typeface="Verdana"/>
                <a:cs typeface="Verdana"/>
              </a:rPr>
              <a:t>was </a:t>
            </a:r>
            <a:r>
              <a:rPr sz="1000" dirty="0">
                <a:solidFill>
                  <a:srgbClr val="252525"/>
                </a:solidFill>
                <a:latin typeface="Verdana"/>
                <a:cs typeface="Verdana"/>
              </a:rPr>
              <a:t>provided </a:t>
            </a:r>
            <a:r>
              <a:rPr sz="1000" spc="75" dirty="0">
                <a:solidFill>
                  <a:srgbClr val="252525"/>
                </a:solidFill>
                <a:latin typeface="Verdana"/>
                <a:cs typeface="Verdana"/>
              </a:rPr>
              <a:t>a </a:t>
            </a:r>
            <a:r>
              <a:rPr sz="1000" dirty="0">
                <a:solidFill>
                  <a:srgbClr val="252525"/>
                </a:solidFill>
                <a:latin typeface="Verdana"/>
                <a:cs typeface="Verdana"/>
              </a:rPr>
              <a:t>loan of </a:t>
            </a:r>
            <a:r>
              <a:rPr sz="1000" spc="-110" dirty="0">
                <a:solidFill>
                  <a:srgbClr val="252525"/>
                </a:solidFill>
                <a:latin typeface="Verdana"/>
                <a:cs typeface="Verdana"/>
              </a:rPr>
              <a:t>Rs. </a:t>
            </a:r>
            <a:r>
              <a:rPr sz="1000" spc="-85" dirty="0">
                <a:solidFill>
                  <a:srgbClr val="252525"/>
                </a:solidFill>
                <a:latin typeface="Verdana"/>
                <a:cs typeface="Verdana"/>
              </a:rPr>
              <a:t>40000, </a:t>
            </a:r>
            <a:r>
              <a:rPr sz="1000" spc="-340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15" dirty="0">
                <a:solidFill>
                  <a:srgbClr val="252525"/>
                </a:solidFill>
                <a:latin typeface="Verdana"/>
                <a:cs typeface="Verdana"/>
              </a:rPr>
              <a:t>w</a:t>
            </a:r>
            <a:r>
              <a:rPr sz="1000" spc="-30" dirty="0">
                <a:solidFill>
                  <a:srgbClr val="252525"/>
                </a:solidFill>
                <a:latin typeface="Verdana"/>
                <a:cs typeface="Verdana"/>
              </a:rPr>
              <a:t>h</a:t>
            </a:r>
            <a:r>
              <a:rPr sz="1000" spc="-75" dirty="0">
                <a:solidFill>
                  <a:srgbClr val="252525"/>
                </a:solidFill>
                <a:latin typeface="Verdana"/>
                <a:cs typeface="Verdana"/>
              </a:rPr>
              <a:t>i</a:t>
            </a:r>
            <a:r>
              <a:rPr sz="1000" spc="120" dirty="0">
                <a:solidFill>
                  <a:srgbClr val="252525"/>
                </a:solidFill>
                <a:latin typeface="Verdana"/>
                <a:cs typeface="Verdana"/>
              </a:rPr>
              <a:t>c</a:t>
            </a:r>
            <a:r>
              <a:rPr sz="1000" spc="-30" dirty="0">
                <a:solidFill>
                  <a:srgbClr val="252525"/>
                </a:solidFill>
                <a:latin typeface="Verdana"/>
                <a:cs typeface="Verdana"/>
              </a:rPr>
              <a:t>h</a:t>
            </a:r>
            <a:r>
              <a:rPr sz="1000" spc="-85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15" dirty="0">
                <a:solidFill>
                  <a:srgbClr val="252525"/>
                </a:solidFill>
                <a:latin typeface="Verdana"/>
                <a:cs typeface="Verdana"/>
              </a:rPr>
              <a:t>w</a:t>
            </a:r>
            <a:r>
              <a:rPr sz="1000" spc="75" dirty="0">
                <a:solidFill>
                  <a:srgbClr val="252525"/>
                </a:solidFill>
                <a:latin typeface="Verdana"/>
                <a:cs typeface="Verdana"/>
              </a:rPr>
              <a:t>a</a:t>
            </a:r>
            <a:r>
              <a:rPr sz="1000" spc="-135" dirty="0">
                <a:solidFill>
                  <a:srgbClr val="252525"/>
                </a:solidFill>
                <a:latin typeface="Verdana"/>
                <a:cs typeface="Verdana"/>
              </a:rPr>
              <a:t>s</a:t>
            </a:r>
            <a:r>
              <a:rPr sz="1000" spc="-90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-75" dirty="0">
                <a:solidFill>
                  <a:srgbClr val="252525"/>
                </a:solidFill>
                <a:latin typeface="Verdana"/>
                <a:cs typeface="Verdana"/>
              </a:rPr>
              <a:t>i</a:t>
            </a:r>
            <a:r>
              <a:rPr sz="1000" spc="-30" dirty="0">
                <a:solidFill>
                  <a:srgbClr val="252525"/>
                </a:solidFill>
                <a:latin typeface="Verdana"/>
                <a:cs typeface="Verdana"/>
              </a:rPr>
              <a:t>n</a:t>
            </a:r>
            <a:r>
              <a:rPr sz="1000" spc="-55" dirty="0">
                <a:solidFill>
                  <a:srgbClr val="252525"/>
                </a:solidFill>
                <a:latin typeface="Verdana"/>
                <a:cs typeface="Verdana"/>
              </a:rPr>
              <a:t>ves</a:t>
            </a:r>
            <a:r>
              <a:rPr sz="1000" spc="-30" dirty="0">
                <a:solidFill>
                  <a:srgbClr val="252525"/>
                </a:solidFill>
                <a:latin typeface="Verdana"/>
                <a:cs typeface="Verdana"/>
              </a:rPr>
              <a:t>t</a:t>
            </a:r>
            <a:r>
              <a:rPr sz="1000" spc="55" dirty="0">
                <a:solidFill>
                  <a:srgbClr val="252525"/>
                </a:solidFill>
                <a:latin typeface="Verdana"/>
                <a:cs typeface="Verdana"/>
              </a:rPr>
              <a:t>ed</a:t>
            </a:r>
            <a:r>
              <a:rPr sz="1000" spc="-90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-75" dirty="0">
                <a:solidFill>
                  <a:srgbClr val="252525"/>
                </a:solidFill>
                <a:latin typeface="Verdana"/>
                <a:cs typeface="Verdana"/>
              </a:rPr>
              <a:t>i</a:t>
            </a:r>
            <a:r>
              <a:rPr sz="1000" spc="-30" dirty="0">
                <a:solidFill>
                  <a:srgbClr val="252525"/>
                </a:solidFill>
                <a:latin typeface="Verdana"/>
                <a:cs typeface="Verdana"/>
              </a:rPr>
              <a:t>n</a:t>
            </a:r>
            <a:r>
              <a:rPr sz="1000" spc="-75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-114" dirty="0">
                <a:solidFill>
                  <a:srgbClr val="252525"/>
                </a:solidFill>
                <a:latin typeface="Verdana"/>
                <a:cs typeface="Verdana"/>
              </a:rPr>
              <a:t>s</a:t>
            </a:r>
            <a:r>
              <a:rPr sz="1000" spc="-80" dirty="0">
                <a:solidFill>
                  <a:srgbClr val="252525"/>
                </a:solidFill>
                <a:latin typeface="Verdana"/>
                <a:cs typeface="Verdana"/>
              </a:rPr>
              <a:t>t</a:t>
            </a:r>
            <a:r>
              <a:rPr sz="1000" spc="75" dirty="0">
                <a:solidFill>
                  <a:srgbClr val="252525"/>
                </a:solidFill>
                <a:latin typeface="Verdana"/>
                <a:cs typeface="Verdana"/>
              </a:rPr>
              <a:t>a</a:t>
            </a:r>
            <a:r>
              <a:rPr sz="1000" spc="-100" dirty="0">
                <a:solidFill>
                  <a:srgbClr val="252525"/>
                </a:solidFill>
                <a:latin typeface="Verdana"/>
                <a:cs typeface="Verdana"/>
              </a:rPr>
              <a:t>r</a:t>
            </a:r>
            <a:r>
              <a:rPr sz="1000" spc="-80" dirty="0">
                <a:solidFill>
                  <a:srgbClr val="252525"/>
                </a:solidFill>
                <a:latin typeface="Verdana"/>
                <a:cs typeface="Verdana"/>
              </a:rPr>
              <a:t>t</a:t>
            </a:r>
            <a:r>
              <a:rPr sz="1000" spc="-75" dirty="0">
                <a:solidFill>
                  <a:srgbClr val="252525"/>
                </a:solidFill>
                <a:latin typeface="Verdana"/>
                <a:cs typeface="Verdana"/>
              </a:rPr>
              <a:t>i</a:t>
            </a:r>
            <a:r>
              <a:rPr sz="1000" spc="-30" dirty="0">
                <a:solidFill>
                  <a:srgbClr val="252525"/>
                </a:solidFill>
                <a:latin typeface="Verdana"/>
                <a:cs typeface="Verdana"/>
              </a:rPr>
              <a:t>n</a:t>
            </a:r>
            <a:r>
              <a:rPr sz="1000" spc="45" dirty="0">
                <a:solidFill>
                  <a:srgbClr val="252525"/>
                </a:solidFill>
                <a:latin typeface="Verdana"/>
                <a:cs typeface="Verdana"/>
              </a:rPr>
              <a:t>g</a:t>
            </a:r>
            <a:r>
              <a:rPr sz="1000" spc="-90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-55" dirty="0">
                <a:solidFill>
                  <a:srgbClr val="252525"/>
                </a:solidFill>
                <a:latin typeface="Verdana"/>
                <a:cs typeface="Verdana"/>
              </a:rPr>
              <a:t>t</a:t>
            </a:r>
            <a:r>
              <a:rPr sz="1000" spc="-30" dirty="0">
                <a:solidFill>
                  <a:srgbClr val="252525"/>
                </a:solidFill>
                <a:latin typeface="Verdana"/>
                <a:cs typeface="Verdana"/>
              </a:rPr>
              <a:t>h</a:t>
            </a:r>
            <a:r>
              <a:rPr sz="1000" spc="50" dirty="0">
                <a:solidFill>
                  <a:srgbClr val="252525"/>
                </a:solidFill>
                <a:latin typeface="Verdana"/>
                <a:cs typeface="Verdana"/>
              </a:rPr>
              <a:t>e</a:t>
            </a:r>
            <a:r>
              <a:rPr sz="1000" spc="-90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-35" dirty="0">
                <a:solidFill>
                  <a:srgbClr val="252525"/>
                </a:solidFill>
                <a:latin typeface="Verdana"/>
                <a:cs typeface="Verdana"/>
              </a:rPr>
              <a:t>shop.</a:t>
            </a:r>
            <a:endParaRPr sz="1000">
              <a:latin typeface="Verdana"/>
              <a:cs typeface="Verdana"/>
            </a:endParaRPr>
          </a:p>
          <a:p>
            <a:pPr marL="12700" marR="31115">
              <a:lnSpc>
                <a:spcPct val="107000"/>
              </a:lnSpc>
              <a:spcBef>
                <a:spcPts val="600"/>
              </a:spcBef>
            </a:pPr>
            <a:r>
              <a:rPr sz="1000" spc="-60" dirty="0">
                <a:solidFill>
                  <a:srgbClr val="252525"/>
                </a:solidFill>
                <a:latin typeface="Verdana"/>
                <a:cs typeface="Verdana"/>
              </a:rPr>
              <a:t>From </a:t>
            </a:r>
            <a:r>
              <a:rPr sz="1000" spc="-15" dirty="0">
                <a:solidFill>
                  <a:srgbClr val="252525"/>
                </a:solidFill>
                <a:latin typeface="Verdana"/>
                <a:cs typeface="Verdana"/>
              </a:rPr>
              <a:t>daily </a:t>
            </a:r>
            <a:r>
              <a:rPr sz="1000" spc="10" dirty="0">
                <a:solidFill>
                  <a:srgbClr val="252525"/>
                </a:solidFill>
                <a:latin typeface="Verdana"/>
                <a:cs typeface="Verdana"/>
              </a:rPr>
              <a:t>wager </a:t>
            </a:r>
            <a:r>
              <a:rPr sz="1000" spc="-5" dirty="0">
                <a:solidFill>
                  <a:srgbClr val="252525"/>
                </a:solidFill>
                <a:latin typeface="Verdana"/>
                <a:cs typeface="Verdana"/>
              </a:rPr>
              <a:t>to </a:t>
            </a:r>
            <a:r>
              <a:rPr sz="1000" spc="15" dirty="0">
                <a:solidFill>
                  <a:srgbClr val="252525"/>
                </a:solidFill>
                <a:latin typeface="Verdana"/>
                <a:cs typeface="Verdana"/>
              </a:rPr>
              <a:t>empowered </a:t>
            </a:r>
            <a:r>
              <a:rPr sz="1000" spc="-25" dirty="0">
                <a:solidFill>
                  <a:srgbClr val="252525"/>
                </a:solidFill>
                <a:latin typeface="Verdana"/>
                <a:cs typeface="Verdana"/>
              </a:rPr>
              <a:t>entrepreneur </a:t>
            </a:r>
            <a:r>
              <a:rPr sz="1000" spc="-140" dirty="0">
                <a:solidFill>
                  <a:srgbClr val="252525"/>
                </a:solidFill>
                <a:latin typeface="Verdana"/>
                <a:cs typeface="Verdana"/>
              </a:rPr>
              <a:t>– </a:t>
            </a:r>
            <a:r>
              <a:rPr sz="1000" spc="30" dirty="0">
                <a:solidFill>
                  <a:srgbClr val="252525"/>
                </a:solidFill>
                <a:latin typeface="Verdana"/>
                <a:cs typeface="Verdana"/>
              </a:rPr>
              <a:t>Meet </a:t>
            </a:r>
            <a:r>
              <a:rPr sz="1000" spc="-50" dirty="0">
                <a:solidFill>
                  <a:srgbClr val="252525"/>
                </a:solidFill>
                <a:latin typeface="Verdana"/>
                <a:cs typeface="Verdana"/>
              </a:rPr>
              <a:t>Sitara </a:t>
            </a:r>
            <a:r>
              <a:rPr sz="1000" spc="-25" dirty="0">
                <a:solidFill>
                  <a:srgbClr val="252525"/>
                </a:solidFill>
                <a:latin typeface="Verdana"/>
                <a:cs typeface="Verdana"/>
              </a:rPr>
              <a:t>Bano! </a:t>
            </a:r>
            <a:r>
              <a:rPr sz="1000" spc="-50" dirty="0">
                <a:solidFill>
                  <a:srgbClr val="252525"/>
                </a:solidFill>
                <a:latin typeface="Verdana"/>
                <a:cs typeface="Verdana"/>
              </a:rPr>
              <a:t>With </a:t>
            </a:r>
            <a:r>
              <a:rPr sz="1000" spc="-45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-5" dirty="0">
                <a:solidFill>
                  <a:srgbClr val="252525"/>
                </a:solidFill>
                <a:latin typeface="Verdana"/>
                <a:cs typeface="Verdana"/>
              </a:rPr>
              <a:t>Humana </a:t>
            </a:r>
            <a:r>
              <a:rPr sz="1000" spc="-10" dirty="0">
                <a:solidFill>
                  <a:srgbClr val="252525"/>
                </a:solidFill>
                <a:latin typeface="Verdana"/>
                <a:cs typeface="Verdana"/>
              </a:rPr>
              <a:t>Financial </a:t>
            </a:r>
            <a:r>
              <a:rPr sz="1000" spc="-50" dirty="0">
                <a:solidFill>
                  <a:srgbClr val="252525"/>
                </a:solidFill>
                <a:latin typeface="Verdana"/>
                <a:cs typeface="Verdana"/>
              </a:rPr>
              <a:t>Services' </a:t>
            </a:r>
            <a:r>
              <a:rPr sz="1000" spc="-40" dirty="0">
                <a:solidFill>
                  <a:srgbClr val="252525"/>
                </a:solidFill>
                <a:latin typeface="Verdana"/>
                <a:cs typeface="Verdana"/>
              </a:rPr>
              <a:t>support, </a:t>
            </a:r>
            <a:r>
              <a:rPr sz="1000" spc="-70" dirty="0">
                <a:solidFill>
                  <a:srgbClr val="252525"/>
                </a:solidFill>
                <a:latin typeface="Verdana"/>
                <a:cs typeface="Verdana"/>
              </a:rPr>
              <a:t>she's </a:t>
            </a:r>
            <a:r>
              <a:rPr sz="1000" spc="5" dirty="0">
                <a:solidFill>
                  <a:srgbClr val="252525"/>
                </a:solidFill>
                <a:latin typeface="Verdana"/>
                <a:cs typeface="Verdana"/>
              </a:rPr>
              <a:t>now </a:t>
            </a:r>
            <a:r>
              <a:rPr sz="1000" spc="75" dirty="0">
                <a:solidFill>
                  <a:srgbClr val="252525"/>
                </a:solidFill>
                <a:latin typeface="Verdana"/>
                <a:cs typeface="Verdana"/>
              </a:rPr>
              <a:t>a </a:t>
            </a:r>
            <a:r>
              <a:rPr sz="1000" spc="-5" dirty="0">
                <a:solidFill>
                  <a:srgbClr val="252525"/>
                </a:solidFill>
                <a:latin typeface="Verdana"/>
                <a:cs typeface="Verdana"/>
              </a:rPr>
              <a:t>proud </a:t>
            </a:r>
            <a:r>
              <a:rPr sz="1000" spc="-20" dirty="0">
                <a:solidFill>
                  <a:srgbClr val="252525"/>
                </a:solidFill>
                <a:latin typeface="Verdana"/>
                <a:cs typeface="Verdana"/>
              </a:rPr>
              <a:t>shop </a:t>
            </a:r>
            <a:r>
              <a:rPr sz="1000" spc="-25" dirty="0">
                <a:solidFill>
                  <a:srgbClr val="252525"/>
                </a:solidFill>
                <a:latin typeface="Verdana"/>
                <a:cs typeface="Verdana"/>
              </a:rPr>
              <a:t>owner, </a:t>
            </a:r>
            <a:r>
              <a:rPr sz="1000" spc="-5" dirty="0">
                <a:solidFill>
                  <a:srgbClr val="252525"/>
                </a:solidFill>
                <a:latin typeface="Verdana"/>
                <a:cs typeface="Verdana"/>
              </a:rPr>
              <a:t>doubling </a:t>
            </a:r>
            <a:r>
              <a:rPr sz="1000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-35" dirty="0">
                <a:solidFill>
                  <a:srgbClr val="252525"/>
                </a:solidFill>
                <a:latin typeface="Verdana"/>
                <a:cs typeface="Verdana"/>
              </a:rPr>
              <a:t>her</a:t>
            </a:r>
            <a:r>
              <a:rPr sz="1000" spc="-75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-55" dirty="0">
                <a:solidFill>
                  <a:srgbClr val="252525"/>
                </a:solidFill>
                <a:latin typeface="Verdana"/>
                <a:cs typeface="Verdana"/>
              </a:rPr>
              <a:t>family's </a:t>
            </a:r>
            <a:r>
              <a:rPr sz="1000" spc="-5" dirty="0">
                <a:solidFill>
                  <a:srgbClr val="252525"/>
                </a:solidFill>
                <a:latin typeface="Verdana"/>
                <a:cs typeface="Verdana"/>
              </a:rPr>
              <a:t>income.</a:t>
            </a:r>
            <a:r>
              <a:rPr sz="1000" spc="-70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-65" dirty="0">
                <a:solidFill>
                  <a:srgbClr val="252525"/>
                </a:solidFill>
                <a:latin typeface="Verdana"/>
                <a:cs typeface="Verdana"/>
              </a:rPr>
              <a:t>Let's</a:t>
            </a:r>
            <a:r>
              <a:rPr sz="1000" spc="-75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15" dirty="0">
                <a:solidFill>
                  <a:srgbClr val="252525"/>
                </a:solidFill>
                <a:latin typeface="Verdana"/>
                <a:cs typeface="Verdana"/>
              </a:rPr>
              <a:t>celebrate</a:t>
            </a:r>
            <a:r>
              <a:rPr sz="1000" spc="-75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-35" dirty="0">
                <a:solidFill>
                  <a:srgbClr val="252525"/>
                </a:solidFill>
                <a:latin typeface="Verdana"/>
                <a:cs typeface="Verdana"/>
              </a:rPr>
              <a:t>her</a:t>
            </a:r>
            <a:r>
              <a:rPr sz="1000" spc="-60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-45" dirty="0">
                <a:solidFill>
                  <a:srgbClr val="252525"/>
                </a:solidFill>
                <a:latin typeface="Verdana"/>
                <a:cs typeface="Verdana"/>
              </a:rPr>
              <a:t>journey</a:t>
            </a:r>
            <a:r>
              <a:rPr sz="1000" spc="-60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-45" dirty="0">
                <a:solidFill>
                  <a:srgbClr val="252525"/>
                </a:solidFill>
                <a:latin typeface="Verdana"/>
                <a:cs typeface="Verdana"/>
              </a:rPr>
              <a:t>from</a:t>
            </a:r>
            <a:r>
              <a:rPr sz="1000" spc="-60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-40" dirty="0">
                <a:solidFill>
                  <a:srgbClr val="252525"/>
                </a:solidFill>
                <a:latin typeface="Verdana"/>
                <a:cs typeface="Verdana"/>
              </a:rPr>
              <a:t>strength</a:t>
            </a:r>
            <a:r>
              <a:rPr sz="1000" spc="-80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-5" dirty="0">
                <a:solidFill>
                  <a:srgbClr val="252525"/>
                </a:solidFill>
                <a:latin typeface="Verdana"/>
                <a:cs typeface="Verdana"/>
              </a:rPr>
              <a:t>to</a:t>
            </a:r>
            <a:r>
              <a:rPr sz="1000" spc="-90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-50" dirty="0">
                <a:solidFill>
                  <a:srgbClr val="252525"/>
                </a:solidFill>
                <a:latin typeface="Verdana"/>
                <a:cs typeface="Verdana"/>
              </a:rPr>
              <a:t>strength!</a:t>
            </a:r>
            <a:r>
              <a:rPr sz="1000" spc="-45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-400" dirty="0">
                <a:solidFill>
                  <a:srgbClr val="252525"/>
                </a:solidFill>
                <a:latin typeface="Segoe UI Emoji"/>
                <a:cs typeface="Segoe UI Emoji"/>
              </a:rPr>
              <a:t>💪🛍️ </a:t>
            </a:r>
            <a:r>
              <a:rPr sz="1000" spc="-260" dirty="0">
                <a:solidFill>
                  <a:srgbClr val="252525"/>
                </a:solidFill>
                <a:latin typeface="Segoe UI Emoji"/>
                <a:cs typeface="Segoe UI Emoji"/>
              </a:rPr>
              <a:t> </a:t>
            </a:r>
            <a:r>
              <a:rPr sz="1000" spc="-105" dirty="0">
                <a:solidFill>
                  <a:srgbClr val="252525"/>
                </a:solidFill>
                <a:latin typeface="Verdana"/>
                <a:cs typeface="Verdana"/>
              </a:rPr>
              <a:t>#</a:t>
            </a:r>
            <a:r>
              <a:rPr sz="1000" spc="-100" dirty="0">
                <a:solidFill>
                  <a:srgbClr val="252525"/>
                </a:solidFill>
                <a:latin typeface="Verdana"/>
                <a:cs typeface="Verdana"/>
              </a:rPr>
              <a:t>E</a:t>
            </a:r>
            <a:r>
              <a:rPr sz="1000" spc="-40" dirty="0">
                <a:solidFill>
                  <a:srgbClr val="252525"/>
                </a:solidFill>
                <a:latin typeface="Verdana"/>
                <a:cs typeface="Verdana"/>
              </a:rPr>
              <a:t>m</a:t>
            </a:r>
            <a:r>
              <a:rPr sz="1000" spc="60" dirty="0">
                <a:solidFill>
                  <a:srgbClr val="252525"/>
                </a:solidFill>
                <a:latin typeface="Verdana"/>
                <a:cs typeface="Verdana"/>
              </a:rPr>
              <a:t>p</a:t>
            </a:r>
            <a:r>
              <a:rPr sz="1000" spc="20" dirty="0">
                <a:solidFill>
                  <a:srgbClr val="252525"/>
                </a:solidFill>
                <a:latin typeface="Verdana"/>
                <a:cs typeface="Verdana"/>
              </a:rPr>
              <a:t>o</a:t>
            </a:r>
            <a:r>
              <a:rPr sz="1000" spc="40" dirty="0">
                <a:solidFill>
                  <a:srgbClr val="252525"/>
                </a:solidFill>
                <a:latin typeface="Verdana"/>
                <a:cs typeface="Verdana"/>
              </a:rPr>
              <a:t>w</a:t>
            </a:r>
            <a:r>
              <a:rPr sz="1000" spc="50" dirty="0">
                <a:solidFill>
                  <a:srgbClr val="252525"/>
                </a:solidFill>
                <a:latin typeface="Verdana"/>
                <a:cs typeface="Verdana"/>
              </a:rPr>
              <a:t>e</a:t>
            </a:r>
            <a:r>
              <a:rPr sz="1000" spc="-40" dirty="0">
                <a:solidFill>
                  <a:srgbClr val="252525"/>
                </a:solidFill>
                <a:latin typeface="Verdana"/>
                <a:cs typeface="Verdana"/>
              </a:rPr>
              <a:t>re</a:t>
            </a:r>
            <a:r>
              <a:rPr sz="1000" spc="55" dirty="0">
                <a:solidFill>
                  <a:srgbClr val="252525"/>
                </a:solidFill>
                <a:latin typeface="Verdana"/>
                <a:cs typeface="Verdana"/>
              </a:rPr>
              <a:t>d</a:t>
            </a:r>
            <a:r>
              <a:rPr sz="1000" spc="-30" dirty="0">
                <a:solidFill>
                  <a:srgbClr val="252525"/>
                </a:solidFill>
                <a:latin typeface="Verdana"/>
                <a:cs typeface="Verdana"/>
              </a:rPr>
              <a:t>W</a:t>
            </a:r>
            <a:r>
              <a:rPr sz="1000" spc="15" dirty="0">
                <a:solidFill>
                  <a:srgbClr val="252525"/>
                </a:solidFill>
                <a:latin typeface="Verdana"/>
                <a:cs typeface="Verdana"/>
              </a:rPr>
              <a:t>ome</a:t>
            </a:r>
            <a:r>
              <a:rPr sz="1000" spc="-30" dirty="0">
                <a:solidFill>
                  <a:srgbClr val="252525"/>
                </a:solidFill>
                <a:latin typeface="Verdana"/>
                <a:cs typeface="Verdana"/>
              </a:rPr>
              <a:t>n</a:t>
            </a:r>
            <a:r>
              <a:rPr sz="1000" spc="-75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-120" dirty="0">
                <a:solidFill>
                  <a:srgbClr val="252525"/>
                </a:solidFill>
                <a:latin typeface="Verdana"/>
                <a:cs typeface="Verdana"/>
              </a:rPr>
              <a:t>#</a:t>
            </a:r>
            <a:r>
              <a:rPr sz="1000" spc="-85" dirty="0">
                <a:solidFill>
                  <a:srgbClr val="252525"/>
                </a:solidFill>
                <a:latin typeface="Verdana"/>
                <a:cs typeface="Verdana"/>
              </a:rPr>
              <a:t>E</a:t>
            </a:r>
            <a:r>
              <a:rPr sz="1000" spc="-30" dirty="0">
                <a:solidFill>
                  <a:srgbClr val="252525"/>
                </a:solidFill>
                <a:latin typeface="Verdana"/>
                <a:cs typeface="Verdana"/>
              </a:rPr>
              <a:t>n</a:t>
            </a:r>
            <a:r>
              <a:rPr sz="1000" spc="-55" dirty="0">
                <a:solidFill>
                  <a:srgbClr val="252525"/>
                </a:solidFill>
                <a:latin typeface="Verdana"/>
                <a:cs typeface="Verdana"/>
              </a:rPr>
              <a:t>t</a:t>
            </a:r>
            <a:r>
              <a:rPr sz="1000" spc="-10" dirty="0">
                <a:solidFill>
                  <a:srgbClr val="252525"/>
                </a:solidFill>
                <a:latin typeface="Verdana"/>
                <a:cs typeface="Verdana"/>
              </a:rPr>
              <a:t>re</a:t>
            </a:r>
            <a:r>
              <a:rPr sz="1000" spc="-5" dirty="0">
                <a:solidFill>
                  <a:srgbClr val="252525"/>
                </a:solidFill>
                <a:latin typeface="Verdana"/>
                <a:cs typeface="Verdana"/>
              </a:rPr>
              <a:t>p</a:t>
            </a:r>
            <a:r>
              <a:rPr sz="1000" spc="-35" dirty="0">
                <a:solidFill>
                  <a:srgbClr val="252525"/>
                </a:solidFill>
                <a:latin typeface="Verdana"/>
                <a:cs typeface="Verdana"/>
              </a:rPr>
              <a:t>ren</a:t>
            </a:r>
            <a:r>
              <a:rPr sz="1000" spc="10" dirty="0">
                <a:solidFill>
                  <a:srgbClr val="252525"/>
                </a:solidFill>
                <a:latin typeface="Verdana"/>
                <a:cs typeface="Verdana"/>
              </a:rPr>
              <a:t>e</a:t>
            </a:r>
            <a:r>
              <a:rPr sz="1000" spc="5" dirty="0">
                <a:solidFill>
                  <a:srgbClr val="252525"/>
                </a:solidFill>
                <a:latin typeface="Verdana"/>
                <a:cs typeface="Verdana"/>
              </a:rPr>
              <a:t>u</a:t>
            </a:r>
            <a:r>
              <a:rPr sz="1000" spc="-105" dirty="0">
                <a:solidFill>
                  <a:srgbClr val="252525"/>
                </a:solidFill>
                <a:latin typeface="Verdana"/>
                <a:cs typeface="Verdana"/>
              </a:rPr>
              <a:t>rsh</a:t>
            </a:r>
            <a:r>
              <a:rPr sz="1000" spc="-50" dirty="0">
                <a:solidFill>
                  <a:srgbClr val="252525"/>
                </a:solidFill>
                <a:latin typeface="Verdana"/>
                <a:cs typeface="Verdana"/>
              </a:rPr>
              <a:t>i</a:t>
            </a:r>
            <a:r>
              <a:rPr sz="1000" spc="55" dirty="0">
                <a:solidFill>
                  <a:srgbClr val="252525"/>
                </a:solidFill>
                <a:latin typeface="Verdana"/>
                <a:cs typeface="Verdana"/>
              </a:rPr>
              <a:t>p</a:t>
            </a:r>
            <a:r>
              <a:rPr sz="1000" spc="-65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-95" dirty="0">
                <a:solidFill>
                  <a:srgbClr val="252525"/>
                </a:solidFill>
                <a:latin typeface="Verdana"/>
                <a:cs typeface="Verdana"/>
              </a:rPr>
              <a:t>#</a:t>
            </a:r>
            <a:r>
              <a:rPr sz="1000" spc="-80" dirty="0">
                <a:solidFill>
                  <a:srgbClr val="252525"/>
                </a:solidFill>
                <a:latin typeface="Verdana"/>
                <a:cs typeface="Verdana"/>
              </a:rPr>
              <a:t>H</a:t>
            </a:r>
            <a:r>
              <a:rPr sz="1000" spc="-40" dirty="0">
                <a:solidFill>
                  <a:srgbClr val="252525"/>
                </a:solidFill>
                <a:latin typeface="Verdana"/>
                <a:cs typeface="Verdana"/>
              </a:rPr>
              <a:t>u</a:t>
            </a:r>
            <a:r>
              <a:rPr sz="1000" spc="25" dirty="0">
                <a:solidFill>
                  <a:srgbClr val="252525"/>
                </a:solidFill>
                <a:latin typeface="Verdana"/>
                <a:cs typeface="Verdana"/>
              </a:rPr>
              <a:t>m</a:t>
            </a:r>
            <a:r>
              <a:rPr sz="1000" spc="20" dirty="0">
                <a:solidFill>
                  <a:srgbClr val="252525"/>
                </a:solidFill>
                <a:latin typeface="Verdana"/>
                <a:cs typeface="Verdana"/>
              </a:rPr>
              <a:t>a</a:t>
            </a:r>
            <a:r>
              <a:rPr sz="1000" spc="-30" dirty="0">
                <a:solidFill>
                  <a:srgbClr val="252525"/>
                </a:solidFill>
                <a:latin typeface="Verdana"/>
                <a:cs typeface="Verdana"/>
              </a:rPr>
              <a:t>n</a:t>
            </a:r>
            <a:r>
              <a:rPr sz="1000" spc="75" dirty="0">
                <a:solidFill>
                  <a:srgbClr val="252525"/>
                </a:solidFill>
                <a:latin typeface="Verdana"/>
                <a:cs typeface="Verdana"/>
              </a:rPr>
              <a:t>a</a:t>
            </a:r>
            <a:r>
              <a:rPr sz="1000" spc="-100" dirty="0">
                <a:solidFill>
                  <a:srgbClr val="252525"/>
                </a:solidFill>
                <a:latin typeface="Verdana"/>
                <a:cs typeface="Verdana"/>
              </a:rPr>
              <a:t>F</a:t>
            </a:r>
            <a:r>
              <a:rPr sz="1000" spc="-75" dirty="0">
                <a:solidFill>
                  <a:srgbClr val="252525"/>
                </a:solidFill>
                <a:latin typeface="Verdana"/>
                <a:cs typeface="Verdana"/>
              </a:rPr>
              <a:t>i</a:t>
            </a:r>
            <a:r>
              <a:rPr sz="1000" spc="-30" dirty="0">
                <a:solidFill>
                  <a:srgbClr val="252525"/>
                </a:solidFill>
                <a:latin typeface="Verdana"/>
                <a:cs typeface="Verdana"/>
              </a:rPr>
              <a:t>n</a:t>
            </a:r>
            <a:r>
              <a:rPr sz="1000" spc="75" dirty="0">
                <a:solidFill>
                  <a:srgbClr val="252525"/>
                </a:solidFill>
                <a:latin typeface="Verdana"/>
                <a:cs typeface="Verdana"/>
              </a:rPr>
              <a:t>a</a:t>
            </a:r>
            <a:r>
              <a:rPr sz="1000" spc="-30" dirty="0">
                <a:solidFill>
                  <a:srgbClr val="252525"/>
                </a:solidFill>
                <a:latin typeface="Verdana"/>
                <a:cs typeface="Verdana"/>
              </a:rPr>
              <a:t>n</a:t>
            </a:r>
            <a:r>
              <a:rPr sz="1000" spc="120" dirty="0">
                <a:solidFill>
                  <a:srgbClr val="252525"/>
                </a:solidFill>
                <a:latin typeface="Verdana"/>
                <a:cs typeface="Verdana"/>
              </a:rPr>
              <a:t>c</a:t>
            </a:r>
            <a:r>
              <a:rPr sz="1000" spc="-75" dirty="0">
                <a:solidFill>
                  <a:srgbClr val="252525"/>
                </a:solidFill>
                <a:latin typeface="Verdana"/>
                <a:cs typeface="Verdana"/>
              </a:rPr>
              <a:t>i</a:t>
            </a:r>
            <a:r>
              <a:rPr sz="1000" spc="75" dirty="0">
                <a:solidFill>
                  <a:srgbClr val="252525"/>
                </a:solidFill>
                <a:latin typeface="Verdana"/>
                <a:cs typeface="Verdana"/>
              </a:rPr>
              <a:t>a</a:t>
            </a:r>
            <a:r>
              <a:rPr sz="1000" spc="-75" dirty="0">
                <a:solidFill>
                  <a:srgbClr val="252525"/>
                </a:solidFill>
                <a:latin typeface="Verdana"/>
                <a:cs typeface="Verdana"/>
              </a:rPr>
              <a:t>l</a:t>
            </a:r>
            <a:r>
              <a:rPr sz="1000" spc="-40" dirty="0">
                <a:solidFill>
                  <a:srgbClr val="252525"/>
                </a:solidFill>
                <a:latin typeface="Verdana"/>
                <a:cs typeface="Verdana"/>
              </a:rPr>
              <a:t> </a:t>
            </a:r>
            <a:r>
              <a:rPr sz="1000" spc="10" dirty="0">
                <a:solidFill>
                  <a:srgbClr val="252525"/>
                </a:solidFill>
                <a:latin typeface="Verdana"/>
                <a:cs typeface="Verdana"/>
              </a:rPr>
              <a:t>#Cha</a:t>
            </a:r>
            <a:r>
              <a:rPr sz="1000" spc="-30" dirty="0">
                <a:solidFill>
                  <a:srgbClr val="252525"/>
                </a:solidFill>
                <a:latin typeface="Verdana"/>
                <a:cs typeface="Verdana"/>
              </a:rPr>
              <a:t>n</a:t>
            </a:r>
            <a:r>
              <a:rPr sz="1000" spc="-20" dirty="0">
                <a:solidFill>
                  <a:srgbClr val="252525"/>
                </a:solidFill>
                <a:latin typeface="Verdana"/>
                <a:cs typeface="Verdana"/>
              </a:rPr>
              <a:t>g</a:t>
            </a:r>
            <a:r>
              <a:rPr sz="1000" spc="-5" dirty="0">
                <a:solidFill>
                  <a:srgbClr val="252525"/>
                </a:solidFill>
                <a:latin typeface="Verdana"/>
                <a:cs typeface="Verdana"/>
              </a:rPr>
              <a:t>i</a:t>
            </a:r>
            <a:r>
              <a:rPr sz="1000" spc="-30" dirty="0">
                <a:solidFill>
                  <a:srgbClr val="252525"/>
                </a:solidFill>
                <a:latin typeface="Verdana"/>
                <a:cs typeface="Verdana"/>
              </a:rPr>
              <a:t>n</a:t>
            </a:r>
            <a:r>
              <a:rPr sz="1000" spc="-25" dirty="0">
                <a:solidFill>
                  <a:srgbClr val="252525"/>
                </a:solidFill>
                <a:latin typeface="Verdana"/>
                <a:cs typeface="Verdana"/>
              </a:rPr>
              <a:t>gLive</a:t>
            </a:r>
            <a:r>
              <a:rPr sz="1000" spc="-135" dirty="0">
                <a:solidFill>
                  <a:srgbClr val="252525"/>
                </a:solidFill>
                <a:latin typeface="Verdana"/>
                <a:cs typeface="Verdana"/>
              </a:rPr>
              <a:t>s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16939" y="492378"/>
            <a:ext cx="397637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0" dirty="0"/>
              <a:t>Testimonial/Case</a:t>
            </a:r>
            <a:r>
              <a:rPr spc="-95" dirty="0"/>
              <a:t> </a:t>
            </a:r>
            <a:r>
              <a:rPr dirty="0"/>
              <a:t>Study</a:t>
            </a: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88452" y="1354836"/>
            <a:ext cx="2275331" cy="2450592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248906" y="4086605"/>
            <a:ext cx="4101465" cy="14719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06045">
              <a:lnSpc>
                <a:spcPct val="100000"/>
              </a:lnSpc>
              <a:spcBef>
                <a:spcPts val="95"/>
              </a:spcBef>
            </a:pPr>
            <a:r>
              <a:rPr sz="1000" spc="30" dirty="0">
                <a:solidFill>
                  <a:srgbClr val="FFFFFF"/>
                </a:solidFill>
                <a:latin typeface="Verdana"/>
                <a:cs typeface="Verdana"/>
              </a:rPr>
              <a:t>Meet</a:t>
            </a:r>
            <a:r>
              <a:rPr sz="10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40" dirty="0">
                <a:solidFill>
                  <a:srgbClr val="FFFFFF"/>
                </a:solidFill>
                <a:latin typeface="Verdana"/>
                <a:cs typeface="Verdana"/>
              </a:rPr>
              <a:t>Mona</a:t>
            </a:r>
            <a:r>
              <a:rPr sz="1000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20" dirty="0">
                <a:solidFill>
                  <a:srgbClr val="FFFFFF"/>
                </a:solidFill>
                <a:latin typeface="Verdana"/>
                <a:cs typeface="Verdana"/>
              </a:rPr>
              <a:t>Petal,</a:t>
            </a:r>
            <a:r>
              <a:rPr sz="10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7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0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determined</a:t>
            </a:r>
            <a:r>
              <a:rPr sz="10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40" dirty="0">
                <a:solidFill>
                  <a:srgbClr val="FFFFFF"/>
                </a:solidFill>
                <a:latin typeface="Verdana"/>
                <a:cs typeface="Verdana"/>
              </a:rPr>
              <a:t>24-year-old</a:t>
            </a:r>
            <a:r>
              <a:rPr sz="1000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25" dirty="0">
                <a:solidFill>
                  <a:srgbClr val="FFFFFF"/>
                </a:solidFill>
                <a:latin typeface="Verdana"/>
                <a:cs typeface="Verdana"/>
              </a:rPr>
              <a:t>mother</a:t>
            </a:r>
            <a:r>
              <a:rPr sz="10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sz="10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25" dirty="0">
                <a:solidFill>
                  <a:srgbClr val="FFFFFF"/>
                </a:solidFill>
                <a:latin typeface="Verdana"/>
                <a:cs typeface="Verdana"/>
              </a:rPr>
              <a:t>three</a:t>
            </a:r>
            <a:r>
              <a:rPr sz="10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75" dirty="0">
                <a:solidFill>
                  <a:srgbClr val="FFFFFF"/>
                </a:solidFill>
                <a:latin typeface="Verdana"/>
                <a:cs typeface="Verdana"/>
              </a:rPr>
              <a:t>girls </a:t>
            </a:r>
            <a:r>
              <a:rPr sz="1000" spc="-3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45" dirty="0">
                <a:solidFill>
                  <a:srgbClr val="FFFFFF"/>
                </a:solidFill>
                <a:latin typeface="Verdana"/>
                <a:cs typeface="Verdana"/>
              </a:rPr>
              <a:t>from </a:t>
            </a:r>
            <a:r>
              <a:rPr sz="1000" spc="75" dirty="0">
                <a:solidFill>
                  <a:srgbClr val="FFFFFF"/>
                </a:solidFill>
                <a:latin typeface="Verdana"/>
                <a:cs typeface="Verdana"/>
              </a:rPr>
              <a:t>a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poor </a:t>
            </a:r>
            <a:r>
              <a:rPr sz="1000" spc="-45" dirty="0">
                <a:solidFill>
                  <a:srgbClr val="FFFFFF"/>
                </a:solidFill>
                <a:latin typeface="Verdana"/>
                <a:cs typeface="Verdana"/>
              </a:rPr>
              <a:t>family. </a:t>
            </a:r>
            <a:r>
              <a:rPr sz="1000" spc="-50" dirty="0">
                <a:solidFill>
                  <a:srgbClr val="FFFFFF"/>
                </a:solidFill>
                <a:latin typeface="Verdana"/>
                <a:cs typeface="Verdana"/>
              </a:rPr>
              <a:t>With </a:t>
            </a:r>
            <a:r>
              <a:rPr sz="1000" spc="-95" dirty="0">
                <a:solidFill>
                  <a:srgbClr val="FFFFFF"/>
                </a:solidFill>
                <a:latin typeface="Verdana"/>
                <a:cs typeface="Verdana"/>
              </a:rPr>
              <a:t>just </a:t>
            </a:r>
            <a:r>
              <a:rPr sz="1000" spc="75" dirty="0">
                <a:solidFill>
                  <a:srgbClr val="FFFFFF"/>
                </a:solidFill>
                <a:latin typeface="Verdana"/>
                <a:cs typeface="Verdana"/>
              </a:rPr>
              <a:t>a </a:t>
            </a:r>
            <a:r>
              <a:rPr sz="1000" spc="-65" dirty="0">
                <a:solidFill>
                  <a:srgbClr val="FFFFFF"/>
                </a:solidFill>
                <a:latin typeface="Verdana"/>
                <a:cs typeface="Verdana"/>
              </a:rPr>
              <a:t>10th </a:t>
            </a:r>
            <a:r>
              <a:rPr sz="1000" spc="-30" dirty="0">
                <a:solidFill>
                  <a:srgbClr val="FFFFFF"/>
                </a:solidFill>
                <a:latin typeface="Verdana"/>
                <a:cs typeface="Verdana"/>
              </a:rPr>
              <a:t>class </a:t>
            </a:r>
            <a:r>
              <a:rPr sz="1000" spc="5" dirty="0">
                <a:solidFill>
                  <a:srgbClr val="FFFFFF"/>
                </a:solidFill>
                <a:latin typeface="Verdana"/>
                <a:cs typeface="Verdana"/>
              </a:rPr>
              <a:t>education, </a:t>
            </a:r>
            <a:r>
              <a:rPr sz="1000" spc="-40" dirty="0">
                <a:solidFill>
                  <a:srgbClr val="FFFFFF"/>
                </a:solidFill>
                <a:latin typeface="Verdana"/>
                <a:cs typeface="Verdana"/>
              </a:rPr>
              <a:t>she </a:t>
            </a:r>
            <a:r>
              <a:rPr sz="1000" spc="-15" dirty="0">
                <a:solidFill>
                  <a:srgbClr val="FFFFFF"/>
                </a:solidFill>
                <a:latin typeface="Verdana"/>
                <a:cs typeface="Verdana"/>
              </a:rPr>
              <a:t>was </a:t>
            </a:r>
            <a:r>
              <a:rPr sz="10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40" dirty="0">
                <a:solidFill>
                  <a:srgbClr val="FFFFFF"/>
                </a:solidFill>
                <a:latin typeface="Verdana"/>
                <a:cs typeface="Verdana"/>
              </a:rPr>
              <a:t>struggling </a:t>
            </a: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to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make </a:t>
            </a:r>
            <a:r>
              <a:rPr sz="1000" spc="-15" dirty="0">
                <a:solidFill>
                  <a:srgbClr val="FFFFFF"/>
                </a:solidFill>
                <a:latin typeface="Verdana"/>
                <a:cs typeface="Verdana"/>
              </a:rPr>
              <a:t>ends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meet </a:t>
            </a:r>
            <a:r>
              <a:rPr sz="1000" spc="-25" dirty="0">
                <a:solidFill>
                  <a:srgbClr val="FFFFFF"/>
                </a:solidFill>
                <a:latin typeface="Verdana"/>
                <a:cs typeface="Verdana"/>
              </a:rPr>
              <a:t>while </a:t>
            </a:r>
            <a:r>
              <a:rPr sz="1000" spc="-35" dirty="0">
                <a:solidFill>
                  <a:srgbClr val="FFFFFF"/>
                </a:solidFill>
                <a:latin typeface="Verdana"/>
                <a:cs typeface="Verdana"/>
              </a:rPr>
              <a:t>her </a:t>
            </a:r>
            <a:r>
              <a:rPr sz="1000" spc="-10" dirty="0">
                <a:solidFill>
                  <a:srgbClr val="FFFFFF"/>
                </a:solidFill>
                <a:latin typeface="Verdana"/>
                <a:cs typeface="Verdana"/>
              </a:rPr>
              <a:t>husband worked </a:t>
            </a:r>
            <a:r>
              <a:rPr sz="1000" spc="-30" dirty="0">
                <a:solidFill>
                  <a:srgbClr val="FFFFFF"/>
                </a:solidFill>
                <a:latin typeface="Verdana"/>
                <a:cs typeface="Verdana"/>
              </a:rPr>
              <a:t>as </a:t>
            </a:r>
            <a:r>
              <a:rPr sz="1000" spc="75" dirty="0">
                <a:solidFill>
                  <a:srgbClr val="FFFFFF"/>
                </a:solidFill>
                <a:latin typeface="Verdana"/>
                <a:cs typeface="Verdana"/>
              </a:rPr>
              <a:t>a </a:t>
            </a:r>
            <a:r>
              <a:rPr sz="1000" spc="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25" dirty="0">
                <a:solidFill>
                  <a:srgbClr val="FFFFFF"/>
                </a:solidFill>
                <a:latin typeface="Verdana"/>
                <a:cs typeface="Verdana"/>
              </a:rPr>
              <a:t>laborer.</a:t>
            </a:r>
            <a:endParaRPr sz="1000">
              <a:latin typeface="Verdana"/>
              <a:cs typeface="Verdana"/>
            </a:endParaRPr>
          </a:p>
          <a:p>
            <a:pPr marL="12700" marR="5080">
              <a:lnSpc>
                <a:spcPct val="99800"/>
              </a:lnSpc>
              <a:spcBef>
                <a:spcPts val="600"/>
              </a:spcBef>
            </a:pPr>
            <a:r>
              <a:rPr sz="1000" spc="-55" dirty="0">
                <a:solidFill>
                  <a:srgbClr val="FFFFFF"/>
                </a:solidFill>
                <a:latin typeface="Verdana"/>
                <a:cs typeface="Verdana"/>
              </a:rPr>
              <a:t>Enter </a:t>
            </a:r>
            <a:r>
              <a:rPr sz="1000" spc="-95" dirty="0">
                <a:solidFill>
                  <a:srgbClr val="FFFFFF"/>
                </a:solidFill>
                <a:latin typeface="Verdana"/>
                <a:cs typeface="Verdana"/>
              </a:rPr>
              <a:t>HFSPL </a:t>
            </a:r>
            <a:r>
              <a:rPr sz="1000" spc="-125" dirty="0">
                <a:solidFill>
                  <a:srgbClr val="FFFFFF"/>
                </a:solidFill>
                <a:latin typeface="Verdana"/>
                <a:cs typeface="Verdana"/>
              </a:rPr>
              <a:t>- </a:t>
            </a:r>
            <a:r>
              <a:rPr sz="1000" spc="75" dirty="0">
                <a:solidFill>
                  <a:srgbClr val="FFFFFF"/>
                </a:solidFill>
                <a:latin typeface="Verdana"/>
                <a:cs typeface="Verdana"/>
              </a:rPr>
              <a:t>a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game-changer! </a:t>
            </a:r>
            <a:r>
              <a:rPr sz="1000" spc="-60" dirty="0">
                <a:solidFill>
                  <a:srgbClr val="FFFFFF"/>
                </a:solidFill>
                <a:latin typeface="Verdana"/>
                <a:cs typeface="Verdana"/>
              </a:rPr>
              <a:t>They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introduced </a:t>
            </a:r>
            <a:r>
              <a:rPr sz="1000" spc="40" dirty="0">
                <a:solidFill>
                  <a:srgbClr val="FFFFFF"/>
                </a:solidFill>
                <a:latin typeface="Verdana"/>
                <a:cs typeface="Verdana"/>
              </a:rPr>
              <a:t>Mona </a:t>
            </a: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to </a:t>
            </a:r>
            <a:r>
              <a:rPr sz="1000" spc="75" dirty="0">
                <a:solidFill>
                  <a:srgbClr val="FFFFFF"/>
                </a:solidFill>
                <a:latin typeface="Verdana"/>
                <a:cs typeface="Verdana"/>
              </a:rPr>
              <a:t>a </a:t>
            </a:r>
            <a:r>
              <a:rPr sz="1000" spc="-20" dirty="0">
                <a:solidFill>
                  <a:srgbClr val="FFFFFF"/>
                </a:solidFill>
                <a:latin typeface="Verdana"/>
                <a:cs typeface="Verdana"/>
              </a:rPr>
              <a:t>world </a:t>
            </a:r>
            <a:r>
              <a:rPr sz="1000" spc="-3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of </a:t>
            </a:r>
            <a:r>
              <a:rPr sz="1000" spc="-50" dirty="0">
                <a:solidFill>
                  <a:srgbClr val="FFFFFF"/>
                </a:solidFill>
                <a:latin typeface="Verdana"/>
                <a:cs typeface="Verdana"/>
              </a:rPr>
              <a:t>possibilities </a:t>
            </a:r>
            <a:r>
              <a:rPr sz="1000" spc="-35" dirty="0">
                <a:solidFill>
                  <a:srgbClr val="FFFFFF"/>
                </a:solidFill>
                <a:latin typeface="Verdana"/>
                <a:cs typeface="Verdana"/>
              </a:rPr>
              <a:t>with </a:t>
            </a:r>
            <a:r>
              <a:rPr sz="1000" spc="-50" dirty="0">
                <a:solidFill>
                  <a:srgbClr val="FFFFFF"/>
                </a:solidFill>
                <a:latin typeface="Verdana"/>
                <a:cs typeface="Verdana"/>
              </a:rPr>
              <a:t>their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loan </a:t>
            </a:r>
            <a:r>
              <a:rPr sz="1000" spc="35" dirty="0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sz="1000" spc="-40" dirty="0">
                <a:solidFill>
                  <a:srgbClr val="FFFFFF"/>
                </a:solidFill>
                <a:latin typeface="Verdana"/>
                <a:cs typeface="Verdana"/>
              </a:rPr>
              <a:t>support. </a:t>
            </a:r>
            <a:r>
              <a:rPr sz="1000" spc="-15" dirty="0">
                <a:solidFill>
                  <a:srgbClr val="FFFFFF"/>
                </a:solidFill>
                <a:latin typeface="Verdana"/>
                <a:cs typeface="Verdana"/>
              </a:rPr>
              <a:t>Now, </a:t>
            </a:r>
            <a:r>
              <a:rPr sz="1000" spc="-40" dirty="0">
                <a:solidFill>
                  <a:srgbClr val="FFFFFF"/>
                </a:solidFill>
                <a:latin typeface="Verdana"/>
                <a:cs typeface="Verdana"/>
              </a:rPr>
              <a:t>she </a:t>
            </a:r>
            <a:r>
              <a:rPr sz="1000" spc="-80" dirty="0">
                <a:solidFill>
                  <a:srgbClr val="FFFFFF"/>
                </a:solidFill>
                <a:latin typeface="Verdana"/>
                <a:cs typeface="Verdana"/>
              </a:rPr>
              <a:t>runs </a:t>
            </a:r>
            <a:r>
              <a:rPr sz="1000" spc="75" dirty="0">
                <a:solidFill>
                  <a:srgbClr val="FFFFFF"/>
                </a:solidFill>
                <a:latin typeface="Verdana"/>
                <a:cs typeface="Verdana"/>
              </a:rPr>
              <a:t>a </a:t>
            </a:r>
            <a:r>
              <a:rPr sz="1000" spc="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35" dirty="0">
                <a:solidFill>
                  <a:srgbClr val="FFFFFF"/>
                </a:solidFill>
                <a:latin typeface="Verdana"/>
                <a:cs typeface="Verdana"/>
              </a:rPr>
              <a:t>successful </a:t>
            </a:r>
            <a:r>
              <a:rPr sz="1000" spc="-55" dirty="0">
                <a:solidFill>
                  <a:srgbClr val="FFFFFF"/>
                </a:solidFill>
                <a:latin typeface="Verdana"/>
                <a:cs typeface="Verdana"/>
              </a:rPr>
              <a:t>business </a:t>
            </a:r>
            <a:r>
              <a:rPr sz="1000" spc="-45" dirty="0">
                <a:solidFill>
                  <a:srgbClr val="FFFFFF"/>
                </a:solidFill>
                <a:latin typeface="Verdana"/>
                <a:cs typeface="Verdana"/>
              </a:rPr>
              <a:t>from </a:t>
            </a:r>
            <a:r>
              <a:rPr sz="1000" spc="-15" dirty="0">
                <a:solidFill>
                  <a:srgbClr val="FFFFFF"/>
                </a:solidFill>
                <a:latin typeface="Verdana"/>
                <a:cs typeface="Verdana"/>
              </a:rPr>
              <a:t>home, earning </a:t>
            </a:r>
            <a:r>
              <a:rPr sz="1000" spc="-90" dirty="0">
                <a:solidFill>
                  <a:srgbClr val="FFFFFF"/>
                </a:solidFill>
                <a:latin typeface="Verdana"/>
                <a:cs typeface="Verdana"/>
              </a:rPr>
              <a:t>6000 </a:t>
            </a: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to </a:t>
            </a:r>
            <a:r>
              <a:rPr sz="1000" spc="-90" dirty="0">
                <a:solidFill>
                  <a:srgbClr val="FFFFFF"/>
                </a:solidFill>
                <a:latin typeface="Verdana"/>
                <a:cs typeface="Verdana"/>
              </a:rPr>
              <a:t>8000 </a:t>
            </a:r>
            <a:r>
              <a:rPr sz="1000" spc="-25" dirty="0">
                <a:solidFill>
                  <a:srgbClr val="FFFFFF"/>
                </a:solidFill>
                <a:latin typeface="Verdana"/>
                <a:cs typeface="Verdana"/>
              </a:rPr>
              <a:t>rupees </a:t>
            </a:r>
            <a:r>
              <a:rPr sz="1000" spc="75" dirty="0">
                <a:solidFill>
                  <a:srgbClr val="FFFFFF"/>
                </a:solidFill>
                <a:latin typeface="Verdana"/>
                <a:cs typeface="Verdana"/>
              </a:rPr>
              <a:t>a </a:t>
            </a:r>
            <a:r>
              <a:rPr sz="1000" spc="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25" dirty="0">
                <a:solidFill>
                  <a:srgbClr val="FFFFFF"/>
                </a:solidFill>
                <a:latin typeface="Verdana"/>
                <a:cs typeface="Verdana"/>
              </a:rPr>
              <a:t>mon</a:t>
            </a: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000" spc="-30" dirty="0">
                <a:solidFill>
                  <a:srgbClr val="FFFFFF"/>
                </a:solidFill>
                <a:latin typeface="Verdana"/>
                <a:cs typeface="Verdana"/>
              </a:rPr>
              <a:t>h</a:t>
            </a:r>
            <a:r>
              <a:rPr sz="1000" spc="-90" dirty="0">
                <a:solidFill>
                  <a:srgbClr val="FFFFFF"/>
                </a:solidFill>
                <a:latin typeface="Verdana"/>
                <a:cs typeface="Verdana"/>
              </a:rPr>
              <a:t>. </a:t>
            </a:r>
            <a:r>
              <a:rPr sz="1000" spc="-20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000" spc="-30" dirty="0">
                <a:solidFill>
                  <a:srgbClr val="FFFFFF"/>
                </a:solidFill>
                <a:latin typeface="Verdana"/>
                <a:cs typeface="Verdana"/>
              </a:rPr>
              <a:t>h</a:t>
            </a:r>
            <a:r>
              <a:rPr sz="1000" spc="7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000" spc="-3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000" spc="-95" dirty="0">
                <a:solidFill>
                  <a:srgbClr val="FFFFFF"/>
                </a:solidFill>
                <a:latin typeface="Verdana"/>
                <a:cs typeface="Verdana"/>
              </a:rPr>
              <a:t>k</a:t>
            </a:r>
            <a:r>
              <a:rPr sz="1000" spc="-14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1000" spc="-95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10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75" dirty="0">
                <a:solidFill>
                  <a:srgbClr val="FFFFFF"/>
                </a:solidFill>
                <a:latin typeface="Verdana"/>
                <a:cs typeface="Verdana"/>
              </a:rPr>
              <a:t>H</a:t>
            </a:r>
            <a:r>
              <a:rPr sz="1000" spc="-100" dirty="0">
                <a:solidFill>
                  <a:srgbClr val="FFFFFF"/>
                </a:solidFill>
                <a:latin typeface="Verdana"/>
                <a:cs typeface="Verdana"/>
              </a:rPr>
              <a:t>F</a:t>
            </a:r>
            <a:r>
              <a:rPr sz="1000" spc="-195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1000" spc="-60" dirty="0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sz="1000" spc="-65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000" spc="-100" dirty="0">
                <a:solidFill>
                  <a:srgbClr val="FFFFFF"/>
                </a:solidFill>
                <a:latin typeface="Verdana"/>
                <a:cs typeface="Verdana"/>
              </a:rPr>
              <a:t>!</a:t>
            </a:r>
            <a:r>
              <a:rPr sz="10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10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000" spc="10" dirty="0">
                <a:solidFill>
                  <a:srgbClr val="FFFFFF"/>
                </a:solidFill>
                <a:latin typeface="Verdana"/>
                <a:cs typeface="Verdana"/>
              </a:rPr>
              <a:t>mp</a:t>
            </a:r>
            <a:r>
              <a:rPr sz="1000" spc="4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000" spc="15" dirty="0">
                <a:solidFill>
                  <a:srgbClr val="FFFFFF"/>
                </a:solidFill>
                <a:latin typeface="Verdana"/>
                <a:cs typeface="Verdana"/>
              </a:rPr>
              <a:t>w</a:t>
            </a:r>
            <a:r>
              <a:rPr sz="1000" spc="-60" dirty="0">
                <a:solidFill>
                  <a:srgbClr val="FFFFFF"/>
                </a:solidFill>
                <a:latin typeface="Verdana"/>
                <a:cs typeface="Verdana"/>
              </a:rPr>
              <a:t>er</a:t>
            </a:r>
            <a:r>
              <a:rPr sz="1000" spc="-30" dirty="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sz="1000" spc="45" dirty="0">
                <a:solidFill>
                  <a:srgbClr val="FFFFFF"/>
                </a:solidFill>
                <a:latin typeface="Verdana"/>
                <a:cs typeface="Verdana"/>
              </a:rPr>
              <a:t>g</a:t>
            </a:r>
            <a:r>
              <a:rPr sz="10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15" dirty="0">
                <a:solidFill>
                  <a:srgbClr val="FFFFFF"/>
                </a:solidFill>
                <a:latin typeface="Verdana"/>
                <a:cs typeface="Verdana"/>
              </a:rPr>
              <a:t>w</a:t>
            </a:r>
            <a:r>
              <a:rPr sz="1000" spc="4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me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000" spc="-90" dirty="0">
                <a:solidFill>
                  <a:srgbClr val="FFFFFF"/>
                </a:solidFill>
                <a:latin typeface="Verdana"/>
                <a:cs typeface="Verdana"/>
              </a:rPr>
              <a:t>, </a:t>
            </a:r>
            <a:r>
              <a:rPr sz="1000" spc="-5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000" spc="-25" dirty="0">
                <a:solidFill>
                  <a:srgbClr val="FFFFFF"/>
                </a:solidFill>
                <a:latin typeface="Verdana"/>
                <a:cs typeface="Verdana"/>
              </a:rPr>
              <a:t>ra</a:t>
            </a:r>
            <a:r>
              <a:rPr sz="1000" spc="-3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000" spc="-95" dirty="0">
                <a:solidFill>
                  <a:srgbClr val="FFFFFF"/>
                </a:solidFill>
                <a:latin typeface="Verdana"/>
                <a:cs typeface="Verdana"/>
              </a:rPr>
              <a:t>sf</a:t>
            </a:r>
            <a:r>
              <a:rPr sz="1000" spc="4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000" spc="-105" dirty="0">
                <a:solidFill>
                  <a:srgbClr val="FFFFFF"/>
                </a:solidFill>
                <a:latin typeface="Verdana"/>
                <a:cs typeface="Verdana"/>
              </a:rPr>
              <a:t>rm</a:t>
            </a:r>
            <a:r>
              <a:rPr sz="1000" spc="-3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000" spc="-3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000" spc="45" dirty="0">
                <a:solidFill>
                  <a:srgbClr val="FFFFFF"/>
                </a:solidFill>
                <a:latin typeface="Verdana"/>
                <a:cs typeface="Verdana"/>
              </a:rPr>
              <a:t>g</a:t>
            </a:r>
            <a:r>
              <a:rPr sz="10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70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000" spc="-7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000" spc="-65" dirty="0">
                <a:solidFill>
                  <a:srgbClr val="FFFFFF"/>
                </a:solidFill>
                <a:latin typeface="Verdana"/>
                <a:cs typeface="Verdana"/>
              </a:rPr>
              <a:t>ves</a:t>
            </a:r>
            <a:r>
              <a:rPr sz="1000" spc="-4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0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30" dirty="0">
                <a:solidFill>
                  <a:srgbClr val="FFFFFF"/>
                </a:solidFill>
                <a:latin typeface="Verdana"/>
                <a:cs typeface="Verdana"/>
              </a:rPr>
              <a:t>J</a:t>
            </a:r>
            <a:r>
              <a:rPr sz="1000" spc="3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000" spc="-7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000" spc="-20" dirty="0">
                <a:solidFill>
                  <a:srgbClr val="FFFFFF"/>
                </a:solidFill>
                <a:latin typeface="Verdana"/>
                <a:cs typeface="Verdana"/>
              </a:rPr>
              <a:t>n  </a:t>
            </a:r>
            <a:r>
              <a:rPr sz="1000" spc="-40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1000" spc="-14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1000" spc="-105" dirty="0">
                <a:solidFill>
                  <a:srgbClr val="FFFFFF"/>
                </a:solidFill>
                <a:latin typeface="Verdana"/>
                <a:cs typeface="Verdana"/>
              </a:rPr>
              <a:t>!</a:t>
            </a:r>
            <a:r>
              <a:rPr sz="10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Segoe UI Emoji"/>
                <a:cs typeface="Segoe UI Emoji"/>
              </a:rPr>
              <a:t>🌟</a:t>
            </a:r>
            <a:r>
              <a:rPr sz="1000" spc="-5" dirty="0">
                <a:solidFill>
                  <a:srgbClr val="FFFFFF"/>
                </a:solidFill>
                <a:latin typeface="Segoe UI Emoji"/>
                <a:cs typeface="Segoe UI Emoji"/>
              </a:rPr>
              <a:t>💪</a:t>
            </a:r>
            <a:r>
              <a:rPr sz="1000" spc="10" dirty="0">
                <a:solidFill>
                  <a:srgbClr val="FFFFFF"/>
                </a:solidFill>
                <a:latin typeface="Segoe UI Emoji"/>
                <a:cs typeface="Segoe UI Emoji"/>
              </a:rPr>
              <a:t> </a:t>
            </a:r>
            <a:r>
              <a:rPr sz="1000" spc="-30" dirty="0">
                <a:solidFill>
                  <a:srgbClr val="FFFFFF"/>
                </a:solidFill>
                <a:latin typeface="Verdana"/>
                <a:cs typeface="Verdana"/>
              </a:rPr>
              <a:t>#Gra</a:t>
            </a: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tef</a:t>
            </a:r>
            <a:r>
              <a:rPr sz="1000" spc="-20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1000" spc="-75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0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120" dirty="0">
                <a:solidFill>
                  <a:srgbClr val="FFFFFF"/>
                </a:solidFill>
                <a:latin typeface="Verdana"/>
                <a:cs typeface="Verdana"/>
              </a:rPr>
              <a:t>#</a:t>
            </a:r>
            <a:r>
              <a:rPr sz="1000" spc="-8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000" spc="10" dirty="0">
                <a:solidFill>
                  <a:srgbClr val="FFFFFF"/>
                </a:solidFill>
                <a:latin typeface="Verdana"/>
                <a:cs typeface="Verdana"/>
              </a:rPr>
              <a:t>mp</a:t>
            </a:r>
            <a:r>
              <a:rPr sz="1000" spc="4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000" spc="15" dirty="0">
                <a:solidFill>
                  <a:srgbClr val="FFFFFF"/>
                </a:solidFill>
                <a:latin typeface="Verdana"/>
                <a:cs typeface="Verdana"/>
              </a:rPr>
              <a:t>w</a:t>
            </a:r>
            <a:r>
              <a:rPr sz="1000" spc="-20" dirty="0">
                <a:solidFill>
                  <a:srgbClr val="FFFFFF"/>
                </a:solidFill>
                <a:latin typeface="Verdana"/>
                <a:cs typeface="Verdana"/>
              </a:rPr>
              <a:t>erme</a:t>
            </a:r>
            <a:r>
              <a:rPr sz="1000" spc="-3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000" spc="-6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0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95" dirty="0">
                <a:solidFill>
                  <a:srgbClr val="FFFFFF"/>
                </a:solidFill>
                <a:latin typeface="Verdana"/>
                <a:cs typeface="Verdana"/>
              </a:rPr>
              <a:t>#</a:t>
            </a:r>
            <a:r>
              <a:rPr sz="1000" spc="-80" dirty="0">
                <a:solidFill>
                  <a:srgbClr val="FFFFFF"/>
                </a:solidFill>
                <a:latin typeface="Verdana"/>
                <a:cs typeface="Verdana"/>
              </a:rPr>
              <a:t>H</a:t>
            </a:r>
            <a:r>
              <a:rPr sz="1000" spc="-100" dirty="0">
                <a:solidFill>
                  <a:srgbClr val="FFFFFF"/>
                </a:solidFill>
                <a:latin typeface="Verdana"/>
                <a:cs typeface="Verdana"/>
              </a:rPr>
              <a:t>F</a:t>
            </a:r>
            <a:r>
              <a:rPr sz="1000" spc="-195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1000" spc="-60" dirty="0">
                <a:solidFill>
                  <a:srgbClr val="FFFFFF"/>
                </a:solidFill>
                <a:latin typeface="Verdana"/>
                <a:cs typeface="Verdana"/>
              </a:rPr>
              <a:t>PL </a:t>
            </a:r>
            <a:r>
              <a:rPr sz="1000" spc="10" dirty="0">
                <a:solidFill>
                  <a:srgbClr val="FFFFFF"/>
                </a:solidFill>
                <a:latin typeface="Verdana"/>
                <a:cs typeface="Verdana"/>
              </a:rPr>
              <a:t>#Cha</a:t>
            </a:r>
            <a:r>
              <a:rPr sz="1000" spc="-3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000" spc="-20" dirty="0">
                <a:solidFill>
                  <a:srgbClr val="FFFFFF"/>
                </a:solidFill>
                <a:latin typeface="Verdana"/>
                <a:cs typeface="Verdana"/>
              </a:rPr>
              <a:t>g</a:t>
            </a: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000" spc="-3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000" spc="-25" dirty="0">
                <a:solidFill>
                  <a:srgbClr val="FFFFFF"/>
                </a:solidFill>
                <a:latin typeface="Verdana"/>
                <a:cs typeface="Verdana"/>
              </a:rPr>
              <a:t>gLive</a:t>
            </a:r>
            <a:r>
              <a:rPr sz="1000" spc="-135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endParaRPr sz="1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492378"/>
            <a:ext cx="314960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Board</a:t>
            </a:r>
            <a:r>
              <a:rPr spc="-45" dirty="0"/>
              <a:t> </a:t>
            </a:r>
            <a:r>
              <a:rPr spc="-5" dirty="0"/>
              <a:t>Of</a:t>
            </a:r>
            <a:r>
              <a:rPr spc="-30" dirty="0"/>
              <a:t> </a:t>
            </a:r>
            <a:r>
              <a:rPr spc="-15" dirty="0"/>
              <a:t>Directors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8200" y="1543811"/>
            <a:ext cx="1124712" cy="109118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8200" y="2810255"/>
            <a:ext cx="1124712" cy="104851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8200" y="4046220"/>
            <a:ext cx="1124712" cy="105003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38200" y="5282184"/>
            <a:ext cx="1124712" cy="1066800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838200" y="2714244"/>
            <a:ext cx="10515600" cy="0"/>
          </a:xfrm>
          <a:custGeom>
            <a:avLst/>
            <a:gdLst/>
            <a:ahLst/>
            <a:cxnLst/>
            <a:rect l="l" t="t" r="r" b="b"/>
            <a:pathLst>
              <a:path w="10515600">
                <a:moveTo>
                  <a:pt x="0" y="0"/>
                </a:moveTo>
                <a:lnTo>
                  <a:pt x="10515600" y="0"/>
                </a:lnTo>
              </a:path>
            </a:pathLst>
          </a:custGeom>
          <a:ln w="3175">
            <a:solidFill>
              <a:srgbClr val="7E7E7E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38200" y="3953255"/>
            <a:ext cx="10515600" cy="0"/>
          </a:xfrm>
          <a:custGeom>
            <a:avLst/>
            <a:gdLst/>
            <a:ahLst/>
            <a:cxnLst/>
            <a:rect l="l" t="t" r="r" b="b"/>
            <a:pathLst>
              <a:path w="10515600">
                <a:moveTo>
                  <a:pt x="0" y="0"/>
                </a:moveTo>
                <a:lnTo>
                  <a:pt x="10515600" y="0"/>
                </a:lnTo>
              </a:path>
            </a:pathLst>
          </a:custGeom>
          <a:ln w="3175">
            <a:solidFill>
              <a:srgbClr val="7E7E7E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38200" y="5175503"/>
            <a:ext cx="10515600" cy="0"/>
          </a:xfrm>
          <a:custGeom>
            <a:avLst/>
            <a:gdLst/>
            <a:ahLst/>
            <a:cxnLst/>
            <a:rect l="l" t="t" r="r" b="b"/>
            <a:pathLst>
              <a:path w="10515600">
                <a:moveTo>
                  <a:pt x="0" y="0"/>
                </a:moveTo>
                <a:lnTo>
                  <a:pt x="10515600" y="0"/>
                </a:lnTo>
              </a:path>
            </a:pathLst>
          </a:custGeom>
          <a:ln w="3175">
            <a:solidFill>
              <a:srgbClr val="7E7E7E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935226" y="1515617"/>
            <a:ext cx="1427480" cy="397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1F4980"/>
                </a:solidFill>
                <a:latin typeface="Calibri"/>
                <a:cs typeface="Calibri"/>
              </a:rPr>
              <a:t>Kailash</a:t>
            </a:r>
            <a:r>
              <a:rPr sz="1200" spc="-20" dirty="0">
                <a:solidFill>
                  <a:srgbClr val="1F498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1F4980"/>
                </a:solidFill>
                <a:latin typeface="Calibri"/>
                <a:cs typeface="Calibri"/>
              </a:rPr>
              <a:t>Khandelwal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1200" i="1" spc="25" dirty="0">
                <a:latin typeface="Verdana"/>
                <a:cs typeface="Verdana"/>
              </a:rPr>
              <a:t>Managing</a:t>
            </a:r>
            <a:r>
              <a:rPr sz="1200" i="1" spc="-65" dirty="0">
                <a:latin typeface="Verdana"/>
                <a:cs typeface="Verdana"/>
              </a:rPr>
              <a:t> </a:t>
            </a:r>
            <a:r>
              <a:rPr sz="1200" i="1" spc="-30" dirty="0">
                <a:latin typeface="Verdana"/>
                <a:cs typeface="Verdana"/>
              </a:rPr>
              <a:t>Director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041905" y="1971293"/>
            <a:ext cx="917829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000" spc="50" dirty="0">
                <a:latin typeface="Verdana"/>
                <a:cs typeface="Verdana"/>
              </a:rPr>
              <a:t>A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spc="-15" dirty="0">
                <a:latin typeface="Verdana"/>
                <a:cs typeface="Verdana"/>
              </a:rPr>
              <a:t>veteran</a:t>
            </a:r>
            <a:r>
              <a:rPr sz="1000" spc="-65" dirty="0">
                <a:latin typeface="Verdana"/>
                <a:cs typeface="Verdana"/>
              </a:rPr>
              <a:t> </a:t>
            </a:r>
            <a:r>
              <a:rPr sz="1000" spc="-55" dirty="0">
                <a:latin typeface="Verdana"/>
                <a:cs typeface="Verdana"/>
              </a:rPr>
              <a:t>in</a:t>
            </a:r>
            <a:r>
              <a:rPr sz="1000" spc="-65" dirty="0">
                <a:latin typeface="Verdana"/>
                <a:cs typeface="Verdana"/>
              </a:rPr>
              <a:t> </a:t>
            </a:r>
            <a:r>
              <a:rPr sz="1000" spc="5" dirty="0">
                <a:latin typeface="Verdana"/>
                <a:cs typeface="Verdana"/>
              </a:rPr>
              <a:t>development</a:t>
            </a:r>
            <a:r>
              <a:rPr sz="1000" spc="-60" dirty="0">
                <a:latin typeface="Verdana"/>
                <a:cs typeface="Verdana"/>
              </a:rPr>
              <a:t> </a:t>
            </a:r>
            <a:r>
              <a:rPr sz="1000" spc="-20" dirty="0">
                <a:latin typeface="Verdana"/>
                <a:cs typeface="Verdana"/>
              </a:rPr>
              <a:t>sector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spc="-35" dirty="0">
                <a:latin typeface="Verdana"/>
                <a:cs typeface="Verdana"/>
              </a:rPr>
              <a:t>with</a:t>
            </a:r>
            <a:r>
              <a:rPr sz="1000" spc="-95" dirty="0">
                <a:latin typeface="Verdana"/>
                <a:cs typeface="Verdana"/>
              </a:rPr>
              <a:t> </a:t>
            </a:r>
            <a:r>
              <a:rPr sz="1000" spc="-90" dirty="0">
                <a:latin typeface="Verdana"/>
                <a:cs typeface="Verdana"/>
              </a:rPr>
              <a:t>21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spc="-40" dirty="0">
                <a:latin typeface="Verdana"/>
                <a:cs typeface="Verdana"/>
              </a:rPr>
              <a:t>years</a:t>
            </a:r>
            <a:r>
              <a:rPr sz="1000" spc="-45" dirty="0">
                <a:latin typeface="Verdana"/>
                <a:cs typeface="Verdana"/>
              </a:rPr>
              <a:t> </a:t>
            </a:r>
            <a:r>
              <a:rPr sz="1000" dirty="0">
                <a:latin typeface="Verdana"/>
                <a:cs typeface="Verdana"/>
              </a:rPr>
              <a:t>of</a:t>
            </a:r>
            <a:r>
              <a:rPr sz="1000" spc="-70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experience.</a:t>
            </a:r>
            <a:r>
              <a:rPr sz="1000" spc="-75" dirty="0">
                <a:latin typeface="Verdana"/>
                <a:cs typeface="Verdana"/>
              </a:rPr>
              <a:t> </a:t>
            </a:r>
            <a:r>
              <a:rPr sz="1000" spc="-40" dirty="0">
                <a:latin typeface="Verdana"/>
                <a:cs typeface="Verdana"/>
              </a:rPr>
              <a:t>Kailash</a:t>
            </a:r>
            <a:r>
              <a:rPr sz="1000" spc="-70" dirty="0">
                <a:latin typeface="Verdana"/>
                <a:cs typeface="Verdana"/>
              </a:rPr>
              <a:t> </a:t>
            </a:r>
            <a:r>
              <a:rPr sz="1000" spc="-20" dirty="0">
                <a:latin typeface="Verdana"/>
                <a:cs typeface="Verdana"/>
              </a:rPr>
              <a:t>joined</a:t>
            </a:r>
            <a:r>
              <a:rPr sz="1000" spc="-70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Humana</a:t>
            </a:r>
            <a:r>
              <a:rPr sz="1000" spc="-40" dirty="0">
                <a:latin typeface="Verdana"/>
                <a:cs typeface="Verdana"/>
              </a:rPr>
              <a:t> </a:t>
            </a:r>
            <a:r>
              <a:rPr sz="1000" spc="15" dirty="0">
                <a:latin typeface="Verdana"/>
                <a:cs typeface="Verdana"/>
              </a:rPr>
              <a:t>People</a:t>
            </a:r>
            <a:r>
              <a:rPr sz="1000" spc="-55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to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15" dirty="0">
                <a:latin typeface="Verdana"/>
                <a:cs typeface="Verdana"/>
              </a:rPr>
              <a:t>People</a:t>
            </a:r>
            <a:r>
              <a:rPr sz="1000" spc="-75" dirty="0">
                <a:latin typeface="Verdana"/>
                <a:cs typeface="Verdana"/>
              </a:rPr>
              <a:t> </a:t>
            </a:r>
            <a:r>
              <a:rPr sz="1000" spc="-30" dirty="0">
                <a:latin typeface="Verdana"/>
                <a:cs typeface="Verdana"/>
              </a:rPr>
              <a:t>India</a:t>
            </a:r>
            <a:r>
              <a:rPr sz="1000" spc="-75" dirty="0">
                <a:latin typeface="Verdana"/>
                <a:cs typeface="Verdana"/>
              </a:rPr>
              <a:t> </a:t>
            </a:r>
            <a:r>
              <a:rPr sz="1000" spc="-55" dirty="0">
                <a:latin typeface="Verdana"/>
                <a:cs typeface="Verdana"/>
              </a:rPr>
              <a:t>in</a:t>
            </a:r>
            <a:r>
              <a:rPr sz="1000" spc="-65" dirty="0">
                <a:latin typeface="Verdana"/>
                <a:cs typeface="Verdana"/>
              </a:rPr>
              <a:t> </a:t>
            </a:r>
            <a:r>
              <a:rPr sz="1000" spc="-20" dirty="0">
                <a:latin typeface="Verdana"/>
                <a:cs typeface="Verdana"/>
              </a:rPr>
              <a:t>year</a:t>
            </a:r>
            <a:r>
              <a:rPr sz="1000" spc="-55" dirty="0">
                <a:latin typeface="Verdana"/>
                <a:cs typeface="Verdana"/>
              </a:rPr>
              <a:t> </a:t>
            </a:r>
            <a:r>
              <a:rPr sz="1000" spc="-90" dirty="0">
                <a:latin typeface="Verdana"/>
                <a:cs typeface="Verdana"/>
              </a:rPr>
              <a:t>2000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spc="-30" dirty="0">
                <a:latin typeface="Verdana"/>
                <a:cs typeface="Verdana"/>
              </a:rPr>
              <a:t>as</a:t>
            </a:r>
            <a:r>
              <a:rPr sz="1000" spc="-65" dirty="0">
                <a:latin typeface="Verdana"/>
                <a:cs typeface="Verdana"/>
              </a:rPr>
              <a:t> </a:t>
            </a:r>
            <a:r>
              <a:rPr sz="1000" spc="75" dirty="0">
                <a:latin typeface="Verdana"/>
                <a:cs typeface="Verdana"/>
              </a:rPr>
              <a:t>a</a:t>
            </a:r>
            <a:r>
              <a:rPr sz="1000" spc="-65" dirty="0">
                <a:latin typeface="Verdana"/>
                <a:cs typeface="Verdana"/>
              </a:rPr>
              <a:t> </a:t>
            </a:r>
            <a:r>
              <a:rPr sz="1000" spc="-45" dirty="0">
                <a:latin typeface="Verdana"/>
                <a:cs typeface="Verdana"/>
              </a:rPr>
              <a:t>Senior</a:t>
            </a:r>
            <a:r>
              <a:rPr sz="1000" spc="-60" dirty="0">
                <a:latin typeface="Verdana"/>
                <a:cs typeface="Verdana"/>
              </a:rPr>
              <a:t> </a:t>
            </a:r>
            <a:r>
              <a:rPr sz="1000" spc="-20" dirty="0">
                <a:latin typeface="Verdana"/>
                <a:cs typeface="Verdana"/>
              </a:rPr>
              <a:t>Program</a:t>
            </a:r>
            <a:r>
              <a:rPr sz="1000" spc="-65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Officer </a:t>
            </a:r>
            <a:r>
              <a:rPr sz="1000" spc="-335" dirty="0">
                <a:latin typeface="Verdana"/>
                <a:cs typeface="Verdana"/>
              </a:rPr>
              <a:t> </a:t>
            </a:r>
            <a:r>
              <a:rPr sz="1000" spc="-55" dirty="0">
                <a:latin typeface="Verdana"/>
                <a:cs typeface="Verdana"/>
              </a:rPr>
              <a:t>in </a:t>
            </a:r>
            <a:r>
              <a:rPr sz="1000" spc="-25" dirty="0">
                <a:latin typeface="Verdana"/>
                <a:cs typeface="Verdana"/>
              </a:rPr>
              <a:t>Community </a:t>
            </a:r>
            <a:r>
              <a:rPr sz="1000" spc="-5" dirty="0">
                <a:latin typeface="Verdana"/>
                <a:cs typeface="Verdana"/>
              </a:rPr>
              <a:t>Development </a:t>
            </a:r>
            <a:r>
              <a:rPr sz="1000" spc="-20" dirty="0">
                <a:latin typeface="Verdana"/>
                <a:cs typeface="Verdana"/>
              </a:rPr>
              <a:t>Project </a:t>
            </a:r>
            <a:r>
              <a:rPr sz="1000" spc="35" dirty="0">
                <a:latin typeface="Verdana"/>
                <a:cs typeface="Verdana"/>
              </a:rPr>
              <a:t>and </a:t>
            </a:r>
            <a:r>
              <a:rPr sz="1000" spc="-20" dirty="0">
                <a:latin typeface="Verdana"/>
                <a:cs typeface="Verdana"/>
              </a:rPr>
              <a:t>joined </a:t>
            </a:r>
            <a:r>
              <a:rPr sz="1000" spc="-10" dirty="0">
                <a:latin typeface="Verdana"/>
                <a:cs typeface="Verdana"/>
              </a:rPr>
              <a:t>the </a:t>
            </a:r>
            <a:r>
              <a:rPr sz="1000" spc="-15" dirty="0">
                <a:latin typeface="Verdana"/>
                <a:cs typeface="Verdana"/>
              </a:rPr>
              <a:t>Board </a:t>
            </a:r>
            <a:r>
              <a:rPr sz="1000" dirty="0">
                <a:latin typeface="Verdana"/>
                <a:cs typeface="Verdana"/>
              </a:rPr>
              <a:t>of </a:t>
            </a:r>
            <a:r>
              <a:rPr sz="1000" spc="-40" dirty="0">
                <a:latin typeface="Verdana"/>
                <a:cs typeface="Verdana"/>
              </a:rPr>
              <a:t>Directors </a:t>
            </a:r>
            <a:r>
              <a:rPr sz="1000" spc="-55" dirty="0">
                <a:latin typeface="Verdana"/>
                <a:cs typeface="Verdana"/>
              </a:rPr>
              <a:t>in </a:t>
            </a:r>
            <a:r>
              <a:rPr sz="1000" spc="-90" dirty="0">
                <a:latin typeface="Verdana"/>
                <a:cs typeface="Verdana"/>
              </a:rPr>
              <a:t>2012. </a:t>
            </a:r>
            <a:r>
              <a:rPr sz="1000" spc="30" dirty="0">
                <a:latin typeface="Verdana"/>
                <a:cs typeface="Verdana"/>
              </a:rPr>
              <a:t>One </a:t>
            </a:r>
            <a:r>
              <a:rPr sz="1000" dirty="0">
                <a:latin typeface="Verdana"/>
                <a:cs typeface="Verdana"/>
              </a:rPr>
              <a:t>of </a:t>
            </a:r>
            <a:r>
              <a:rPr sz="1000" spc="-10" dirty="0">
                <a:latin typeface="Verdana"/>
                <a:cs typeface="Verdana"/>
              </a:rPr>
              <a:t>the </a:t>
            </a:r>
            <a:r>
              <a:rPr sz="1000" spc="-45" dirty="0">
                <a:latin typeface="Verdana"/>
                <a:cs typeface="Verdana"/>
              </a:rPr>
              <a:t>four </a:t>
            </a:r>
            <a:r>
              <a:rPr sz="1000" spc="20" dirty="0">
                <a:latin typeface="Verdana"/>
                <a:cs typeface="Verdana"/>
              </a:rPr>
              <a:t>board </a:t>
            </a:r>
            <a:r>
              <a:rPr sz="1000" spc="-30" dirty="0">
                <a:latin typeface="Verdana"/>
                <a:cs typeface="Verdana"/>
              </a:rPr>
              <a:t>members </a:t>
            </a:r>
            <a:r>
              <a:rPr sz="1000" dirty="0">
                <a:latin typeface="Verdana"/>
                <a:cs typeface="Verdana"/>
              </a:rPr>
              <a:t>of </a:t>
            </a:r>
            <a:r>
              <a:rPr sz="1000" spc="-75" dirty="0">
                <a:latin typeface="Verdana"/>
                <a:cs typeface="Verdana"/>
              </a:rPr>
              <a:t>HPPI </a:t>
            </a:r>
            <a:r>
              <a:rPr sz="1000" spc="35" dirty="0">
                <a:latin typeface="Verdana"/>
                <a:cs typeface="Verdana"/>
              </a:rPr>
              <a:t>and </a:t>
            </a:r>
            <a:r>
              <a:rPr sz="1000" spc="75" dirty="0">
                <a:latin typeface="Verdana"/>
                <a:cs typeface="Verdana"/>
              </a:rPr>
              <a:t>a </a:t>
            </a:r>
            <a:r>
              <a:rPr sz="1000" spc="30" dirty="0">
                <a:latin typeface="Verdana"/>
                <a:cs typeface="Verdana"/>
              </a:rPr>
              <a:t>Vice </a:t>
            </a:r>
            <a:r>
              <a:rPr sz="1000" spc="-5" dirty="0">
                <a:latin typeface="Verdana"/>
                <a:cs typeface="Verdana"/>
              </a:rPr>
              <a:t>Chairman </a:t>
            </a:r>
            <a:r>
              <a:rPr sz="1000" spc="-45" dirty="0">
                <a:latin typeface="Verdana"/>
                <a:cs typeface="Verdana"/>
              </a:rPr>
              <a:t>for </a:t>
            </a:r>
            <a:r>
              <a:rPr sz="1000" spc="-40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Humana</a:t>
            </a:r>
            <a:r>
              <a:rPr sz="1000" spc="-45" dirty="0">
                <a:latin typeface="Verdana"/>
                <a:cs typeface="Verdana"/>
              </a:rPr>
              <a:t> </a:t>
            </a:r>
            <a:r>
              <a:rPr sz="1000" spc="15" dirty="0">
                <a:latin typeface="Verdana"/>
                <a:cs typeface="Verdana"/>
              </a:rPr>
              <a:t>People</a:t>
            </a:r>
            <a:r>
              <a:rPr sz="1000" spc="-70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to</a:t>
            </a:r>
            <a:r>
              <a:rPr sz="1000" spc="-70" dirty="0">
                <a:latin typeface="Verdana"/>
                <a:cs typeface="Verdana"/>
              </a:rPr>
              <a:t> </a:t>
            </a:r>
            <a:r>
              <a:rPr sz="1000" spc="15" dirty="0">
                <a:latin typeface="Verdana"/>
                <a:cs typeface="Verdana"/>
              </a:rPr>
              <a:t>People</a:t>
            </a:r>
            <a:r>
              <a:rPr sz="1000" spc="-70" dirty="0">
                <a:latin typeface="Verdana"/>
                <a:cs typeface="Verdana"/>
              </a:rPr>
              <a:t> </a:t>
            </a:r>
            <a:r>
              <a:rPr sz="1000" dirty="0">
                <a:latin typeface="Verdana"/>
                <a:cs typeface="Verdana"/>
              </a:rPr>
              <a:t>Microfinance,</a:t>
            </a:r>
            <a:r>
              <a:rPr sz="1000" spc="-75" dirty="0">
                <a:latin typeface="Verdana"/>
                <a:cs typeface="Verdana"/>
              </a:rPr>
              <a:t> </a:t>
            </a:r>
            <a:r>
              <a:rPr sz="1000" spc="-40" dirty="0">
                <a:latin typeface="Verdana"/>
                <a:cs typeface="Verdana"/>
              </a:rPr>
              <a:t>Kailash</a:t>
            </a:r>
            <a:r>
              <a:rPr sz="1000" spc="-70" dirty="0"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functions</a:t>
            </a:r>
            <a:r>
              <a:rPr sz="1000" spc="-60" dirty="0">
                <a:latin typeface="Verdana"/>
                <a:cs typeface="Verdana"/>
              </a:rPr>
              <a:t> </a:t>
            </a:r>
            <a:r>
              <a:rPr sz="1000" spc="-30" dirty="0">
                <a:latin typeface="Verdana"/>
                <a:cs typeface="Verdana"/>
              </a:rPr>
              <a:t>as</a:t>
            </a:r>
            <a:r>
              <a:rPr sz="1000" spc="-75" dirty="0">
                <a:latin typeface="Verdana"/>
                <a:cs typeface="Verdana"/>
              </a:rPr>
              <a:t> </a:t>
            </a:r>
            <a:r>
              <a:rPr sz="1000" spc="75" dirty="0">
                <a:latin typeface="Verdana"/>
                <a:cs typeface="Verdana"/>
              </a:rPr>
              <a:t>a</a:t>
            </a:r>
            <a:r>
              <a:rPr sz="1000" spc="-55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National</a:t>
            </a:r>
            <a:r>
              <a:rPr sz="1000" spc="-75" dirty="0">
                <a:latin typeface="Verdana"/>
                <a:cs typeface="Verdana"/>
              </a:rPr>
              <a:t> </a:t>
            </a:r>
            <a:r>
              <a:rPr sz="1000" spc="-20" dirty="0">
                <a:latin typeface="Verdana"/>
                <a:cs typeface="Verdana"/>
              </a:rPr>
              <a:t>Program</a:t>
            </a:r>
            <a:r>
              <a:rPr sz="1000" spc="-55" dirty="0">
                <a:latin typeface="Verdana"/>
                <a:cs typeface="Verdana"/>
              </a:rPr>
              <a:t> </a:t>
            </a:r>
            <a:r>
              <a:rPr sz="1000" spc="25" dirty="0">
                <a:latin typeface="Verdana"/>
                <a:cs typeface="Verdana"/>
              </a:rPr>
              <a:t>Manager</a:t>
            </a:r>
            <a:r>
              <a:rPr sz="1000" spc="-55" dirty="0">
                <a:latin typeface="Verdana"/>
                <a:cs typeface="Verdana"/>
              </a:rPr>
              <a:t> </a:t>
            </a:r>
            <a:r>
              <a:rPr sz="1000" spc="35" dirty="0">
                <a:latin typeface="Verdana"/>
                <a:cs typeface="Verdana"/>
              </a:rPr>
              <a:t>and</a:t>
            </a:r>
            <a:r>
              <a:rPr sz="1000" spc="-75" dirty="0">
                <a:latin typeface="Verdana"/>
                <a:cs typeface="Verdana"/>
              </a:rPr>
              <a:t> </a:t>
            </a:r>
            <a:r>
              <a:rPr sz="1000" spc="-35" dirty="0">
                <a:latin typeface="Verdana"/>
                <a:cs typeface="Verdana"/>
              </a:rPr>
              <a:t>working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spc="5" dirty="0">
                <a:latin typeface="Verdana"/>
                <a:cs typeface="Verdana"/>
              </a:rPr>
              <a:t>on</a:t>
            </a:r>
            <a:r>
              <a:rPr sz="1000" spc="-65" dirty="0">
                <a:latin typeface="Verdana"/>
                <a:cs typeface="Verdana"/>
              </a:rPr>
              <a:t> </a:t>
            </a:r>
            <a:r>
              <a:rPr sz="1000" spc="5" dirty="0">
                <a:latin typeface="Verdana"/>
                <a:cs typeface="Verdana"/>
              </a:rPr>
              <a:t>complex</a:t>
            </a:r>
            <a:r>
              <a:rPr sz="1000" spc="-75" dirty="0"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projects</a:t>
            </a:r>
            <a:r>
              <a:rPr sz="1000" spc="-70" dirty="0">
                <a:latin typeface="Verdana"/>
                <a:cs typeface="Verdana"/>
              </a:rPr>
              <a:t> </a:t>
            </a:r>
            <a:r>
              <a:rPr sz="1000" spc="-55" dirty="0">
                <a:latin typeface="Verdana"/>
                <a:cs typeface="Verdana"/>
              </a:rPr>
              <a:t>in</a:t>
            </a:r>
            <a:r>
              <a:rPr sz="1000" spc="-60" dirty="0">
                <a:latin typeface="Verdana"/>
                <a:cs typeface="Verdana"/>
              </a:rPr>
              <a:t> </a:t>
            </a:r>
            <a:r>
              <a:rPr sz="1000" spc="-45" dirty="0">
                <a:latin typeface="Verdana"/>
                <a:cs typeface="Verdana"/>
              </a:rPr>
              <a:t>rural</a:t>
            </a:r>
            <a:r>
              <a:rPr sz="1000" spc="-65" dirty="0">
                <a:latin typeface="Verdana"/>
                <a:cs typeface="Verdana"/>
              </a:rPr>
              <a:t> </a:t>
            </a:r>
            <a:r>
              <a:rPr sz="1000" spc="-20" dirty="0">
                <a:latin typeface="Verdana"/>
                <a:cs typeface="Verdana"/>
              </a:rPr>
              <a:t>livelihood</a:t>
            </a:r>
            <a:r>
              <a:rPr sz="1000" spc="-75" dirty="0">
                <a:latin typeface="Verdana"/>
                <a:cs typeface="Verdana"/>
              </a:rPr>
              <a:t> </a:t>
            </a:r>
            <a:r>
              <a:rPr sz="1000" spc="35" dirty="0">
                <a:latin typeface="Verdana"/>
                <a:cs typeface="Verdana"/>
              </a:rPr>
              <a:t>and </a:t>
            </a:r>
            <a:r>
              <a:rPr sz="1000" spc="40" dirty="0">
                <a:latin typeface="Verdana"/>
                <a:cs typeface="Verdana"/>
              </a:rPr>
              <a:t> </a:t>
            </a:r>
            <a:r>
              <a:rPr sz="1000" spc="-20" dirty="0">
                <a:latin typeface="Verdana"/>
                <a:cs typeface="Verdana"/>
              </a:rPr>
              <a:t>community</a:t>
            </a:r>
            <a:r>
              <a:rPr sz="1000" spc="-75" dirty="0">
                <a:latin typeface="Verdana"/>
                <a:cs typeface="Verdana"/>
              </a:rPr>
              <a:t> </a:t>
            </a:r>
            <a:r>
              <a:rPr sz="1000" spc="5" dirty="0">
                <a:latin typeface="Verdana"/>
                <a:cs typeface="Verdana"/>
              </a:rPr>
              <a:t>development</a:t>
            </a:r>
            <a:r>
              <a:rPr sz="1000" spc="-65" dirty="0">
                <a:latin typeface="Verdana"/>
                <a:cs typeface="Verdana"/>
              </a:rPr>
              <a:t> </a:t>
            </a:r>
            <a:r>
              <a:rPr sz="1000" spc="-35" dirty="0">
                <a:latin typeface="Verdana"/>
                <a:cs typeface="Verdana"/>
              </a:rPr>
              <a:t>with</a:t>
            </a:r>
            <a:r>
              <a:rPr sz="1000" spc="-95" dirty="0">
                <a:latin typeface="Verdana"/>
                <a:cs typeface="Verdana"/>
              </a:rPr>
              <a:t> </a:t>
            </a:r>
            <a:r>
              <a:rPr sz="1000" spc="20" dirty="0">
                <a:latin typeface="Verdana"/>
                <a:cs typeface="Verdana"/>
              </a:rPr>
              <a:t>core</a:t>
            </a:r>
            <a:r>
              <a:rPr sz="1000" spc="-75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focus</a:t>
            </a:r>
            <a:r>
              <a:rPr sz="1000" spc="-55" dirty="0">
                <a:latin typeface="Verdana"/>
                <a:cs typeface="Verdana"/>
              </a:rPr>
              <a:t> </a:t>
            </a:r>
            <a:r>
              <a:rPr sz="1000" spc="5" dirty="0">
                <a:latin typeface="Verdana"/>
                <a:cs typeface="Verdana"/>
              </a:rPr>
              <a:t>on</a:t>
            </a:r>
            <a:r>
              <a:rPr sz="1000" spc="-70" dirty="0">
                <a:latin typeface="Verdana"/>
                <a:cs typeface="Verdana"/>
              </a:rPr>
              <a:t> </a:t>
            </a:r>
            <a:r>
              <a:rPr sz="1000" spc="-35" dirty="0">
                <a:latin typeface="Verdana"/>
                <a:cs typeface="Verdana"/>
              </a:rPr>
              <a:t>administration,</a:t>
            </a:r>
            <a:r>
              <a:rPr sz="1000" spc="-95" dirty="0">
                <a:latin typeface="Verdana"/>
                <a:cs typeface="Verdana"/>
              </a:rPr>
              <a:t> </a:t>
            </a:r>
            <a:r>
              <a:rPr sz="1000" spc="15" dirty="0">
                <a:latin typeface="Verdana"/>
                <a:cs typeface="Verdana"/>
              </a:rPr>
              <a:t>economy</a:t>
            </a:r>
            <a:r>
              <a:rPr sz="1000" spc="-55" dirty="0">
                <a:latin typeface="Verdana"/>
                <a:cs typeface="Verdana"/>
              </a:rPr>
              <a:t> </a:t>
            </a:r>
            <a:r>
              <a:rPr sz="1000" spc="-30" dirty="0">
                <a:latin typeface="Verdana"/>
                <a:cs typeface="Verdana"/>
              </a:rPr>
              <a:t>overview,</a:t>
            </a:r>
            <a:r>
              <a:rPr sz="1000" spc="-95" dirty="0">
                <a:latin typeface="Verdana"/>
                <a:cs typeface="Verdana"/>
              </a:rPr>
              <a:t> </a:t>
            </a:r>
            <a:r>
              <a:rPr sz="1000" spc="30" dirty="0">
                <a:latin typeface="Verdana"/>
                <a:cs typeface="Verdana"/>
              </a:rPr>
              <a:t>capacity</a:t>
            </a:r>
            <a:r>
              <a:rPr sz="1000" spc="-70" dirty="0">
                <a:latin typeface="Verdana"/>
                <a:cs typeface="Verdana"/>
              </a:rPr>
              <a:t> </a:t>
            </a:r>
            <a:r>
              <a:rPr sz="1000" spc="-20" dirty="0">
                <a:latin typeface="Verdana"/>
                <a:cs typeface="Verdana"/>
              </a:rPr>
              <a:t>building</a:t>
            </a:r>
            <a:r>
              <a:rPr sz="1000" spc="-60" dirty="0">
                <a:latin typeface="Verdana"/>
                <a:cs typeface="Verdana"/>
              </a:rPr>
              <a:t> </a:t>
            </a:r>
            <a:r>
              <a:rPr sz="1000" spc="35" dirty="0">
                <a:latin typeface="Verdana"/>
                <a:cs typeface="Verdana"/>
              </a:rPr>
              <a:t>and</a:t>
            </a:r>
            <a:r>
              <a:rPr sz="1000" spc="-75" dirty="0">
                <a:latin typeface="Verdana"/>
                <a:cs typeface="Verdana"/>
              </a:rPr>
              <a:t> </a:t>
            </a:r>
            <a:r>
              <a:rPr sz="1000" spc="-30" dirty="0">
                <a:latin typeface="Verdana"/>
                <a:cs typeface="Verdana"/>
              </a:rPr>
              <a:t>partnership</a:t>
            </a:r>
            <a:r>
              <a:rPr sz="1000" spc="-60" dirty="0">
                <a:latin typeface="Verdana"/>
                <a:cs typeface="Verdana"/>
              </a:rPr>
              <a:t> </a:t>
            </a:r>
            <a:r>
              <a:rPr sz="1000" spc="-40" dirty="0">
                <a:latin typeface="Verdana"/>
                <a:cs typeface="Verdana"/>
              </a:rPr>
              <a:t>liaison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spc="-35" dirty="0">
                <a:latin typeface="Verdana"/>
                <a:cs typeface="Verdana"/>
              </a:rPr>
              <a:t>with</a:t>
            </a:r>
            <a:r>
              <a:rPr sz="1000" spc="-95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government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041905" y="2793872"/>
            <a:ext cx="875030" cy="397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1F4980"/>
                </a:solidFill>
                <a:latin typeface="Calibri"/>
                <a:cs typeface="Calibri"/>
              </a:rPr>
              <a:t>Sanjeev</a:t>
            </a:r>
            <a:r>
              <a:rPr sz="1200" spc="-60" dirty="0">
                <a:solidFill>
                  <a:srgbClr val="1F498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F4980"/>
                </a:solidFill>
                <a:latin typeface="Calibri"/>
                <a:cs typeface="Calibri"/>
              </a:rPr>
              <a:t>Bhatt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1200" i="1" spc="-30" dirty="0">
                <a:solidFill>
                  <a:srgbClr val="171616"/>
                </a:solidFill>
                <a:latin typeface="Verdana"/>
                <a:cs typeface="Verdana"/>
              </a:rPr>
              <a:t>Director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041905" y="3263900"/>
            <a:ext cx="921004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000" spc="-50" dirty="0">
                <a:latin typeface="Verdana"/>
                <a:cs typeface="Verdana"/>
              </a:rPr>
              <a:t>Mr. </a:t>
            </a:r>
            <a:r>
              <a:rPr sz="1000" spc="-35" dirty="0">
                <a:latin typeface="Verdana"/>
                <a:cs typeface="Verdana"/>
              </a:rPr>
              <a:t>Sanjeev Bhatt </a:t>
            </a:r>
            <a:r>
              <a:rPr sz="1000" spc="-60" dirty="0">
                <a:latin typeface="Verdana"/>
                <a:cs typeface="Verdana"/>
              </a:rPr>
              <a:t>serves </a:t>
            </a:r>
            <a:r>
              <a:rPr sz="1000" spc="-30" dirty="0">
                <a:latin typeface="Verdana"/>
                <a:cs typeface="Verdana"/>
              </a:rPr>
              <a:t>as </a:t>
            </a:r>
            <a:r>
              <a:rPr sz="1000" spc="75" dirty="0">
                <a:latin typeface="Verdana"/>
                <a:cs typeface="Verdana"/>
              </a:rPr>
              <a:t>a </a:t>
            </a:r>
            <a:r>
              <a:rPr sz="1000" spc="-15" dirty="0">
                <a:latin typeface="Verdana"/>
                <a:cs typeface="Verdana"/>
              </a:rPr>
              <a:t>director </a:t>
            </a:r>
            <a:r>
              <a:rPr sz="1000" spc="5" dirty="0">
                <a:latin typeface="Verdana"/>
                <a:cs typeface="Verdana"/>
              </a:rPr>
              <a:t>on </a:t>
            </a:r>
            <a:r>
              <a:rPr sz="1000" spc="-10" dirty="0">
                <a:latin typeface="Verdana"/>
                <a:cs typeface="Verdana"/>
              </a:rPr>
              <a:t>the </a:t>
            </a:r>
            <a:r>
              <a:rPr sz="1000" spc="20" dirty="0">
                <a:latin typeface="Verdana"/>
                <a:cs typeface="Verdana"/>
              </a:rPr>
              <a:t>board </a:t>
            </a:r>
            <a:r>
              <a:rPr sz="1000" dirty="0">
                <a:latin typeface="Verdana"/>
                <a:cs typeface="Verdana"/>
              </a:rPr>
              <a:t>of </a:t>
            </a:r>
            <a:r>
              <a:rPr sz="1000" spc="-5" dirty="0">
                <a:latin typeface="Verdana"/>
                <a:cs typeface="Verdana"/>
              </a:rPr>
              <a:t>Humana </a:t>
            </a:r>
            <a:r>
              <a:rPr sz="1000" spc="15" dirty="0">
                <a:latin typeface="Verdana"/>
                <a:cs typeface="Verdana"/>
              </a:rPr>
              <a:t>People </a:t>
            </a:r>
            <a:r>
              <a:rPr sz="1000" spc="-5" dirty="0">
                <a:latin typeface="Verdana"/>
                <a:cs typeface="Verdana"/>
              </a:rPr>
              <a:t>to </a:t>
            </a:r>
            <a:r>
              <a:rPr sz="1000" spc="15" dirty="0">
                <a:latin typeface="Verdana"/>
                <a:cs typeface="Verdana"/>
              </a:rPr>
              <a:t>People </a:t>
            </a:r>
            <a:r>
              <a:rPr sz="1000" spc="-30" dirty="0">
                <a:latin typeface="Verdana"/>
                <a:cs typeface="Verdana"/>
              </a:rPr>
              <a:t>India </a:t>
            </a:r>
            <a:r>
              <a:rPr sz="1000" spc="-15" dirty="0">
                <a:latin typeface="Verdana"/>
                <a:cs typeface="Verdana"/>
              </a:rPr>
              <a:t>since </a:t>
            </a:r>
            <a:r>
              <a:rPr sz="1000" spc="-90" dirty="0">
                <a:latin typeface="Verdana"/>
                <a:cs typeface="Verdana"/>
              </a:rPr>
              <a:t>2001. </a:t>
            </a:r>
            <a:r>
              <a:rPr sz="1000" spc="-10" dirty="0">
                <a:latin typeface="Verdana"/>
                <a:cs typeface="Verdana"/>
              </a:rPr>
              <a:t>He </a:t>
            </a:r>
            <a:r>
              <a:rPr sz="1000" spc="-105" dirty="0">
                <a:latin typeface="Verdana"/>
                <a:cs typeface="Verdana"/>
              </a:rPr>
              <a:t>is </a:t>
            </a:r>
            <a:r>
              <a:rPr sz="1000" spc="15" dirty="0">
                <a:latin typeface="Verdana"/>
                <a:cs typeface="Verdana"/>
              </a:rPr>
              <a:t>heading </a:t>
            </a:r>
            <a:r>
              <a:rPr sz="1000" spc="-10" dirty="0">
                <a:latin typeface="Verdana"/>
                <a:cs typeface="Verdana"/>
              </a:rPr>
              <a:t>the Grant </a:t>
            </a:r>
            <a:r>
              <a:rPr sz="1000" spc="-30" dirty="0">
                <a:latin typeface="Verdana"/>
                <a:cs typeface="Verdana"/>
              </a:rPr>
              <a:t>Administration </a:t>
            </a:r>
            <a:r>
              <a:rPr sz="1000" spc="-10" dirty="0">
                <a:latin typeface="Verdana"/>
                <a:cs typeface="Verdana"/>
              </a:rPr>
              <a:t>team. </a:t>
            </a:r>
            <a:r>
              <a:rPr sz="1000" spc="-80" dirty="0">
                <a:latin typeface="Verdana"/>
                <a:cs typeface="Verdana"/>
              </a:rPr>
              <a:t>his </a:t>
            </a:r>
            <a:r>
              <a:rPr sz="1000" spc="-75" dirty="0">
                <a:latin typeface="Verdana"/>
                <a:cs typeface="Verdana"/>
              </a:rPr>
              <a:t> </a:t>
            </a:r>
            <a:r>
              <a:rPr sz="1000" spc="-15" dirty="0">
                <a:latin typeface="Verdana"/>
                <a:cs typeface="Verdana"/>
              </a:rPr>
              <a:t>association</a:t>
            </a:r>
            <a:r>
              <a:rPr sz="1000" spc="-70" dirty="0">
                <a:latin typeface="Verdana"/>
                <a:cs typeface="Verdana"/>
              </a:rPr>
              <a:t> </a:t>
            </a:r>
            <a:r>
              <a:rPr sz="1000" spc="-35" dirty="0">
                <a:latin typeface="Verdana"/>
                <a:cs typeface="Verdana"/>
              </a:rPr>
              <a:t>with</a:t>
            </a:r>
            <a:r>
              <a:rPr sz="1000" spc="-90" dirty="0">
                <a:latin typeface="Verdana"/>
                <a:cs typeface="Verdana"/>
              </a:rPr>
              <a:t> </a:t>
            </a:r>
            <a:r>
              <a:rPr sz="1000" spc="-75" dirty="0">
                <a:latin typeface="Verdana"/>
                <a:cs typeface="Verdana"/>
              </a:rPr>
              <a:t>HPPI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started</a:t>
            </a:r>
            <a:r>
              <a:rPr sz="1000" spc="-70" dirty="0">
                <a:latin typeface="Verdana"/>
                <a:cs typeface="Verdana"/>
              </a:rPr>
              <a:t> </a:t>
            </a:r>
            <a:r>
              <a:rPr sz="1000" spc="-50" dirty="0">
                <a:latin typeface="Verdana"/>
                <a:cs typeface="Verdana"/>
              </a:rPr>
              <a:t>in</a:t>
            </a:r>
            <a:r>
              <a:rPr sz="1000" spc="-75" dirty="0">
                <a:latin typeface="Verdana"/>
                <a:cs typeface="Verdana"/>
              </a:rPr>
              <a:t> </a:t>
            </a:r>
            <a:r>
              <a:rPr sz="1000" spc="-90" dirty="0">
                <a:latin typeface="Verdana"/>
                <a:cs typeface="Verdana"/>
              </a:rPr>
              <a:t>1998</a:t>
            </a:r>
            <a:r>
              <a:rPr sz="1000" spc="-75" dirty="0">
                <a:latin typeface="Verdana"/>
                <a:cs typeface="Verdana"/>
              </a:rPr>
              <a:t> </a:t>
            </a:r>
            <a:r>
              <a:rPr sz="1000" spc="-30" dirty="0">
                <a:latin typeface="Verdana"/>
                <a:cs typeface="Verdana"/>
              </a:rPr>
              <a:t>as</a:t>
            </a:r>
            <a:r>
              <a:rPr sz="1000" spc="-70" dirty="0">
                <a:latin typeface="Verdana"/>
                <a:cs typeface="Verdana"/>
              </a:rPr>
              <a:t> </a:t>
            </a:r>
            <a:r>
              <a:rPr sz="1000" spc="75" dirty="0">
                <a:latin typeface="Verdana"/>
                <a:cs typeface="Verdana"/>
              </a:rPr>
              <a:t>a</a:t>
            </a:r>
            <a:r>
              <a:rPr sz="1000" spc="-70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program</a:t>
            </a:r>
            <a:r>
              <a:rPr sz="1000" spc="-55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officer</a:t>
            </a:r>
            <a:r>
              <a:rPr sz="1000" spc="-75" dirty="0">
                <a:latin typeface="Verdana"/>
                <a:cs typeface="Verdana"/>
              </a:rPr>
              <a:t> </a:t>
            </a:r>
            <a:r>
              <a:rPr sz="1000" spc="-45" dirty="0">
                <a:latin typeface="Verdana"/>
                <a:cs typeface="Verdana"/>
              </a:rPr>
              <a:t>for</a:t>
            </a:r>
            <a:r>
              <a:rPr sz="1000" spc="-55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the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spc="-90" dirty="0">
                <a:latin typeface="Verdana"/>
                <a:cs typeface="Verdana"/>
              </a:rPr>
              <a:t>first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Community</a:t>
            </a:r>
            <a:r>
              <a:rPr sz="1000" spc="-50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Development</a:t>
            </a:r>
            <a:r>
              <a:rPr sz="1000" spc="-60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project</a:t>
            </a:r>
            <a:r>
              <a:rPr sz="1000" spc="-70" dirty="0">
                <a:latin typeface="Verdana"/>
                <a:cs typeface="Verdana"/>
              </a:rPr>
              <a:t> </a:t>
            </a:r>
            <a:r>
              <a:rPr sz="1000" spc="-55" dirty="0">
                <a:latin typeface="Verdana"/>
                <a:cs typeface="Verdana"/>
              </a:rPr>
              <a:t>in</a:t>
            </a:r>
            <a:r>
              <a:rPr sz="1000" spc="-70" dirty="0">
                <a:latin typeface="Verdana"/>
                <a:cs typeface="Verdana"/>
              </a:rPr>
              <a:t> </a:t>
            </a:r>
            <a:r>
              <a:rPr sz="1000" spc="-20" dirty="0">
                <a:latin typeface="Verdana"/>
                <a:cs typeface="Verdana"/>
              </a:rPr>
              <a:t>Alwar</a:t>
            </a:r>
            <a:r>
              <a:rPr sz="1000" spc="-55" dirty="0">
                <a:latin typeface="Verdana"/>
                <a:cs typeface="Verdana"/>
              </a:rPr>
              <a:t> </a:t>
            </a:r>
            <a:r>
              <a:rPr sz="1000" spc="-60" dirty="0">
                <a:latin typeface="Verdana"/>
                <a:cs typeface="Verdana"/>
              </a:rPr>
              <a:t>District,</a:t>
            </a:r>
            <a:r>
              <a:rPr sz="1000" spc="-90" dirty="0">
                <a:latin typeface="Verdana"/>
                <a:cs typeface="Verdana"/>
              </a:rPr>
              <a:t> </a:t>
            </a:r>
            <a:r>
              <a:rPr sz="1000" spc="-30" dirty="0">
                <a:latin typeface="Verdana"/>
                <a:cs typeface="Verdana"/>
              </a:rPr>
              <a:t>Rajasthan.</a:t>
            </a:r>
            <a:r>
              <a:rPr sz="1000" spc="-60" dirty="0">
                <a:latin typeface="Verdana"/>
                <a:cs typeface="Verdana"/>
              </a:rPr>
              <a:t> </a:t>
            </a:r>
            <a:r>
              <a:rPr sz="1000" spc="-35" dirty="0">
                <a:latin typeface="Verdana"/>
                <a:cs typeface="Verdana"/>
              </a:rPr>
              <a:t>Sanjeev</a:t>
            </a:r>
            <a:r>
              <a:rPr sz="1000" spc="-60" dirty="0">
                <a:latin typeface="Verdana"/>
                <a:cs typeface="Verdana"/>
              </a:rPr>
              <a:t> </a:t>
            </a:r>
            <a:r>
              <a:rPr sz="1000" spc="-15" dirty="0">
                <a:latin typeface="Verdana"/>
                <a:cs typeface="Verdana"/>
              </a:rPr>
              <a:t>was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spc="-15" dirty="0">
                <a:latin typeface="Verdana"/>
                <a:cs typeface="Verdana"/>
              </a:rPr>
              <a:t>part</a:t>
            </a:r>
            <a:r>
              <a:rPr sz="1000" spc="-60" dirty="0">
                <a:latin typeface="Verdana"/>
                <a:cs typeface="Verdana"/>
              </a:rPr>
              <a:t> </a:t>
            </a:r>
            <a:r>
              <a:rPr sz="1000" dirty="0">
                <a:latin typeface="Verdana"/>
                <a:cs typeface="Verdana"/>
              </a:rPr>
              <a:t>of </a:t>
            </a:r>
            <a:r>
              <a:rPr sz="1000" spc="-340" dirty="0">
                <a:latin typeface="Verdana"/>
                <a:cs typeface="Verdana"/>
              </a:rPr>
              <a:t> </a:t>
            </a:r>
            <a:r>
              <a:rPr sz="1000" spc="-35" dirty="0">
                <a:latin typeface="Verdana"/>
                <a:cs typeface="Verdana"/>
              </a:rPr>
              <a:t>initiating </a:t>
            </a:r>
            <a:r>
              <a:rPr sz="1000" spc="-10" dirty="0">
                <a:latin typeface="Verdana"/>
                <a:cs typeface="Verdana"/>
              </a:rPr>
              <a:t>the </a:t>
            </a:r>
            <a:r>
              <a:rPr sz="1000" dirty="0">
                <a:latin typeface="Verdana"/>
                <a:cs typeface="Verdana"/>
              </a:rPr>
              <a:t>microfinance </a:t>
            </a:r>
            <a:r>
              <a:rPr sz="1000" spc="-10" dirty="0">
                <a:latin typeface="Verdana"/>
                <a:cs typeface="Verdana"/>
              </a:rPr>
              <a:t>program </a:t>
            </a:r>
            <a:r>
              <a:rPr sz="1000" spc="-55" dirty="0">
                <a:latin typeface="Verdana"/>
                <a:cs typeface="Verdana"/>
              </a:rPr>
              <a:t>in </a:t>
            </a:r>
            <a:r>
              <a:rPr sz="1000" spc="-75" dirty="0">
                <a:latin typeface="Verdana"/>
                <a:cs typeface="Verdana"/>
              </a:rPr>
              <a:t>HPPI </a:t>
            </a:r>
            <a:r>
              <a:rPr sz="1000" spc="35" dirty="0">
                <a:latin typeface="Verdana"/>
                <a:cs typeface="Verdana"/>
              </a:rPr>
              <a:t>and </a:t>
            </a:r>
            <a:r>
              <a:rPr sz="1000" spc="-15" dirty="0">
                <a:latin typeface="Verdana"/>
                <a:cs typeface="Verdana"/>
              </a:rPr>
              <a:t>then </a:t>
            </a:r>
            <a:r>
              <a:rPr sz="1000" spc="-95" dirty="0">
                <a:latin typeface="Verdana"/>
                <a:cs typeface="Verdana"/>
              </a:rPr>
              <a:t>HFSPL. </a:t>
            </a:r>
            <a:r>
              <a:rPr sz="1000" spc="-10" dirty="0">
                <a:latin typeface="Verdana"/>
                <a:cs typeface="Verdana"/>
              </a:rPr>
              <a:t>He </a:t>
            </a:r>
            <a:r>
              <a:rPr sz="1000" spc="-15" dirty="0">
                <a:latin typeface="Verdana"/>
                <a:cs typeface="Verdana"/>
              </a:rPr>
              <a:t>was </a:t>
            </a:r>
            <a:r>
              <a:rPr sz="1000" spc="10" dirty="0">
                <a:latin typeface="Verdana"/>
                <a:cs typeface="Verdana"/>
              </a:rPr>
              <a:t>commemorated </a:t>
            </a:r>
            <a:r>
              <a:rPr sz="1000" spc="-35" dirty="0">
                <a:latin typeface="Verdana"/>
                <a:cs typeface="Verdana"/>
              </a:rPr>
              <a:t>with </a:t>
            </a:r>
            <a:r>
              <a:rPr sz="1000" spc="-10" dirty="0">
                <a:latin typeface="Verdana"/>
                <a:cs typeface="Verdana"/>
              </a:rPr>
              <a:t>the </a:t>
            </a:r>
            <a:r>
              <a:rPr sz="1000" spc="-30" dirty="0">
                <a:latin typeface="Verdana"/>
                <a:cs typeface="Verdana"/>
              </a:rPr>
              <a:t>Indian </a:t>
            </a:r>
            <a:r>
              <a:rPr sz="1000" spc="-20" dirty="0">
                <a:latin typeface="Verdana"/>
                <a:cs typeface="Verdana"/>
              </a:rPr>
              <a:t>Achievers </a:t>
            </a:r>
            <a:r>
              <a:rPr sz="1000" spc="10" dirty="0">
                <a:latin typeface="Verdana"/>
                <a:cs typeface="Verdana"/>
              </a:rPr>
              <a:t>Award </a:t>
            </a:r>
            <a:r>
              <a:rPr sz="1000" spc="-45" dirty="0">
                <a:latin typeface="Verdana"/>
                <a:cs typeface="Verdana"/>
              </a:rPr>
              <a:t>for </a:t>
            </a:r>
            <a:r>
              <a:rPr sz="1000" spc="-20" dirty="0">
                <a:latin typeface="Verdana"/>
                <a:cs typeface="Verdana"/>
              </a:rPr>
              <a:t>Social Service </a:t>
            </a:r>
            <a:r>
              <a:rPr sz="1000" spc="-45" dirty="0">
                <a:latin typeface="Verdana"/>
                <a:cs typeface="Verdana"/>
              </a:rPr>
              <a:t>for </a:t>
            </a:r>
            <a:r>
              <a:rPr sz="1000" spc="-80" dirty="0">
                <a:latin typeface="Verdana"/>
                <a:cs typeface="Verdana"/>
              </a:rPr>
              <a:t>his </a:t>
            </a:r>
            <a:r>
              <a:rPr sz="1000" spc="-75" dirty="0">
                <a:latin typeface="Verdana"/>
                <a:cs typeface="Verdana"/>
              </a:rPr>
              <a:t> </a:t>
            </a:r>
            <a:r>
              <a:rPr sz="1000" spc="-20" dirty="0">
                <a:latin typeface="Verdana"/>
                <a:cs typeface="Verdana"/>
              </a:rPr>
              <a:t>outstanding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spc="-35" dirty="0">
                <a:latin typeface="Verdana"/>
                <a:cs typeface="Verdana"/>
              </a:rPr>
              <a:t>voluntary</a:t>
            </a:r>
            <a:r>
              <a:rPr sz="1000" spc="-75" dirty="0">
                <a:latin typeface="Verdana"/>
                <a:cs typeface="Verdana"/>
              </a:rPr>
              <a:t> </a:t>
            </a:r>
            <a:r>
              <a:rPr sz="1000" spc="-30" dirty="0">
                <a:latin typeface="Verdana"/>
                <a:cs typeface="Verdana"/>
              </a:rPr>
              <a:t>contributions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to</a:t>
            </a:r>
            <a:r>
              <a:rPr sz="1000" spc="-90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social</a:t>
            </a:r>
            <a:r>
              <a:rPr sz="1000" spc="-75" dirty="0"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service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spc="10" dirty="0">
                <a:latin typeface="Verdana"/>
                <a:cs typeface="Verdana"/>
              </a:rPr>
              <a:t>at</a:t>
            </a:r>
            <a:r>
              <a:rPr sz="1000" spc="-70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the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65" dirty="0">
                <a:latin typeface="Verdana"/>
                <a:cs typeface="Verdana"/>
              </a:rPr>
              <a:t>15th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National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50" dirty="0">
                <a:latin typeface="Verdana"/>
                <a:cs typeface="Verdana"/>
              </a:rPr>
              <a:t>Seminar</a:t>
            </a:r>
            <a:r>
              <a:rPr sz="1000" spc="-65" dirty="0">
                <a:latin typeface="Verdana"/>
                <a:cs typeface="Verdana"/>
              </a:rPr>
              <a:t> </a:t>
            </a:r>
            <a:r>
              <a:rPr sz="1000" spc="5" dirty="0">
                <a:latin typeface="Verdana"/>
                <a:cs typeface="Verdana"/>
              </a:rPr>
              <a:t>on</a:t>
            </a:r>
            <a:r>
              <a:rPr sz="1000" spc="-70" dirty="0">
                <a:latin typeface="Verdana"/>
                <a:cs typeface="Verdana"/>
              </a:rPr>
              <a:t> </a:t>
            </a:r>
            <a:r>
              <a:rPr sz="1000" spc="-30" dirty="0">
                <a:latin typeface="Verdana"/>
                <a:cs typeface="Verdana"/>
              </a:rPr>
              <a:t>Emerging</a:t>
            </a:r>
            <a:r>
              <a:rPr sz="1000" spc="-65" dirty="0">
                <a:latin typeface="Verdana"/>
                <a:cs typeface="Verdana"/>
              </a:rPr>
              <a:t> </a:t>
            </a:r>
            <a:r>
              <a:rPr sz="1000" spc="-40" dirty="0">
                <a:latin typeface="Verdana"/>
                <a:cs typeface="Verdana"/>
              </a:rPr>
              <a:t>India.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041905" y="4070350"/>
            <a:ext cx="1631950" cy="397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1F4980"/>
                </a:solidFill>
                <a:latin typeface="Calibri"/>
                <a:cs typeface="Calibri"/>
              </a:rPr>
              <a:t>Ashok</a:t>
            </a:r>
            <a:r>
              <a:rPr sz="1200" spc="-15" dirty="0">
                <a:solidFill>
                  <a:srgbClr val="1F498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4980"/>
                </a:solidFill>
                <a:latin typeface="Calibri"/>
                <a:cs typeface="Calibri"/>
              </a:rPr>
              <a:t>Kumar</a:t>
            </a:r>
            <a:r>
              <a:rPr sz="1200" spc="-60" dirty="0">
                <a:solidFill>
                  <a:srgbClr val="1F498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1F4980"/>
                </a:solidFill>
                <a:latin typeface="Calibri"/>
                <a:cs typeface="Calibri"/>
              </a:rPr>
              <a:t>Pahwa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1200" i="1" spc="-235" dirty="0">
                <a:solidFill>
                  <a:srgbClr val="171616"/>
                </a:solidFill>
                <a:latin typeface="Verdana"/>
                <a:cs typeface="Verdana"/>
              </a:rPr>
              <a:t>I</a:t>
            </a:r>
            <a:r>
              <a:rPr sz="1200" i="1" spc="50" dirty="0">
                <a:solidFill>
                  <a:srgbClr val="171616"/>
                </a:solidFill>
                <a:latin typeface="Verdana"/>
                <a:cs typeface="Verdana"/>
              </a:rPr>
              <a:t>ndep</a:t>
            </a:r>
            <a:r>
              <a:rPr sz="1200" i="1" spc="40" dirty="0">
                <a:solidFill>
                  <a:srgbClr val="171616"/>
                </a:solidFill>
                <a:latin typeface="Verdana"/>
                <a:cs typeface="Verdana"/>
              </a:rPr>
              <a:t>e</a:t>
            </a:r>
            <a:r>
              <a:rPr sz="1200" i="1" spc="5" dirty="0">
                <a:solidFill>
                  <a:srgbClr val="171616"/>
                </a:solidFill>
                <a:latin typeface="Verdana"/>
                <a:cs typeface="Verdana"/>
              </a:rPr>
              <a:t>ndent</a:t>
            </a:r>
            <a:r>
              <a:rPr sz="1200" i="1" spc="-90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1200" i="1" spc="-35" dirty="0">
                <a:solidFill>
                  <a:srgbClr val="171616"/>
                </a:solidFill>
                <a:latin typeface="Verdana"/>
                <a:cs typeface="Verdana"/>
              </a:rPr>
              <a:t>D</a:t>
            </a:r>
            <a:r>
              <a:rPr sz="1200" i="1" spc="-80" dirty="0">
                <a:solidFill>
                  <a:srgbClr val="171616"/>
                </a:solidFill>
                <a:latin typeface="Verdana"/>
                <a:cs typeface="Verdana"/>
              </a:rPr>
              <a:t>i</a:t>
            </a:r>
            <a:r>
              <a:rPr sz="1200" i="1" dirty="0">
                <a:solidFill>
                  <a:srgbClr val="171616"/>
                </a:solidFill>
                <a:latin typeface="Verdana"/>
                <a:cs typeface="Verdana"/>
              </a:rPr>
              <a:t>rec</a:t>
            </a:r>
            <a:r>
              <a:rPr sz="1200" i="1" spc="5" dirty="0">
                <a:solidFill>
                  <a:srgbClr val="171616"/>
                </a:solidFill>
                <a:latin typeface="Verdana"/>
                <a:cs typeface="Verdana"/>
              </a:rPr>
              <a:t>t</a:t>
            </a:r>
            <a:r>
              <a:rPr sz="1200" i="1" spc="45" dirty="0">
                <a:solidFill>
                  <a:srgbClr val="171616"/>
                </a:solidFill>
                <a:latin typeface="Verdana"/>
                <a:cs typeface="Verdana"/>
              </a:rPr>
              <a:t>o</a:t>
            </a:r>
            <a:r>
              <a:rPr sz="1200" i="1" spc="-155" dirty="0">
                <a:solidFill>
                  <a:srgbClr val="171616"/>
                </a:solidFill>
                <a:latin typeface="Verdana"/>
                <a:cs typeface="Verdana"/>
              </a:rPr>
              <a:t>r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041905" y="4540758"/>
            <a:ext cx="8773795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000" spc="10" dirty="0">
                <a:latin typeface="Verdana"/>
                <a:cs typeface="Verdana"/>
              </a:rPr>
              <a:t>More</a:t>
            </a:r>
            <a:r>
              <a:rPr sz="1000" spc="-75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than</a:t>
            </a:r>
            <a:r>
              <a:rPr sz="1000" spc="-70" dirty="0">
                <a:latin typeface="Verdana"/>
                <a:cs typeface="Verdana"/>
              </a:rPr>
              <a:t> </a:t>
            </a:r>
            <a:r>
              <a:rPr sz="1000" spc="-90" dirty="0">
                <a:latin typeface="Verdana"/>
                <a:cs typeface="Verdana"/>
              </a:rPr>
              <a:t>38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35" dirty="0">
                <a:latin typeface="Verdana"/>
                <a:cs typeface="Verdana"/>
              </a:rPr>
              <a:t>Years</a:t>
            </a:r>
            <a:r>
              <a:rPr sz="1000" spc="-75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of</a:t>
            </a:r>
            <a:r>
              <a:rPr sz="1000" spc="-75" dirty="0">
                <a:latin typeface="Verdana"/>
                <a:cs typeface="Verdana"/>
              </a:rPr>
              <a:t> </a:t>
            </a:r>
            <a:r>
              <a:rPr sz="1000" spc="-35" dirty="0">
                <a:latin typeface="Verdana"/>
                <a:cs typeface="Verdana"/>
              </a:rPr>
              <a:t>distinguished</a:t>
            </a:r>
            <a:r>
              <a:rPr sz="1000" spc="-55" dirty="0"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service</a:t>
            </a:r>
            <a:r>
              <a:rPr sz="1000" spc="-75" dirty="0">
                <a:latin typeface="Verdana"/>
                <a:cs typeface="Verdana"/>
              </a:rPr>
              <a:t> </a:t>
            </a:r>
            <a:r>
              <a:rPr sz="1000" spc="-55" dirty="0">
                <a:latin typeface="Verdana"/>
                <a:cs typeface="Verdana"/>
              </a:rPr>
              <a:t>in</a:t>
            </a:r>
            <a:r>
              <a:rPr sz="1000" spc="-70" dirty="0">
                <a:latin typeface="Verdana"/>
                <a:cs typeface="Verdana"/>
              </a:rPr>
              <a:t> </a:t>
            </a:r>
            <a:r>
              <a:rPr sz="1000" spc="-30" dirty="0">
                <a:latin typeface="Verdana"/>
                <a:cs typeface="Verdana"/>
              </a:rPr>
              <a:t>Indian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spc="-30" dirty="0">
                <a:latin typeface="Verdana"/>
                <a:cs typeface="Verdana"/>
              </a:rPr>
              <a:t>Overseas</a:t>
            </a:r>
            <a:r>
              <a:rPr sz="1000" spc="-50" dirty="0">
                <a:latin typeface="Verdana"/>
                <a:cs typeface="Verdana"/>
              </a:rPr>
              <a:t> </a:t>
            </a:r>
            <a:r>
              <a:rPr sz="1000" spc="-40" dirty="0">
                <a:latin typeface="Verdana"/>
                <a:cs typeface="Verdana"/>
              </a:rPr>
              <a:t>Bank</a:t>
            </a:r>
            <a:r>
              <a:rPr sz="1000" spc="-75" dirty="0">
                <a:latin typeface="Verdana"/>
                <a:cs typeface="Verdana"/>
              </a:rPr>
              <a:t> </a:t>
            </a:r>
            <a:r>
              <a:rPr sz="1000" spc="-35" dirty="0">
                <a:latin typeface="Verdana"/>
                <a:cs typeface="Verdana"/>
              </a:rPr>
              <a:t>with</a:t>
            </a:r>
            <a:r>
              <a:rPr sz="1000" spc="-95" dirty="0">
                <a:latin typeface="Verdana"/>
                <a:cs typeface="Verdana"/>
              </a:rPr>
              <a:t> </a:t>
            </a:r>
            <a:r>
              <a:rPr sz="1000" spc="75" dirty="0">
                <a:latin typeface="Verdana"/>
                <a:cs typeface="Verdana"/>
              </a:rPr>
              <a:t>a</a:t>
            </a:r>
            <a:r>
              <a:rPr sz="1000" spc="-70" dirty="0">
                <a:latin typeface="Verdana"/>
                <a:cs typeface="Verdana"/>
              </a:rPr>
              <a:t> </a:t>
            </a:r>
            <a:r>
              <a:rPr sz="1000" spc="-55" dirty="0">
                <a:latin typeface="Verdana"/>
                <a:cs typeface="Verdana"/>
              </a:rPr>
              <a:t>business </a:t>
            </a:r>
            <a:r>
              <a:rPr sz="1000" spc="-75" dirty="0">
                <a:latin typeface="Verdana"/>
                <a:cs typeface="Verdana"/>
              </a:rPr>
              <a:t>mix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dirty="0">
                <a:latin typeface="Verdana"/>
                <a:cs typeface="Verdana"/>
              </a:rPr>
              <a:t>of</a:t>
            </a:r>
            <a:r>
              <a:rPr sz="1000" spc="-65" dirty="0">
                <a:latin typeface="Verdana"/>
                <a:cs typeface="Verdana"/>
              </a:rPr>
              <a:t> </a:t>
            </a:r>
            <a:r>
              <a:rPr sz="1000" spc="-20" dirty="0">
                <a:latin typeface="Verdana"/>
                <a:cs typeface="Verdana"/>
              </a:rPr>
              <a:t>more</a:t>
            </a:r>
            <a:r>
              <a:rPr sz="1000" spc="-70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than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spc="-100" dirty="0">
                <a:latin typeface="Verdana"/>
                <a:cs typeface="Verdana"/>
              </a:rPr>
              <a:t>Rs4,000</a:t>
            </a:r>
            <a:r>
              <a:rPr sz="1000" spc="-50" dirty="0"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Crore.</a:t>
            </a:r>
            <a:r>
              <a:rPr sz="1000" spc="-60" dirty="0">
                <a:latin typeface="Verdana"/>
                <a:cs typeface="Verdana"/>
              </a:rPr>
              <a:t> </a:t>
            </a:r>
            <a:r>
              <a:rPr sz="1000" spc="-80" dirty="0">
                <a:latin typeface="Verdana"/>
                <a:cs typeface="Verdana"/>
              </a:rPr>
              <a:t>Business</a:t>
            </a:r>
            <a:r>
              <a:rPr sz="1000" dirty="0">
                <a:latin typeface="Verdana"/>
                <a:cs typeface="Verdana"/>
              </a:rPr>
              <a:t> </a:t>
            </a:r>
            <a:r>
              <a:rPr sz="1000" spc="15" dirty="0">
                <a:latin typeface="Verdana"/>
                <a:cs typeface="Verdana"/>
              </a:rPr>
              <a:t>handled</a:t>
            </a:r>
            <a:r>
              <a:rPr sz="1000" spc="-60" dirty="0">
                <a:latin typeface="Verdana"/>
                <a:cs typeface="Verdana"/>
              </a:rPr>
              <a:t> </a:t>
            </a:r>
            <a:r>
              <a:rPr sz="1000" spc="-15" dirty="0">
                <a:latin typeface="Verdana"/>
                <a:cs typeface="Verdana"/>
              </a:rPr>
              <a:t>was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large </a:t>
            </a:r>
            <a:r>
              <a:rPr sz="1000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corporate,</a:t>
            </a:r>
            <a:r>
              <a:rPr sz="1000" spc="-70" dirty="0">
                <a:latin typeface="Verdana"/>
                <a:cs typeface="Verdana"/>
              </a:rPr>
              <a:t> </a:t>
            </a:r>
            <a:r>
              <a:rPr sz="1000" spc="-20" dirty="0">
                <a:latin typeface="Verdana"/>
                <a:cs typeface="Verdana"/>
              </a:rPr>
              <a:t>mid</a:t>
            </a:r>
            <a:r>
              <a:rPr sz="1000" spc="-70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Corporate,</a:t>
            </a:r>
            <a:r>
              <a:rPr sz="1000" spc="-50" dirty="0">
                <a:latin typeface="Verdana"/>
                <a:cs typeface="Verdana"/>
              </a:rPr>
              <a:t> </a:t>
            </a:r>
            <a:r>
              <a:rPr sz="1000" spc="-75" dirty="0">
                <a:latin typeface="Verdana"/>
                <a:cs typeface="Verdana"/>
              </a:rPr>
              <a:t>SME</a:t>
            </a:r>
            <a:r>
              <a:rPr sz="1000" spc="-65" dirty="0">
                <a:latin typeface="Verdana"/>
                <a:cs typeface="Verdana"/>
              </a:rPr>
              <a:t> </a:t>
            </a:r>
            <a:r>
              <a:rPr sz="1000" spc="25" dirty="0">
                <a:latin typeface="Verdana"/>
                <a:cs typeface="Verdana"/>
              </a:rPr>
              <a:t>&amp;</a:t>
            </a:r>
            <a:r>
              <a:rPr sz="1000" spc="-50" dirty="0">
                <a:latin typeface="Verdana"/>
                <a:cs typeface="Verdana"/>
              </a:rPr>
              <a:t> </a:t>
            </a:r>
            <a:r>
              <a:rPr sz="1000" spc="-35" dirty="0">
                <a:latin typeface="Verdana"/>
                <a:cs typeface="Verdana"/>
              </a:rPr>
              <a:t>retail</a:t>
            </a:r>
            <a:r>
              <a:rPr sz="1000" spc="-75" dirty="0">
                <a:latin typeface="Verdana"/>
                <a:cs typeface="Verdana"/>
              </a:rPr>
              <a:t> </a:t>
            </a:r>
            <a:r>
              <a:rPr sz="1000" spc="-20" dirty="0">
                <a:latin typeface="Verdana"/>
                <a:cs typeface="Verdana"/>
              </a:rPr>
              <a:t>banking,</a:t>
            </a:r>
            <a:r>
              <a:rPr sz="1000" spc="-65" dirty="0">
                <a:latin typeface="Verdana"/>
                <a:cs typeface="Verdana"/>
              </a:rPr>
              <a:t> </a:t>
            </a:r>
            <a:r>
              <a:rPr sz="1000" spc="-20" dirty="0">
                <a:latin typeface="Verdana"/>
                <a:cs typeface="Verdana"/>
              </a:rPr>
              <a:t>Project</a:t>
            </a:r>
            <a:r>
              <a:rPr sz="1000" spc="-65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Finance,</a:t>
            </a:r>
            <a:r>
              <a:rPr sz="1000" spc="-55" dirty="0">
                <a:latin typeface="Verdana"/>
                <a:cs typeface="Verdana"/>
              </a:rPr>
              <a:t> </a:t>
            </a:r>
            <a:r>
              <a:rPr sz="1000" spc="-40" dirty="0">
                <a:latin typeface="Verdana"/>
                <a:cs typeface="Verdana"/>
              </a:rPr>
              <a:t>Housing</a:t>
            </a:r>
            <a:r>
              <a:rPr sz="1000" spc="-55" dirty="0">
                <a:latin typeface="Verdana"/>
                <a:cs typeface="Verdana"/>
              </a:rPr>
              <a:t> </a:t>
            </a:r>
            <a:r>
              <a:rPr sz="1000" spc="-35" dirty="0">
                <a:latin typeface="Verdana"/>
                <a:cs typeface="Verdana"/>
              </a:rPr>
              <a:t>loans,</a:t>
            </a:r>
            <a:r>
              <a:rPr sz="1000" spc="-55" dirty="0">
                <a:latin typeface="Verdana"/>
                <a:cs typeface="Verdana"/>
              </a:rPr>
              <a:t> </a:t>
            </a:r>
            <a:r>
              <a:rPr sz="1000" spc="-30" dirty="0">
                <a:latin typeface="Verdana"/>
                <a:cs typeface="Verdana"/>
              </a:rPr>
              <a:t>Loans</a:t>
            </a:r>
            <a:r>
              <a:rPr sz="1000" spc="-60" dirty="0">
                <a:latin typeface="Verdana"/>
                <a:cs typeface="Verdana"/>
              </a:rPr>
              <a:t> </a:t>
            </a:r>
            <a:r>
              <a:rPr sz="1000" spc="-15" dirty="0">
                <a:latin typeface="Verdana"/>
                <a:cs typeface="Verdana"/>
              </a:rPr>
              <a:t>against</a:t>
            </a:r>
            <a:r>
              <a:rPr sz="1000" spc="-55" dirty="0">
                <a:latin typeface="Verdana"/>
                <a:cs typeface="Verdana"/>
              </a:rPr>
              <a:t> </a:t>
            </a:r>
            <a:r>
              <a:rPr sz="1000" spc="-30" dirty="0">
                <a:latin typeface="Verdana"/>
                <a:cs typeface="Verdana"/>
              </a:rPr>
              <a:t>property,</a:t>
            </a:r>
            <a:r>
              <a:rPr sz="1000" spc="-55" dirty="0">
                <a:latin typeface="Verdana"/>
                <a:cs typeface="Verdana"/>
              </a:rPr>
              <a:t> </a:t>
            </a:r>
            <a:r>
              <a:rPr sz="1000" dirty="0">
                <a:latin typeface="Verdana"/>
                <a:cs typeface="Verdana"/>
              </a:rPr>
              <a:t>Mortgages</a:t>
            </a:r>
            <a:r>
              <a:rPr sz="1000" spc="-65" dirty="0">
                <a:latin typeface="Verdana"/>
                <a:cs typeface="Verdana"/>
              </a:rPr>
              <a:t> </a:t>
            </a:r>
            <a:r>
              <a:rPr sz="1000" spc="35" dirty="0">
                <a:latin typeface="Verdana"/>
                <a:cs typeface="Verdana"/>
              </a:rPr>
              <a:t>and</a:t>
            </a:r>
            <a:r>
              <a:rPr sz="1000" spc="-55" dirty="0">
                <a:latin typeface="Verdana"/>
                <a:cs typeface="Verdana"/>
              </a:rPr>
              <a:t> </a:t>
            </a:r>
            <a:r>
              <a:rPr sz="1000" spc="-50" dirty="0">
                <a:latin typeface="Verdana"/>
                <a:cs typeface="Verdana"/>
              </a:rPr>
              <a:t>business</a:t>
            </a:r>
            <a:r>
              <a:rPr sz="1000" spc="-45" dirty="0">
                <a:latin typeface="Verdana"/>
                <a:cs typeface="Verdana"/>
              </a:rPr>
              <a:t> </a:t>
            </a:r>
            <a:r>
              <a:rPr sz="1000" spc="-35" dirty="0">
                <a:latin typeface="Verdana"/>
                <a:cs typeface="Verdana"/>
              </a:rPr>
              <a:t>loans,</a:t>
            </a:r>
            <a:r>
              <a:rPr sz="1000" spc="-70" dirty="0">
                <a:latin typeface="Verdana"/>
                <a:cs typeface="Verdana"/>
              </a:rPr>
              <a:t> </a:t>
            </a:r>
            <a:r>
              <a:rPr sz="1000" spc="-30" dirty="0">
                <a:latin typeface="Verdana"/>
                <a:cs typeface="Verdana"/>
              </a:rPr>
              <a:t>Audit, </a:t>
            </a:r>
            <a:r>
              <a:rPr sz="1000" spc="-25" dirty="0">
                <a:latin typeface="Verdana"/>
                <a:cs typeface="Verdana"/>
              </a:rPr>
              <a:t> </a:t>
            </a:r>
            <a:r>
              <a:rPr sz="1000" spc="10" dirty="0">
                <a:latin typeface="Verdana"/>
                <a:cs typeface="Verdana"/>
              </a:rPr>
              <a:t>Compliance,</a:t>
            </a:r>
            <a:r>
              <a:rPr sz="1000" spc="-65" dirty="0">
                <a:latin typeface="Verdana"/>
                <a:cs typeface="Verdana"/>
              </a:rPr>
              <a:t> </a:t>
            </a:r>
            <a:r>
              <a:rPr sz="1000" spc="-15" dirty="0">
                <a:latin typeface="Verdana"/>
                <a:cs typeface="Verdana"/>
              </a:rPr>
              <a:t>Operations</a:t>
            </a:r>
            <a:r>
              <a:rPr sz="1000" spc="-70" dirty="0">
                <a:latin typeface="Verdana"/>
                <a:cs typeface="Verdana"/>
              </a:rPr>
              <a:t> </a:t>
            </a:r>
            <a:r>
              <a:rPr sz="1000" spc="35" dirty="0">
                <a:latin typeface="Verdana"/>
                <a:cs typeface="Verdana"/>
              </a:rPr>
              <a:t>and</a:t>
            </a:r>
            <a:r>
              <a:rPr sz="1000" spc="-65" dirty="0">
                <a:latin typeface="Verdana"/>
                <a:cs typeface="Verdana"/>
              </a:rPr>
              <a:t> </a:t>
            </a:r>
            <a:r>
              <a:rPr sz="1000" spc="10" dirty="0">
                <a:latin typeface="Verdana"/>
                <a:cs typeface="Verdana"/>
              </a:rPr>
              <a:t>compliances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041905" y="5317058"/>
            <a:ext cx="2436495" cy="398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1F4980"/>
                </a:solidFill>
                <a:latin typeface="Calibri"/>
                <a:cs typeface="Calibri"/>
              </a:rPr>
              <a:t>Ashish</a:t>
            </a:r>
            <a:r>
              <a:rPr sz="1200" spc="-30" dirty="0">
                <a:solidFill>
                  <a:srgbClr val="1F498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1F4980"/>
                </a:solidFill>
                <a:latin typeface="Calibri"/>
                <a:cs typeface="Calibri"/>
              </a:rPr>
              <a:t>Kumar</a:t>
            </a:r>
            <a:r>
              <a:rPr sz="1200" spc="-35" dirty="0">
                <a:solidFill>
                  <a:srgbClr val="1F498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4980"/>
                </a:solidFill>
                <a:latin typeface="Calibri"/>
                <a:cs typeface="Calibri"/>
              </a:rPr>
              <a:t>Gupta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200" i="1" dirty="0">
                <a:solidFill>
                  <a:srgbClr val="171616"/>
                </a:solidFill>
                <a:latin typeface="Verdana"/>
                <a:cs typeface="Verdana"/>
              </a:rPr>
              <a:t>Additional</a:t>
            </a:r>
            <a:r>
              <a:rPr sz="1200" i="1" spc="-105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1200" i="1" dirty="0">
                <a:solidFill>
                  <a:srgbClr val="171616"/>
                </a:solidFill>
                <a:latin typeface="Verdana"/>
                <a:cs typeface="Verdana"/>
              </a:rPr>
              <a:t>Independent</a:t>
            </a:r>
            <a:r>
              <a:rPr sz="1200" i="1" spc="-95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1200" i="1" spc="-30" dirty="0">
                <a:solidFill>
                  <a:srgbClr val="171616"/>
                </a:solidFill>
                <a:latin typeface="Verdana"/>
                <a:cs typeface="Verdana"/>
              </a:rPr>
              <a:t>Director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41905" y="5787644"/>
            <a:ext cx="867473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000" spc="-50" dirty="0">
                <a:latin typeface="Verdana"/>
                <a:cs typeface="Verdana"/>
              </a:rPr>
              <a:t>Mr. </a:t>
            </a:r>
            <a:r>
              <a:rPr sz="1000" spc="-65" dirty="0">
                <a:latin typeface="Verdana"/>
                <a:cs typeface="Verdana"/>
              </a:rPr>
              <a:t>Ashish </a:t>
            </a:r>
            <a:r>
              <a:rPr sz="1000" spc="-45" dirty="0">
                <a:latin typeface="Verdana"/>
                <a:cs typeface="Verdana"/>
              </a:rPr>
              <a:t>Kumar </a:t>
            </a:r>
            <a:r>
              <a:rPr sz="1000" spc="25" dirty="0">
                <a:latin typeface="Verdana"/>
                <a:cs typeface="Verdana"/>
              </a:rPr>
              <a:t>Gupta </a:t>
            </a:r>
            <a:r>
              <a:rPr sz="1000" spc="-95" dirty="0">
                <a:latin typeface="Verdana"/>
                <a:cs typeface="Verdana"/>
              </a:rPr>
              <a:t>(39) </a:t>
            </a:r>
            <a:r>
              <a:rPr sz="1000" spc="-30" dirty="0">
                <a:latin typeface="Verdana"/>
                <a:cs typeface="Verdana"/>
              </a:rPr>
              <a:t>has </a:t>
            </a:r>
            <a:r>
              <a:rPr sz="1000" spc="10" dirty="0">
                <a:latin typeface="Verdana"/>
                <a:cs typeface="Verdana"/>
              </a:rPr>
              <a:t>got </a:t>
            </a:r>
            <a:r>
              <a:rPr sz="1000" spc="75" dirty="0">
                <a:latin typeface="Verdana"/>
                <a:cs typeface="Verdana"/>
              </a:rPr>
              <a:t>a </a:t>
            </a:r>
            <a:r>
              <a:rPr sz="1000" spc="-10" dirty="0">
                <a:latin typeface="Verdana"/>
                <a:cs typeface="Verdana"/>
              </a:rPr>
              <a:t>varied </a:t>
            </a:r>
            <a:r>
              <a:rPr sz="1000" spc="5" dirty="0">
                <a:latin typeface="Verdana"/>
                <a:cs typeface="Verdana"/>
              </a:rPr>
              <a:t>experience </a:t>
            </a:r>
            <a:r>
              <a:rPr sz="1000" spc="-55" dirty="0">
                <a:latin typeface="Verdana"/>
                <a:cs typeface="Verdana"/>
              </a:rPr>
              <a:t>in </a:t>
            </a:r>
            <a:r>
              <a:rPr sz="1000" spc="-10" dirty="0">
                <a:latin typeface="Verdana"/>
                <a:cs typeface="Verdana"/>
              </a:rPr>
              <a:t>the </a:t>
            </a:r>
            <a:r>
              <a:rPr sz="1000" spc="-20" dirty="0">
                <a:latin typeface="Verdana"/>
                <a:cs typeface="Verdana"/>
              </a:rPr>
              <a:t>field </a:t>
            </a:r>
            <a:r>
              <a:rPr sz="1000" dirty="0">
                <a:latin typeface="Verdana"/>
                <a:cs typeface="Verdana"/>
              </a:rPr>
              <a:t>of microfinance </a:t>
            </a:r>
            <a:r>
              <a:rPr sz="1000" spc="35" dirty="0">
                <a:latin typeface="Verdana"/>
                <a:cs typeface="Verdana"/>
              </a:rPr>
              <a:t>and </a:t>
            </a:r>
            <a:r>
              <a:rPr sz="1000" spc="-30" dirty="0">
                <a:latin typeface="Verdana"/>
                <a:cs typeface="Verdana"/>
              </a:rPr>
              <a:t>livelihoods </a:t>
            </a:r>
            <a:r>
              <a:rPr sz="1000" spc="-20" dirty="0">
                <a:latin typeface="Verdana"/>
                <a:cs typeface="Verdana"/>
              </a:rPr>
              <a:t>promotion </a:t>
            </a:r>
            <a:r>
              <a:rPr sz="1000" spc="-25" dirty="0">
                <a:latin typeface="Verdana"/>
                <a:cs typeface="Verdana"/>
              </a:rPr>
              <a:t>while </a:t>
            </a:r>
            <a:r>
              <a:rPr sz="1000" spc="-35" dirty="0">
                <a:latin typeface="Verdana"/>
                <a:cs typeface="Verdana"/>
              </a:rPr>
              <a:t>working </a:t>
            </a:r>
            <a:r>
              <a:rPr sz="1000" spc="-55" dirty="0">
                <a:latin typeface="Verdana"/>
                <a:cs typeface="Verdana"/>
              </a:rPr>
              <a:t>in </a:t>
            </a:r>
            <a:r>
              <a:rPr sz="1000" spc="-35" dirty="0">
                <a:latin typeface="Verdana"/>
                <a:cs typeface="Verdana"/>
              </a:rPr>
              <a:t>varying </a:t>
            </a:r>
            <a:r>
              <a:rPr sz="1000" spc="-30" dirty="0">
                <a:latin typeface="Verdana"/>
                <a:cs typeface="Verdana"/>
              </a:rPr>
              <a:t> </a:t>
            </a:r>
            <a:r>
              <a:rPr sz="1000" spc="-15" dirty="0">
                <a:latin typeface="Verdana"/>
                <a:cs typeface="Verdana"/>
              </a:rPr>
              <a:t>organizational</a:t>
            </a:r>
            <a:r>
              <a:rPr sz="1000" spc="-65" dirty="0">
                <a:latin typeface="Verdana"/>
                <a:cs typeface="Verdana"/>
              </a:rPr>
              <a:t> </a:t>
            </a:r>
            <a:r>
              <a:rPr sz="1000" spc="-55" dirty="0">
                <a:latin typeface="Verdana"/>
                <a:cs typeface="Verdana"/>
              </a:rPr>
              <a:t>set-ups </a:t>
            </a:r>
            <a:r>
              <a:rPr sz="1000" spc="-85" dirty="0">
                <a:latin typeface="Verdana"/>
                <a:cs typeface="Verdana"/>
              </a:rPr>
              <a:t>Eviz</a:t>
            </a:r>
            <a:r>
              <a:rPr sz="1000" spc="-70" dirty="0">
                <a:latin typeface="Verdana"/>
                <a:cs typeface="Verdana"/>
              </a:rPr>
              <a:t> </a:t>
            </a:r>
            <a:r>
              <a:rPr sz="1000" spc="10" dirty="0">
                <a:latin typeface="Verdana"/>
                <a:cs typeface="Verdana"/>
              </a:rPr>
              <a:t>NGO,</a:t>
            </a:r>
            <a:r>
              <a:rPr sz="1000" spc="-45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Government</a:t>
            </a:r>
            <a:r>
              <a:rPr sz="1000" spc="-45" dirty="0">
                <a:latin typeface="Verdana"/>
                <a:cs typeface="Verdana"/>
              </a:rPr>
              <a:t> </a:t>
            </a:r>
            <a:r>
              <a:rPr sz="1000" spc="-30" dirty="0">
                <a:latin typeface="Verdana"/>
                <a:cs typeface="Verdana"/>
              </a:rPr>
              <a:t>Project,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Development</a:t>
            </a:r>
            <a:r>
              <a:rPr sz="1000" spc="-60" dirty="0">
                <a:latin typeface="Verdana"/>
                <a:cs typeface="Verdana"/>
              </a:rPr>
              <a:t> </a:t>
            </a:r>
            <a:r>
              <a:rPr sz="1000" spc="5" dirty="0">
                <a:latin typeface="Verdana"/>
                <a:cs typeface="Verdana"/>
              </a:rPr>
              <a:t>Company,</a:t>
            </a:r>
            <a:r>
              <a:rPr sz="1000" spc="-45" dirty="0">
                <a:latin typeface="Verdana"/>
                <a:cs typeface="Verdana"/>
              </a:rPr>
              <a:t> </a:t>
            </a:r>
            <a:r>
              <a:rPr sz="1000" spc="10" dirty="0">
                <a:latin typeface="Verdana"/>
                <a:cs typeface="Verdana"/>
              </a:rPr>
              <a:t>Microfinance</a:t>
            </a:r>
            <a:r>
              <a:rPr sz="1000" spc="-70" dirty="0">
                <a:latin typeface="Verdana"/>
                <a:cs typeface="Verdana"/>
              </a:rPr>
              <a:t> Institutions,</a:t>
            </a:r>
            <a:r>
              <a:rPr sz="1000" spc="-95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Consultancy</a:t>
            </a:r>
            <a:r>
              <a:rPr sz="1000" spc="-45" dirty="0">
                <a:latin typeface="Verdana"/>
                <a:cs typeface="Verdana"/>
              </a:rPr>
              <a:t> </a:t>
            </a:r>
            <a:r>
              <a:rPr sz="1000" spc="-55" dirty="0">
                <a:latin typeface="Verdana"/>
                <a:cs typeface="Verdana"/>
              </a:rPr>
              <a:t>set-ups,</a:t>
            </a:r>
            <a:r>
              <a:rPr sz="1000" spc="-60" dirty="0"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Self-promoted </a:t>
            </a:r>
            <a:r>
              <a:rPr sz="1000" spc="-20" dirty="0">
                <a:latin typeface="Verdana"/>
                <a:cs typeface="Verdana"/>
              </a:rPr>
              <a:t> </a:t>
            </a:r>
            <a:r>
              <a:rPr sz="1000" spc="-55" dirty="0">
                <a:latin typeface="Verdana"/>
                <a:cs typeface="Verdana"/>
              </a:rPr>
              <a:t>Enterprise, </a:t>
            </a:r>
            <a:r>
              <a:rPr sz="1000" spc="10" dirty="0">
                <a:latin typeface="Verdana"/>
                <a:cs typeface="Verdana"/>
              </a:rPr>
              <a:t>etc. </a:t>
            </a:r>
            <a:r>
              <a:rPr sz="1000" spc="-10" dirty="0">
                <a:latin typeface="Verdana"/>
                <a:cs typeface="Verdana"/>
              </a:rPr>
              <a:t>He </a:t>
            </a:r>
            <a:r>
              <a:rPr sz="1000" spc="-105" dirty="0">
                <a:latin typeface="Verdana"/>
                <a:cs typeface="Verdana"/>
              </a:rPr>
              <a:t>is </a:t>
            </a:r>
            <a:r>
              <a:rPr sz="1000" spc="-5" dirty="0">
                <a:latin typeface="Verdana"/>
                <a:cs typeface="Verdana"/>
              </a:rPr>
              <a:t>featured </a:t>
            </a:r>
            <a:r>
              <a:rPr sz="1000" spc="-30" dirty="0">
                <a:latin typeface="Verdana"/>
                <a:cs typeface="Verdana"/>
              </a:rPr>
              <a:t>as </a:t>
            </a:r>
            <a:r>
              <a:rPr sz="1000" spc="20" dirty="0">
                <a:latin typeface="Verdana"/>
                <a:cs typeface="Verdana"/>
              </a:rPr>
              <a:t>one </a:t>
            </a:r>
            <a:r>
              <a:rPr sz="1000" dirty="0">
                <a:latin typeface="Verdana"/>
                <a:cs typeface="Verdana"/>
              </a:rPr>
              <a:t>of </a:t>
            </a:r>
            <a:r>
              <a:rPr sz="1000" spc="-10" dirty="0">
                <a:latin typeface="Verdana"/>
                <a:cs typeface="Verdana"/>
              </a:rPr>
              <a:t>the </a:t>
            </a:r>
            <a:r>
              <a:rPr sz="1000" spc="-114" dirty="0">
                <a:latin typeface="Verdana"/>
                <a:cs typeface="Verdana"/>
              </a:rPr>
              <a:t>six </a:t>
            </a:r>
            <a:r>
              <a:rPr sz="1000" spc="-20" dirty="0">
                <a:latin typeface="Verdana"/>
                <a:cs typeface="Verdana"/>
              </a:rPr>
              <a:t>Social </a:t>
            </a:r>
            <a:r>
              <a:rPr sz="1000" spc="-45" dirty="0">
                <a:latin typeface="Verdana"/>
                <a:cs typeface="Verdana"/>
              </a:rPr>
              <a:t>Entrepreneurs </a:t>
            </a:r>
            <a:r>
              <a:rPr sz="1000" spc="-55" dirty="0">
                <a:latin typeface="Verdana"/>
                <a:cs typeface="Verdana"/>
              </a:rPr>
              <a:t>in </a:t>
            </a:r>
            <a:r>
              <a:rPr sz="1000" spc="75" dirty="0">
                <a:latin typeface="Verdana"/>
                <a:cs typeface="Verdana"/>
              </a:rPr>
              <a:t>a </a:t>
            </a:r>
            <a:r>
              <a:rPr sz="1000" spc="10" dirty="0">
                <a:latin typeface="Verdana"/>
                <a:cs typeface="Verdana"/>
              </a:rPr>
              <a:t>book </a:t>
            </a:r>
            <a:r>
              <a:rPr sz="1000" spc="-25" dirty="0">
                <a:latin typeface="Verdana"/>
                <a:cs typeface="Verdana"/>
              </a:rPr>
              <a:t>titled </a:t>
            </a:r>
            <a:r>
              <a:rPr sz="1000" spc="-55" dirty="0">
                <a:latin typeface="Verdana"/>
                <a:cs typeface="Verdana"/>
              </a:rPr>
              <a:t>‘Pursuit </a:t>
            </a:r>
            <a:r>
              <a:rPr sz="1000" dirty="0">
                <a:latin typeface="Verdana"/>
                <a:cs typeface="Verdana"/>
              </a:rPr>
              <a:t>of </a:t>
            </a:r>
            <a:r>
              <a:rPr sz="1000" spc="-5" dirty="0">
                <a:latin typeface="Verdana"/>
                <a:cs typeface="Verdana"/>
              </a:rPr>
              <a:t>Goodness </a:t>
            </a:r>
            <a:r>
              <a:rPr sz="1000" spc="35" dirty="0">
                <a:latin typeface="Verdana"/>
                <a:cs typeface="Verdana"/>
              </a:rPr>
              <a:t>and </a:t>
            </a:r>
            <a:r>
              <a:rPr sz="1000" spc="-15" dirty="0">
                <a:latin typeface="Verdana"/>
                <a:cs typeface="Verdana"/>
              </a:rPr>
              <a:t>was </a:t>
            </a:r>
            <a:r>
              <a:rPr sz="1000" spc="-25" dirty="0">
                <a:latin typeface="Verdana"/>
                <a:cs typeface="Verdana"/>
              </a:rPr>
              <a:t>also </a:t>
            </a:r>
            <a:r>
              <a:rPr sz="1000" spc="-10" dirty="0">
                <a:latin typeface="Verdana"/>
                <a:cs typeface="Verdana"/>
              </a:rPr>
              <a:t>the </a:t>
            </a:r>
            <a:r>
              <a:rPr sz="1000" spc="-35" dirty="0">
                <a:latin typeface="Verdana"/>
                <a:cs typeface="Verdana"/>
              </a:rPr>
              <a:t>winner </a:t>
            </a:r>
            <a:r>
              <a:rPr sz="1000" dirty="0">
                <a:latin typeface="Verdana"/>
                <a:cs typeface="Verdana"/>
              </a:rPr>
              <a:t>of </a:t>
            </a:r>
            <a:r>
              <a:rPr sz="1000" spc="-10" dirty="0">
                <a:latin typeface="Verdana"/>
                <a:cs typeface="Verdana"/>
              </a:rPr>
              <a:t>the </a:t>
            </a:r>
            <a:r>
              <a:rPr sz="1000" spc="-90" dirty="0">
                <a:latin typeface="Verdana"/>
                <a:cs typeface="Verdana"/>
              </a:rPr>
              <a:t>first 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nationwide</a:t>
            </a:r>
            <a:r>
              <a:rPr sz="1000" spc="-100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‘Social</a:t>
            </a:r>
            <a:r>
              <a:rPr sz="1000" spc="-60" dirty="0">
                <a:latin typeface="Verdana"/>
                <a:cs typeface="Verdana"/>
              </a:rPr>
              <a:t> </a:t>
            </a:r>
            <a:r>
              <a:rPr sz="1000" spc="-40" dirty="0">
                <a:latin typeface="Verdana"/>
                <a:cs typeface="Verdana"/>
              </a:rPr>
              <a:t>Entrepreneurship</a:t>
            </a:r>
            <a:r>
              <a:rPr sz="1000" spc="-65" dirty="0">
                <a:latin typeface="Verdana"/>
                <a:cs typeface="Verdana"/>
              </a:rPr>
              <a:t> </a:t>
            </a:r>
            <a:r>
              <a:rPr sz="1000" spc="-20" dirty="0">
                <a:latin typeface="Verdana"/>
                <a:cs typeface="Verdana"/>
              </a:rPr>
              <a:t>Search</a:t>
            </a:r>
            <a:r>
              <a:rPr sz="1000" spc="-60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Competition</a:t>
            </a:r>
            <a:r>
              <a:rPr sz="1000" spc="-55" dirty="0">
                <a:latin typeface="Verdana"/>
                <a:cs typeface="Verdana"/>
              </a:rPr>
              <a:t> </a:t>
            </a:r>
            <a:r>
              <a:rPr sz="1000" spc="-125" dirty="0">
                <a:latin typeface="Verdana"/>
                <a:cs typeface="Verdana"/>
              </a:rPr>
              <a:t>-</a:t>
            </a:r>
            <a:r>
              <a:rPr sz="1000" spc="-70" dirty="0">
                <a:latin typeface="Verdana"/>
                <a:cs typeface="Verdana"/>
              </a:rPr>
              <a:t> </a:t>
            </a:r>
            <a:r>
              <a:rPr sz="1000" spc="-60" dirty="0">
                <a:latin typeface="Verdana"/>
                <a:cs typeface="Verdana"/>
              </a:rPr>
              <a:t>SRIJAN’,</a:t>
            </a:r>
            <a:r>
              <a:rPr sz="1000" spc="-30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organised</a:t>
            </a:r>
            <a:r>
              <a:rPr sz="1000" spc="-60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by</a:t>
            </a:r>
            <a:r>
              <a:rPr sz="1000" spc="-70" dirty="0"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Aavishkaar</a:t>
            </a:r>
            <a:r>
              <a:rPr sz="1000" spc="-30" dirty="0">
                <a:latin typeface="Verdana"/>
                <a:cs typeface="Verdana"/>
              </a:rPr>
              <a:t> India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35" dirty="0">
                <a:latin typeface="Verdana"/>
                <a:cs typeface="Verdana"/>
              </a:rPr>
              <a:t>and</a:t>
            </a:r>
            <a:r>
              <a:rPr sz="1000" spc="-60" dirty="0">
                <a:latin typeface="Verdana"/>
                <a:cs typeface="Verdana"/>
              </a:rPr>
              <a:t> </a:t>
            </a:r>
            <a:r>
              <a:rPr sz="1000" spc="-50" dirty="0">
                <a:latin typeface="Verdana"/>
                <a:cs typeface="Verdana"/>
              </a:rPr>
              <a:t>others.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07891" y="1581911"/>
            <a:ext cx="352425" cy="355600"/>
          </a:xfrm>
          <a:prstGeom prst="rect">
            <a:avLst/>
          </a:prstGeom>
          <a:solidFill>
            <a:srgbClr val="1F4980"/>
          </a:solidFill>
        </p:spPr>
        <p:txBody>
          <a:bodyPr vert="horz" wrap="square" lIns="0" tIns="59055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465"/>
              </a:spcBef>
            </a:pP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59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390900" y="2859023"/>
            <a:ext cx="352425" cy="353695"/>
          </a:xfrm>
          <a:prstGeom prst="rect">
            <a:avLst/>
          </a:prstGeom>
          <a:solidFill>
            <a:srgbClr val="1F4980"/>
          </a:solidFill>
        </p:spPr>
        <p:txBody>
          <a:bodyPr vert="horz" wrap="square" lIns="0" tIns="59054" rIns="0" bIns="0" rtlCol="0">
            <a:spAutoFit/>
          </a:bodyPr>
          <a:lstStyle/>
          <a:p>
            <a:pPr marL="85725">
              <a:lnSpc>
                <a:spcPct val="100000"/>
              </a:lnSpc>
              <a:spcBef>
                <a:spcPts val="464"/>
              </a:spcBef>
            </a:pP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56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919728" y="4162044"/>
            <a:ext cx="350520" cy="353695"/>
          </a:xfrm>
          <a:prstGeom prst="rect">
            <a:avLst/>
          </a:prstGeom>
          <a:solidFill>
            <a:srgbClr val="1F4980"/>
          </a:solidFill>
        </p:spPr>
        <p:txBody>
          <a:bodyPr vert="horz" wrap="square" lIns="0" tIns="59690" rIns="0" bIns="0" rtlCol="0">
            <a:spAutoFit/>
          </a:bodyPr>
          <a:lstStyle/>
          <a:p>
            <a:pPr marL="84455">
              <a:lnSpc>
                <a:spcPct val="100000"/>
              </a:lnSpc>
              <a:spcBef>
                <a:spcPts val="470"/>
              </a:spcBef>
            </a:pP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72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610100" y="5413247"/>
            <a:ext cx="352425" cy="353695"/>
          </a:xfrm>
          <a:prstGeom prst="rect">
            <a:avLst/>
          </a:prstGeom>
          <a:solidFill>
            <a:srgbClr val="1F4980"/>
          </a:solidFill>
        </p:spPr>
        <p:txBody>
          <a:bodyPr vert="horz" wrap="square" lIns="0" tIns="59055" rIns="0" bIns="0" rtlCol="0">
            <a:spAutoFit/>
          </a:bodyPr>
          <a:lstStyle/>
          <a:p>
            <a:pPr marL="85725">
              <a:lnSpc>
                <a:spcPct val="100000"/>
              </a:lnSpc>
              <a:spcBef>
                <a:spcPts val="465"/>
              </a:spcBef>
            </a:pP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42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811523"/>
            <a:ext cx="12192000" cy="3046730"/>
            <a:chOff x="0" y="3811523"/>
            <a:chExt cx="12192000" cy="3046730"/>
          </a:xfrm>
        </p:grpSpPr>
        <p:sp>
          <p:nvSpPr>
            <p:cNvPr id="3" name="object 3"/>
            <p:cNvSpPr/>
            <p:nvPr/>
          </p:nvSpPr>
          <p:spPr>
            <a:xfrm>
              <a:off x="0" y="3811523"/>
              <a:ext cx="12192000" cy="3046730"/>
            </a:xfrm>
            <a:custGeom>
              <a:avLst/>
              <a:gdLst/>
              <a:ahLst/>
              <a:cxnLst/>
              <a:rect l="l" t="t" r="r" b="b"/>
              <a:pathLst>
                <a:path w="12192000" h="3046729">
                  <a:moveTo>
                    <a:pt x="12192000" y="0"/>
                  </a:moveTo>
                  <a:lnTo>
                    <a:pt x="0" y="0"/>
                  </a:lnTo>
                  <a:lnTo>
                    <a:pt x="0" y="3046476"/>
                  </a:lnTo>
                  <a:lnTo>
                    <a:pt x="12192000" y="3046476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E7E6E6">
                <a:alpha val="7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200" y="5173979"/>
              <a:ext cx="669036" cy="62179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8200" y="5914644"/>
              <a:ext cx="669036" cy="618744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71219" y="381335"/>
            <a:ext cx="2569210" cy="888365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58419">
              <a:lnSpc>
                <a:spcPct val="100000"/>
              </a:lnSpc>
              <a:spcBef>
                <a:spcPts val="975"/>
              </a:spcBef>
            </a:pPr>
            <a:r>
              <a:rPr spc="-10" dirty="0"/>
              <a:t>Governance</a:t>
            </a:r>
          </a:p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sz="1400" spc="-35" dirty="0">
                <a:solidFill>
                  <a:srgbClr val="0D0D0D"/>
                </a:solidFill>
                <a:latin typeface="Tahoma"/>
                <a:cs typeface="Tahoma"/>
              </a:rPr>
              <a:t>Board</a:t>
            </a:r>
            <a:r>
              <a:rPr sz="1400" spc="-4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400" spc="-40" dirty="0">
                <a:solidFill>
                  <a:srgbClr val="0D0D0D"/>
                </a:solidFill>
                <a:latin typeface="Tahoma"/>
                <a:cs typeface="Tahoma"/>
              </a:rPr>
              <a:t>Functional</a:t>
            </a:r>
            <a:r>
              <a:rPr sz="1400" spc="-4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400" spc="-25" dirty="0">
                <a:solidFill>
                  <a:srgbClr val="0D0D0D"/>
                </a:solidFill>
                <a:latin typeface="Tahoma"/>
                <a:cs typeface="Tahoma"/>
              </a:rPr>
              <a:t>Committees</a:t>
            </a:r>
            <a:endParaRPr sz="1400">
              <a:latin typeface="Tahoma"/>
              <a:cs typeface="Tahoma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838200" y="1323225"/>
          <a:ext cx="10515599" cy="50150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5252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903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9420">
                <a:tc rowSpan="2"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1205"/>
                        </a:spcBef>
                        <a:tabLst>
                          <a:tab pos="2739390" algn="l"/>
                        </a:tabLst>
                      </a:pPr>
                      <a:r>
                        <a:rPr sz="1200" b="1" spc="-10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Sr.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2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No.</a:t>
                      </a:r>
                      <a:r>
                        <a:rPr sz="1200" b="1" spc="34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1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Name</a:t>
                      </a:r>
                      <a:r>
                        <a:rPr sz="1200" b="1" spc="-2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5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of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4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the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1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Committee	Members</a:t>
                      </a:r>
                      <a:r>
                        <a:rPr sz="1200" b="1" spc="-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5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of</a:t>
                      </a:r>
                      <a:r>
                        <a:rPr sz="1200" b="1" spc="-3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4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the</a:t>
                      </a:r>
                      <a:r>
                        <a:rPr sz="1200" b="1" spc="-3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1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Committee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53035" marB="0">
                    <a:lnB w="6350">
                      <a:solidFill>
                        <a:srgbClr val="3A3838"/>
                      </a:solidFill>
                      <a:prstDash val="solid"/>
                    </a:lnB>
                    <a:solidFill>
                      <a:srgbClr val="1F4980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Frequency</a:t>
                      </a:r>
                      <a:r>
                        <a:rPr sz="1200" b="1" spc="-7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o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f</a:t>
                      </a:r>
                      <a:r>
                        <a:rPr sz="1200" b="1" spc="-7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Review</a:t>
                      </a:r>
                      <a:endParaRPr sz="1200">
                        <a:latin typeface="Verdana"/>
                        <a:cs typeface="Verdana"/>
                      </a:endParaRPr>
                    </a:p>
                  </a:txBody>
                  <a:tcPr marL="0" marR="0" marT="46990" marB="0">
                    <a:lnB w="6350">
                      <a:solidFill>
                        <a:srgbClr val="3A3838"/>
                      </a:solidFill>
                      <a:prstDash val="solid"/>
                    </a:lnB>
                    <a:solidFill>
                      <a:srgbClr val="1F49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08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3035" marB="0">
                    <a:lnB w="6350">
                      <a:solidFill>
                        <a:srgbClr val="3A3838"/>
                      </a:solidFill>
                      <a:prstDash val="solid"/>
                    </a:lnB>
                    <a:solidFill>
                      <a:srgbClr val="1F4980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ct val="100000"/>
                        </a:lnSpc>
                        <a:spcBef>
                          <a:spcPts val="70"/>
                        </a:spcBef>
                        <a:tabLst>
                          <a:tab pos="2869565" algn="l"/>
                        </a:tabLst>
                      </a:pPr>
                      <a:r>
                        <a:rPr sz="1200" b="1" spc="-90" dirty="0">
                          <a:solidFill>
                            <a:srgbClr val="0D0D0D"/>
                          </a:solidFill>
                          <a:latin typeface="Tahoma"/>
                          <a:cs typeface="Tahoma"/>
                        </a:rPr>
                        <a:t>Items</a:t>
                      </a:r>
                      <a:r>
                        <a:rPr sz="1200" b="1" spc="-20" dirty="0">
                          <a:solidFill>
                            <a:srgbClr val="0D0D0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30" dirty="0">
                          <a:solidFill>
                            <a:srgbClr val="0D0D0D"/>
                          </a:solidFill>
                          <a:latin typeface="Tahoma"/>
                          <a:cs typeface="Tahoma"/>
                        </a:rPr>
                        <a:t>Reviewed	</a:t>
                      </a:r>
                      <a:r>
                        <a:rPr sz="1200" b="1" spc="-10" dirty="0">
                          <a:solidFill>
                            <a:srgbClr val="0D0D0D"/>
                          </a:solidFill>
                          <a:latin typeface="Tahoma"/>
                          <a:cs typeface="Tahoma"/>
                        </a:rPr>
                        <a:t>Frequency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8890" marB="0">
                    <a:lnT w="6350">
                      <a:solidFill>
                        <a:srgbClr val="3A3838"/>
                      </a:solidFill>
                      <a:prstDash val="solid"/>
                    </a:lnT>
                    <a:lnB w="6350">
                      <a:solidFill>
                        <a:srgbClr val="3A3838"/>
                      </a:solidFill>
                      <a:prstDash val="solid"/>
                    </a:lnB>
                    <a:solidFill>
                      <a:srgbClr val="8FAA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object 8"/>
          <p:cNvSpPr/>
          <p:nvPr/>
        </p:nvSpPr>
        <p:spPr>
          <a:xfrm>
            <a:off x="838200" y="2327910"/>
            <a:ext cx="10515600" cy="0"/>
          </a:xfrm>
          <a:custGeom>
            <a:avLst/>
            <a:gdLst/>
            <a:ahLst/>
            <a:cxnLst/>
            <a:rect l="l" t="t" r="r" b="b"/>
            <a:pathLst>
              <a:path w="10515600">
                <a:moveTo>
                  <a:pt x="0" y="0"/>
                </a:moveTo>
                <a:lnTo>
                  <a:pt x="10515600" y="0"/>
                </a:lnTo>
              </a:path>
            </a:pathLst>
          </a:custGeom>
          <a:ln w="6350">
            <a:solidFill>
              <a:srgbClr val="3A383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38200" y="2830957"/>
            <a:ext cx="10515600" cy="0"/>
          </a:xfrm>
          <a:custGeom>
            <a:avLst/>
            <a:gdLst/>
            <a:ahLst/>
            <a:cxnLst/>
            <a:rect l="l" t="t" r="r" b="b"/>
            <a:pathLst>
              <a:path w="10515600">
                <a:moveTo>
                  <a:pt x="0" y="0"/>
                </a:moveTo>
                <a:lnTo>
                  <a:pt x="10515600" y="0"/>
                </a:lnTo>
              </a:path>
            </a:pathLst>
          </a:custGeom>
          <a:ln w="6350">
            <a:solidFill>
              <a:srgbClr val="3A383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38200" y="3379596"/>
            <a:ext cx="10515600" cy="0"/>
          </a:xfrm>
          <a:custGeom>
            <a:avLst/>
            <a:gdLst/>
            <a:ahLst/>
            <a:cxnLst/>
            <a:rect l="l" t="t" r="r" b="b"/>
            <a:pathLst>
              <a:path w="10515600">
                <a:moveTo>
                  <a:pt x="0" y="0"/>
                </a:moveTo>
                <a:lnTo>
                  <a:pt x="10515600" y="0"/>
                </a:lnTo>
              </a:path>
            </a:pathLst>
          </a:custGeom>
          <a:ln w="6350">
            <a:solidFill>
              <a:srgbClr val="3A383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101953" y="1966721"/>
            <a:ext cx="16592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74015" algn="l"/>
              </a:tabLst>
            </a:pPr>
            <a:r>
              <a:rPr sz="1200" b="1" spc="-95" dirty="0">
                <a:solidFill>
                  <a:srgbClr val="0D0D0D"/>
                </a:solidFill>
                <a:latin typeface="Tahoma"/>
                <a:cs typeface="Tahoma"/>
              </a:rPr>
              <a:t>1	</a:t>
            </a:r>
            <a:r>
              <a:rPr sz="1200" spc="35" dirty="0">
                <a:latin typeface="Verdana"/>
                <a:cs typeface="Verdana"/>
              </a:rPr>
              <a:t>Au</a:t>
            </a:r>
            <a:r>
              <a:rPr sz="1200" spc="40" dirty="0">
                <a:latin typeface="Verdana"/>
                <a:cs typeface="Verdana"/>
              </a:rPr>
              <a:t>d</a:t>
            </a:r>
            <a:r>
              <a:rPr sz="1200" spc="-70" dirty="0">
                <a:latin typeface="Verdana"/>
                <a:cs typeface="Verdana"/>
              </a:rPr>
              <a:t>i</a:t>
            </a:r>
            <a:r>
              <a:rPr sz="1200" spc="-95" dirty="0">
                <a:latin typeface="Verdana"/>
                <a:cs typeface="Verdana"/>
              </a:rPr>
              <a:t>t</a:t>
            </a:r>
            <a:r>
              <a:rPr sz="1200" spc="-100" dirty="0">
                <a:latin typeface="Verdana"/>
                <a:cs typeface="Verdana"/>
              </a:rPr>
              <a:t> </a:t>
            </a:r>
            <a:r>
              <a:rPr sz="1200" spc="130" dirty="0">
                <a:latin typeface="Verdana"/>
                <a:cs typeface="Verdana"/>
              </a:rPr>
              <a:t>C</a:t>
            </a:r>
            <a:r>
              <a:rPr sz="1200" spc="45" dirty="0">
                <a:latin typeface="Verdana"/>
                <a:cs typeface="Verdana"/>
              </a:rPr>
              <a:t>o</a:t>
            </a:r>
            <a:r>
              <a:rPr sz="1200" spc="-35" dirty="0">
                <a:latin typeface="Verdana"/>
                <a:cs typeface="Verdana"/>
              </a:rPr>
              <a:t>mm</a:t>
            </a:r>
            <a:r>
              <a:rPr sz="1200" spc="-70" dirty="0">
                <a:latin typeface="Verdana"/>
                <a:cs typeface="Verdana"/>
              </a:rPr>
              <a:t>i</a:t>
            </a:r>
            <a:r>
              <a:rPr sz="1200" spc="-120" dirty="0">
                <a:latin typeface="Verdana"/>
                <a:cs typeface="Verdana"/>
              </a:rPr>
              <a:t>t</a:t>
            </a:r>
            <a:r>
              <a:rPr sz="1200" spc="-95" dirty="0">
                <a:latin typeface="Verdana"/>
                <a:cs typeface="Verdana"/>
              </a:rPr>
              <a:t>t</a:t>
            </a:r>
            <a:r>
              <a:rPr sz="1200" spc="65" dirty="0">
                <a:latin typeface="Verdana"/>
                <a:cs typeface="Verdana"/>
              </a:rPr>
              <a:t>ee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565016" y="1877644"/>
            <a:ext cx="3433445" cy="389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430"/>
              </a:lnSpc>
              <a:spcBef>
                <a:spcPts val="100"/>
              </a:spcBef>
            </a:pPr>
            <a:r>
              <a:rPr sz="1200" spc="-65" dirty="0">
                <a:latin typeface="Verdana"/>
                <a:cs typeface="Verdana"/>
              </a:rPr>
              <a:t>Ashish</a:t>
            </a:r>
            <a:r>
              <a:rPr sz="1200" spc="-90" dirty="0">
                <a:latin typeface="Verdana"/>
                <a:cs typeface="Verdana"/>
              </a:rPr>
              <a:t> </a:t>
            </a:r>
            <a:r>
              <a:rPr sz="1200" spc="110" dirty="0">
                <a:latin typeface="Verdana"/>
                <a:cs typeface="Verdana"/>
              </a:rPr>
              <a:t>G</a:t>
            </a:r>
            <a:r>
              <a:rPr sz="1200" spc="-10" dirty="0">
                <a:latin typeface="Verdana"/>
                <a:cs typeface="Verdana"/>
              </a:rPr>
              <a:t>up</a:t>
            </a:r>
            <a:r>
              <a:rPr sz="1200" spc="-40" dirty="0">
                <a:latin typeface="Verdana"/>
                <a:cs typeface="Verdana"/>
              </a:rPr>
              <a:t>t</a:t>
            </a:r>
            <a:r>
              <a:rPr sz="1200" spc="100" dirty="0">
                <a:latin typeface="Verdana"/>
                <a:cs typeface="Verdana"/>
              </a:rPr>
              <a:t>a</a:t>
            </a:r>
            <a:r>
              <a:rPr sz="1200" spc="-60" dirty="0">
                <a:latin typeface="Verdana"/>
                <a:cs typeface="Verdana"/>
              </a:rPr>
              <a:t> </a:t>
            </a:r>
            <a:r>
              <a:rPr sz="1200" spc="-130" dirty="0">
                <a:latin typeface="Verdana"/>
                <a:cs typeface="Verdana"/>
              </a:rPr>
              <a:t>(</a:t>
            </a:r>
            <a:r>
              <a:rPr sz="1200" spc="125" dirty="0">
                <a:latin typeface="Verdana"/>
                <a:cs typeface="Verdana"/>
              </a:rPr>
              <a:t>C</a:t>
            </a:r>
            <a:r>
              <a:rPr sz="1200" spc="35" dirty="0">
                <a:latin typeface="Verdana"/>
                <a:cs typeface="Verdana"/>
              </a:rPr>
              <a:t>h</a:t>
            </a:r>
            <a:r>
              <a:rPr sz="1200" spc="25" dirty="0">
                <a:latin typeface="Verdana"/>
                <a:cs typeface="Verdana"/>
              </a:rPr>
              <a:t>a</a:t>
            </a:r>
            <a:r>
              <a:rPr sz="1200" spc="-110" dirty="0">
                <a:latin typeface="Verdana"/>
                <a:cs typeface="Verdana"/>
              </a:rPr>
              <a:t>ir</a:t>
            </a:r>
            <a:r>
              <a:rPr sz="1200" spc="-150" dirty="0">
                <a:latin typeface="Verdana"/>
                <a:cs typeface="Verdana"/>
              </a:rPr>
              <a:t>)</a:t>
            </a:r>
            <a:r>
              <a:rPr sz="1200" spc="-105" dirty="0">
                <a:latin typeface="Verdana"/>
                <a:cs typeface="Verdana"/>
              </a:rPr>
              <a:t>,</a:t>
            </a:r>
            <a:r>
              <a:rPr sz="1200" spc="-50" dirty="0">
                <a:latin typeface="Verdana"/>
                <a:cs typeface="Verdana"/>
              </a:rPr>
              <a:t> </a:t>
            </a:r>
            <a:r>
              <a:rPr sz="1200" spc="-15" dirty="0">
                <a:latin typeface="Verdana"/>
                <a:cs typeface="Verdana"/>
              </a:rPr>
              <a:t>Ash</a:t>
            </a:r>
            <a:r>
              <a:rPr sz="1200" spc="-25" dirty="0">
                <a:latin typeface="Verdana"/>
                <a:cs typeface="Verdana"/>
              </a:rPr>
              <a:t>o</a:t>
            </a:r>
            <a:r>
              <a:rPr sz="1200" spc="-110" dirty="0">
                <a:latin typeface="Verdana"/>
                <a:cs typeface="Verdana"/>
              </a:rPr>
              <a:t>k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P</a:t>
            </a:r>
            <a:r>
              <a:rPr sz="1200" spc="95" dirty="0">
                <a:latin typeface="Verdana"/>
                <a:cs typeface="Verdana"/>
              </a:rPr>
              <a:t>a</a:t>
            </a:r>
            <a:r>
              <a:rPr sz="1200" spc="-5" dirty="0">
                <a:latin typeface="Verdana"/>
                <a:cs typeface="Verdana"/>
              </a:rPr>
              <a:t>h</a:t>
            </a:r>
            <a:r>
              <a:rPr sz="1200" dirty="0">
                <a:latin typeface="Verdana"/>
                <a:cs typeface="Verdana"/>
              </a:rPr>
              <a:t>w</a:t>
            </a:r>
            <a:r>
              <a:rPr sz="1200" spc="100" dirty="0">
                <a:latin typeface="Verdana"/>
                <a:cs typeface="Verdana"/>
              </a:rPr>
              <a:t>a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35" dirty="0">
                <a:latin typeface="Verdana"/>
                <a:cs typeface="Verdana"/>
              </a:rPr>
              <a:t>&amp;</a:t>
            </a:r>
            <a:r>
              <a:rPr sz="1200" spc="-85" dirty="0">
                <a:latin typeface="Verdana"/>
                <a:cs typeface="Verdana"/>
              </a:rPr>
              <a:t> </a:t>
            </a:r>
            <a:r>
              <a:rPr sz="1200" spc="-70" dirty="0">
                <a:latin typeface="Verdana"/>
                <a:cs typeface="Verdana"/>
              </a:rPr>
              <a:t>Sa</a:t>
            </a:r>
            <a:r>
              <a:rPr sz="1200" spc="-130" dirty="0">
                <a:latin typeface="Verdana"/>
                <a:cs typeface="Verdana"/>
              </a:rPr>
              <a:t>n</a:t>
            </a:r>
            <a:r>
              <a:rPr sz="1200" spc="-80" dirty="0">
                <a:latin typeface="Verdana"/>
                <a:cs typeface="Verdana"/>
              </a:rPr>
              <a:t>j</a:t>
            </a:r>
            <a:r>
              <a:rPr sz="1200" spc="25" dirty="0">
                <a:latin typeface="Verdana"/>
                <a:cs typeface="Verdana"/>
              </a:rPr>
              <a:t>eev</a:t>
            </a:r>
            <a:endParaRPr sz="1200">
              <a:latin typeface="Verdana"/>
              <a:cs typeface="Verdana"/>
            </a:endParaRPr>
          </a:p>
          <a:p>
            <a:pPr marL="12700">
              <a:lnSpc>
                <a:spcPts val="1430"/>
              </a:lnSpc>
            </a:pPr>
            <a:r>
              <a:rPr sz="1200" spc="-45" dirty="0">
                <a:latin typeface="Verdana"/>
                <a:cs typeface="Verdana"/>
              </a:rPr>
              <a:t>Bhatt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351521" y="1877644"/>
            <a:ext cx="2146935" cy="389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430"/>
              </a:lnSpc>
              <a:spcBef>
                <a:spcPts val="100"/>
              </a:spcBef>
            </a:pPr>
            <a:r>
              <a:rPr sz="1200" spc="-30" dirty="0">
                <a:latin typeface="Verdana"/>
                <a:cs typeface="Verdana"/>
              </a:rPr>
              <a:t>Re</a:t>
            </a:r>
            <a:r>
              <a:rPr sz="1200" spc="-40" dirty="0">
                <a:latin typeface="Verdana"/>
                <a:cs typeface="Verdana"/>
              </a:rPr>
              <a:t>v</a:t>
            </a:r>
            <a:r>
              <a:rPr sz="1200" spc="-10" dirty="0">
                <a:latin typeface="Verdana"/>
                <a:cs typeface="Verdana"/>
              </a:rPr>
              <a:t>ie</a:t>
            </a:r>
            <a:r>
              <a:rPr sz="1200" spc="-5" dirty="0">
                <a:latin typeface="Verdana"/>
                <a:cs typeface="Verdana"/>
              </a:rPr>
              <a:t>w</a:t>
            </a:r>
            <a:r>
              <a:rPr sz="1200" spc="-105" dirty="0">
                <a:latin typeface="Verdana"/>
                <a:cs typeface="Verdana"/>
              </a:rPr>
              <a:t> </a:t>
            </a:r>
            <a:r>
              <a:rPr sz="1200" spc="95" dirty="0">
                <a:latin typeface="Verdana"/>
                <a:cs typeface="Verdana"/>
              </a:rPr>
              <a:t>a</a:t>
            </a:r>
            <a:r>
              <a:rPr sz="1200" spc="25" dirty="0">
                <a:latin typeface="Verdana"/>
                <a:cs typeface="Verdana"/>
              </a:rPr>
              <a:t>nd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55" dirty="0">
                <a:latin typeface="Verdana"/>
                <a:cs typeface="Verdana"/>
              </a:rPr>
              <a:t>Ac</a:t>
            </a:r>
            <a:r>
              <a:rPr sz="1200" spc="10" dirty="0">
                <a:latin typeface="Verdana"/>
                <a:cs typeface="Verdana"/>
              </a:rPr>
              <a:t>t</a:t>
            </a:r>
            <a:r>
              <a:rPr sz="1200" spc="-15" dirty="0">
                <a:latin typeface="Verdana"/>
                <a:cs typeface="Verdana"/>
              </a:rPr>
              <a:t>i</a:t>
            </a:r>
            <a:r>
              <a:rPr sz="1200" spc="-35" dirty="0">
                <a:latin typeface="Verdana"/>
                <a:cs typeface="Verdana"/>
              </a:rPr>
              <a:t>o</a:t>
            </a:r>
            <a:r>
              <a:rPr sz="1200" spc="-30" dirty="0">
                <a:latin typeface="Verdana"/>
                <a:cs typeface="Verdana"/>
              </a:rPr>
              <a:t>n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-95" dirty="0">
                <a:latin typeface="Verdana"/>
                <a:cs typeface="Verdana"/>
              </a:rPr>
              <a:t>t</a:t>
            </a:r>
            <a:r>
              <a:rPr sz="1200" spc="95" dirty="0">
                <a:latin typeface="Verdana"/>
                <a:cs typeface="Verdana"/>
              </a:rPr>
              <a:t>a</a:t>
            </a:r>
            <a:r>
              <a:rPr sz="1200" spc="-20" dirty="0">
                <a:latin typeface="Verdana"/>
                <a:cs typeface="Verdana"/>
              </a:rPr>
              <a:t>k</a:t>
            </a:r>
            <a:r>
              <a:rPr sz="1200" spc="-30" dirty="0">
                <a:latin typeface="Verdana"/>
                <a:cs typeface="Verdana"/>
              </a:rPr>
              <a:t>en</a:t>
            </a:r>
            <a:r>
              <a:rPr sz="1200" spc="-55" dirty="0">
                <a:latin typeface="Verdana"/>
                <a:cs typeface="Verdana"/>
              </a:rPr>
              <a:t> </a:t>
            </a:r>
            <a:r>
              <a:rPr sz="1200" spc="45" dirty="0">
                <a:latin typeface="Verdana"/>
                <a:cs typeface="Verdana"/>
              </a:rPr>
              <a:t>o</a:t>
            </a:r>
            <a:r>
              <a:rPr sz="1200" spc="-30" dirty="0">
                <a:latin typeface="Verdana"/>
                <a:cs typeface="Verdana"/>
              </a:rPr>
              <a:t>n</a:t>
            </a:r>
            <a:endParaRPr sz="1200">
              <a:latin typeface="Verdana"/>
              <a:cs typeface="Verdana"/>
            </a:endParaRPr>
          </a:p>
          <a:p>
            <a:pPr marL="12700">
              <a:lnSpc>
                <a:spcPts val="1430"/>
              </a:lnSpc>
            </a:pPr>
            <a:r>
              <a:rPr sz="1200" spc="-210" dirty="0">
                <a:latin typeface="Verdana"/>
                <a:cs typeface="Verdana"/>
              </a:rPr>
              <a:t>I</a:t>
            </a:r>
            <a:r>
              <a:rPr sz="1200" spc="-60" dirty="0">
                <a:latin typeface="Verdana"/>
                <a:cs typeface="Verdana"/>
              </a:rPr>
              <a:t>n</a:t>
            </a:r>
            <a:r>
              <a:rPr sz="1200" spc="-65" dirty="0">
                <a:latin typeface="Verdana"/>
                <a:cs typeface="Verdana"/>
              </a:rPr>
              <a:t>t</a:t>
            </a:r>
            <a:r>
              <a:rPr sz="1200" spc="-5" dirty="0">
                <a:latin typeface="Verdana"/>
                <a:cs typeface="Verdana"/>
              </a:rPr>
              <a:t>ern</a:t>
            </a:r>
            <a:r>
              <a:rPr sz="1200" spc="-10" dirty="0">
                <a:latin typeface="Verdana"/>
                <a:cs typeface="Verdana"/>
              </a:rPr>
              <a:t>a</a:t>
            </a:r>
            <a:r>
              <a:rPr sz="1200" spc="-90" dirty="0">
                <a:latin typeface="Verdana"/>
                <a:cs typeface="Verdana"/>
              </a:rPr>
              <a:t>l</a:t>
            </a:r>
            <a:r>
              <a:rPr sz="1200" spc="-70" dirty="0">
                <a:latin typeface="Verdana"/>
                <a:cs typeface="Verdana"/>
              </a:rPr>
              <a:t> </a:t>
            </a:r>
            <a:r>
              <a:rPr sz="1200" spc="65" dirty="0">
                <a:latin typeface="Verdana"/>
                <a:cs typeface="Verdana"/>
              </a:rPr>
              <a:t>A</a:t>
            </a:r>
            <a:r>
              <a:rPr sz="1200" spc="20" dirty="0">
                <a:latin typeface="Verdana"/>
                <a:cs typeface="Verdana"/>
              </a:rPr>
              <a:t>u</a:t>
            </a:r>
            <a:r>
              <a:rPr sz="1200" spc="25" dirty="0">
                <a:latin typeface="Verdana"/>
                <a:cs typeface="Verdana"/>
              </a:rPr>
              <a:t>d</a:t>
            </a:r>
            <a:r>
              <a:rPr sz="1200" spc="-70" dirty="0">
                <a:latin typeface="Verdana"/>
                <a:cs typeface="Verdana"/>
              </a:rPr>
              <a:t>i</a:t>
            </a:r>
            <a:r>
              <a:rPr sz="1200" spc="-95" dirty="0">
                <a:latin typeface="Verdana"/>
                <a:cs typeface="Verdana"/>
              </a:rPr>
              <a:t>t</a:t>
            </a:r>
            <a:r>
              <a:rPr sz="1200" spc="-100" dirty="0">
                <a:latin typeface="Verdana"/>
                <a:cs typeface="Verdana"/>
              </a:rPr>
              <a:t> </a:t>
            </a:r>
            <a:r>
              <a:rPr sz="1200" spc="-95" dirty="0">
                <a:latin typeface="Verdana"/>
                <a:cs typeface="Verdana"/>
              </a:rPr>
              <a:t>t</a:t>
            </a:r>
            <a:r>
              <a:rPr sz="1200" spc="30" dirty="0">
                <a:latin typeface="Verdana"/>
                <a:cs typeface="Verdana"/>
              </a:rPr>
              <a:t>ea</a:t>
            </a:r>
            <a:r>
              <a:rPr sz="1200" spc="55" dirty="0">
                <a:latin typeface="Verdana"/>
                <a:cs typeface="Verdana"/>
              </a:rPr>
              <a:t>m</a:t>
            </a:r>
            <a:r>
              <a:rPr sz="1200" spc="-125" dirty="0">
                <a:latin typeface="Verdana"/>
                <a:cs typeface="Verdana"/>
              </a:rPr>
              <a:t>'s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55" dirty="0">
                <a:latin typeface="Verdana"/>
                <a:cs typeface="Verdana"/>
              </a:rPr>
              <a:t>f</a:t>
            </a:r>
            <a:r>
              <a:rPr sz="1200" spc="-20" dirty="0">
                <a:latin typeface="Verdana"/>
                <a:cs typeface="Verdana"/>
              </a:rPr>
              <a:t>ind</a:t>
            </a:r>
            <a:r>
              <a:rPr sz="1200" spc="-25" dirty="0">
                <a:latin typeface="Verdana"/>
                <a:cs typeface="Verdana"/>
              </a:rPr>
              <a:t>ing</a:t>
            </a:r>
            <a:r>
              <a:rPr sz="1200" spc="-160" dirty="0">
                <a:latin typeface="Verdana"/>
                <a:cs typeface="Verdana"/>
              </a:rPr>
              <a:t>s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272141" y="1966721"/>
            <a:ext cx="7092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40" dirty="0">
                <a:latin typeface="Verdana"/>
                <a:cs typeface="Verdana"/>
              </a:rPr>
              <a:t>Quarterly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01953" y="2469641"/>
            <a:ext cx="111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95" dirty="0">
                <a:solidFill>
                  <a:srgbClr val="0D0D0D"/>
                </a:solidFill>
                <a:latin typeface="Tahoma"/>
                <a:cs typeface="Tahoma"/>
              </a:rPr>
              <a:t>2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463421" y="2381250"/>
            <a:ext cx="1356995" cy="388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430"/>
              </a:lnSpc>
              <a:spcBef>
                <a:spcPts val="100"/>
              </a:spcBef>
            </a:pPr>
            <a:r>
              <a:rPr sz="1200" spc="-110" dirty="0">
                <a:latin typeface="Verdana"/>
                <a:cs typeface="Verdana"/>
              </a:rPr>
              <a:t>Ris</a:t>
            </a:r>
            <a:r>
              <a:rPr sz="1200" spc="-155" dirty="0">
                <a:latin typeface="Verdana"/>
                <a:cs typeface="Verdana"/>
              </a:rPr>
              <a:t>k</a:t>
            </a:r>
            <a:r>
              <a:rPr sz="1200" spc="-100" dirty="0">
                <a:latin typeface="Verdana"/>
                <a:cs typeface="Verdana"/>
              </a:rPr>
              <a:t> </a:t>
            </a:r>
            <a:r>
              <a:rPr sz="1200" spc="100" dirty="0">
                <a:latin typeface="Verdana"/>
                <a:cs typeface="Verdana"/>
              </a:rPr>
              <a:t>M</a:t>
            </a:r>
            <a:r>
              <a:rPr sz="1200" spc="90" dirty="0">
                <a:latin typeface="Verdana"/>
                <a:cs typeface="Verdana"/>
              </a:rPr>
              <a:t>a</a:t>
            </a:r>
            <a:r>
              <a:rPr sz="1200" spc="35" dirty="0">
                <a:latin typeface="Verdana"/>
                <a:cs typeface="Verdana"/>
              </a:rPr>
              <a:t>n</a:t>
            </a:r>
            <a:r>
              <a:rPr sz="1200" spc="25" dirty="0">
                <a:latin typeface="Verdana"/>
                <a:cs typeface="Verdana"/>
              </a:rPr>
              <a:t>a</a:t>
            </a:r>
            <a:r>
              <a:rPr sz="1200" spc="20" dirty="0">
                <a:latin typeface="Verdana"/>
                <a:cs typeface="Verdana"/>
              </a:rPr>
              <a:t>ge</a:t>
            </a:r>
            <a:r>
              <a:rPr sz="1200" spc="40" dirty="0">
                <a:latin typeface="Verdana"/>
                <a:cs typeface="Verdana"/>
              </a:rPr>
              <a:t>m</a:t>
            </a:r>
            <a:r>
              <a:rPr sz="1200" spc="-10" dirty="0">
                <a:latin typeface="Verdana"/>
                <a:cs typeface="Verdana"/>
              </a:rPr>
              <a:t>ent</a:t>
            </a:r>
            <a:endParaRPr sz="1200">
              <a:latin typeface="Verdana"/>
              <a:cs typeface="Verdana"/>
            </a:endParaRPr>
          </a:p>
          <a:p>
            <a:pPr marL="12700">
              <a:lnSpc>
                <a:spcPts val="1430"/>
              </a:lnSpc>
            </a:pPr>
            <a:r>
              <a:rPr sz="1200" spc="-5" dirty="0">
                <a:latin typeface="Verdana"/>
                <a:cs typeface="Verdana"/>
              </a:rPr>
              <a:t>Committee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565016" y="2560777"/>
            <a:ext cx="50800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10" dirty="0">
                <a:latin typeface="Verdana"/>
                <a:cs typeface="Verdana"/>
              </a:rPr>
              <a:t>G</a:t>
            </a:r>
            <a:r>
              <a:rPr sz="1200" spc="-10" dirty="0">
                <a:latin typeface="Verdana"/>
                <a:cs typeface="Verdana"/>
              </a:rPr>
              <a:t>up</a:t>
            </a:r>
            <a:r>
              <a:rPr sz="1200" spc="-40" dirty="0">
                <a:latin typeface="Verdana"/>
                <a:cs typeface="Verdana"/>
              </a:rPr>
              <a:t>t</a:t>
            </a:r>
            <a:r>
              <a:rPr sz="1200" spc="100" dirty="0">
                <a:latin typeface="Verdana"/>
                <a:cs typeface="Verdana"/>
              </a:rPr>
              <a:t>a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565016" y="2381250"/>
            <a:ext cx="6149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45" dirty="0">
                <a:latin typeface="Verdana"/>
                <a:cs typeface="Verdana"/>
              </a:rPr>
              <a:t>Kailash</a:t>
            </a:r>
            <a:r>
              <a:rPr sz="1200" spc="-85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Khandelwal,</a:t>
            </a:r>
            <a:r>
              <a:rPr sz="1200" spc="-114" dirty="0">
                <a:latin typeface="Verdana"/>
                <a:cs typeface="Verdana"/>
              </a:rPr>
              <a:t> </a:t>
            </a:r>
            <a:r>
              <a:rPr sz="1200" spc="-35" dirty="0">
                <a:latin typeface="Verdana"/>
                <a:cs typeface="Verdana"/>
              </a:rPr>
              <a:t>Ashok</a:t>
            </a:r>
            <a:r>
              <a:rPr sz="1200" spc="-60" dirty="0">
                <a:latin typeface="Verdana"/>
                <a:cs typeface="Verdana"/>
              </a:rPr>
              <a:t> </a:t>
            </a:r>
            <a:r>
              <a:rPr sz="1200" spc="30" dirty="0">
                <a:latin typeface="Verdana"/>
                <a:cs typeface="Verdana"/>
              </a:rPr>
              <a:t>Pahwa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40" dirty="0">
                <a:latin typeface="Verdana"/>
                <a:cs typeface="Verdana"/>
              </a:rPr>
              <a:t>(Chair)</a:t>
            </a:r>
            <a:r>
              <a:rPr sz="1200" spc="-45" dirty="0">
                <a:latin typeface="Verdana"/>
                <a:cs typeface="Verdana"/>
              </a:rPr>
              <a:t> </a:t>
            </a:r>
            <a:r>
              <a:rPr sz="1200" spc="35" dirty="0">
                <a:latin typeface="Verdana"/>
                <a:cs typeface="Verdana"/>
              </a:rPr>
              <a:t>&amp;</a:t>
            </a:r>
            <a:r>
              <a:rPr sz="1200" spc="-80" dirty="0">
                <a:latin typeface="Verdana"/>
                <a:cs typeface="Verdana"/>
              </a:rPr>
              <a:t> </a:t>
            </a:r>
            <a:r>
              <a:rPr sz="1200" spc="-70" dirty="0">
                <a:latin typeface="Verdana"/>
                <a:cs typeface="Verdana"/>
              </a:rPr>
              <a:t>Ashish</a:t>
            </a:r>
            <a:r>
              <a:rPr sz="1200" spc="50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Review</a:t>
            </a:r>
            <a:r>
              <a:rPr sz="1200" spc="-9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of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Operational,</a:t>
            </a:r>
            <a:r>
              <a:rPr sz="1200" spc="-50" dirty="0">
                <a:latin typeface="Verdana"/>
                <a:cs typeface="Verdana"/>
              </a:rPr>
              <a:t> Liquidity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351521" y="2488812"/>
            <a:ext cx="2266315" cy="535940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1200" spc="95" dirty="0">
                <a:latin typeface="Verdana"/>
                <a:cs typeface="Verdana"/>
              </a:rPr>
              <a:t>a</a:t>
            </a:r>
            <a:r>
              <a:rPr sz="1200" spc="25" dirty="0">
                <a:latin typeface="Verdana"/>
                <a:cs typeface="Verdana"/>
              </a:rPr>
              <a:t>nd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P</a:t>
            </a:r>
            <a:r>
              <a:rPr sz="1200" spc="45" dirty="0">
                <a:latin typeface="Verdana"/>
                <a:cs typeface="Verdana"/>
              </a:rPr>
              <a:t>o</a:t>
            </a:r>
            <a:r>
              <a:rPr sz="1200" spc="-70" dirty="0">
                <a:latin typeface="Verdana"/>
                <a:cs typeface="Verdana"/>
              </a:rPr>
              <a:t>li</a:t>
            </a:r>
            <a:r>
              <a:rPr sz="1200" spc="-120" dirty="0">
                <a:latin typeface="Verdana"/>
                <a:cs typeface="Verdana"/>
              </a:rPr>
              <a:t>t</a:t>
            </a:r>
            <a:r>
              <a:rPr sz="1200" spc="45" dirty="0">
                <a:latin typeface="Verdana"/>
                <a:cs typeface="Verdana"/>
              </a:rPr>
              <a:t>ica</a:t>
            </a:r>
            <a:r>
              <a:rPr sz="1200" spc="-90" dirty="0">
                <a:latin typeface="Verdana"/>
                <a:cs typeface="Verdana"/>
              </a:rPr>
              <a:t>l</a:t>
            </a:r>
            <a:r>
              <a:rPr sz="1200" spc="-80" dirty="0">
                <a:latin typeface="Verdana"/>
                <a:cs typeface="Verdana"/>
              </a:rPr>
              <a:t> </a:t>
            </a:r>
            <a:r>
              <a:rPr sz="1200" spc="-125" dirty="0">
                <a:latin typeface="Verdana"/>
                <a:cs typeface="Verdana"/>
              </a:rPr>
              <a:t>Risks</a:t>
            </a:r>
            <a:endParaRPr sz="1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sz="1200" spc="20" dirty="0">
                <a:latin typeface="Verdana"/>
                <a:cs typeface="Verdana"/>
              </a:rPr>
              <a:t>P</a:t>
            </a:r>
            <a:r>
              <a:rPr sz="1200" spc="10" dirty="0">
                <a:latin typeface="Verdana"/>
                <a:cs typeface="Verdana"/>
              </a:rPr>
              <a:t>o</a:t>
            </a:r>
            <a:r>
              <a:rPr sz="1200" spc="-70" dirty="0">
                <a:latin typeface="Verdana"/>
                <a:cs typeface="Verdana"/>
              </a:rPr>
              <a:t>l</a:t>
            </a:r>
            <a:r>
              <a:rPr sz="1200" spc="15" dirty="0">
                <a:latin typeface="Verdana"/>
                <a:cs typeface="Verdana"/>
              </a:rPr>
              <a:t>i</a:t>
            </a:r>
            <a:r>
              <a:rPr sz="1200" spc="40" dirty="0">
                <a:latin typeface="Verdana"/>
                <a:cs typeface="Verdana"/>
              </a:rPr>
              <a:t>c</a:t>
            </a:r>
            <a:r>
              <a:rPr sz="1200" spc="-70" dirty="0">
                <a:latin typeface="Verdana"/>
                <a:cs typeface="Verdana"/>
              </a:rPr>
              <a:t>y</a:t>
            </a:r>
            <a:r>
              <a:rPr sz="1200" spc="-120" dirty="0">
                <a:latin typeface="Verdana"/>
                <a:cs typeface="Verdana"/>
              </a:rPr>
              <a:t> </a:t>
            </a:r>
            <a:r>
              <a:rPr sz="1200" spc="-70" dirty="0">
                <a:latin typeface="Verdana"/>
                <a:cs typeface="Verdana"/>
              </a:rPr>
              <a:t>re</a:t>
            </a:r>
            <a:r>
              <a:rPr sz="1200" spc="-20" dirty="0">
                <a:latin typeface="Verdana"/>
                <a:cs typeface="Verdana"/>
              </a:rPr>
              <a:t>l</a:t>
            </a:r>
            <a:r>
              <a:rPr sz="1200" spc="90" dirty="0">
                <a:latin typeface="Verdana"/>
                <a:cs typeface="Verdana"/>
              </a:rPr>
              <a:t>a</a:t>
            </a:r>
            <a:r>
              <a:rPr sz="1200" spc="-95" dirty="0">
                <a:latin typeface="Verdana"/>
                <a:cs typeface="Verdana"/>
              </a:rPr>
              <a:t>t</a:t>
            </a:r>
            <a:r>
              <a:rPr sz="1200" spc="65" dirty="0">
                <a:latin typeface="Verdana"/>
                <a:cs typeface="Verdana"/>
              </a:rPr>
              <a:t>ed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95" dirty="0">
                <a:latin typeface="Verdana"/>
                <a:cs typeface="Verdana"/>
              </a:rPr>
              <a:t>t</a:t>
            </a:r>
            <a:r>
              <a:rPr sz="1200" spc="55" dirty="0">
                <a:latin typeface="Verdana"/>
                <a:cs typeface="Verdana"/>
              </a:rPr>
              <a:t>o</a:t>
            </a:r>
            <a:r>
              <a:rPr sz="1200" spc="-60" dirty="0">
                <a:latin typeface="Verdana"/>
                <a:cs typeface="Verdana"/>
              </a:rPr>
              <a:t> </a:t>
            </a:r>
            <a:r>
              <a:rPr sz="1200" spc="-35" dirty="0">
                <a:latin typeface="Verdana"/>
                <a:cs typeface="Verdana"/>
              </a:rPr>
              <a:t>re</a:t>
            </a:r>
            <a:r>
              <a:rPr sz="1200" spc="-55" dirty="0">
                <a:latin typeface="Verdana"/>
                <a:cs typeface="Verdana"/>
              </a:rPr>
              <a:t>m</a:t>
            </a:r>
            <a:r>
              <a:rPr sz="1200" spc="-20" dirty="0">
                <a:latin typeface="Verdana"/>
                <a:cs typeface="Verdana"/>
              </a:rPr>
              <a:t>unera</a:t>
            </a:r>
            <a:r>
              <a:rPr sz="1200" spc="-45" dirty="0">
                <a:latin typeface="Verdana"/>
                <a:cs typeface="Verdana"/>
              </a:rPr>
              <a:t>t</a:t>
            </a:r>
            <a:r>
              <a:rPr sz="1200" spc="-15" dirty="0">
                <a:latin typeface="Verdana"/>
                <a:cs typeface="Verdana"/>
              </a:rPr>
              <a:t>i</a:t>
            </a:r>
            <a:r>
              <a:rPr sz="1200" spc="-35" dirty="0">
                <a:latin typeface="Verdana"/>
                <a:cs typeface="Verdana"/>
              </a:rPr>
              <a:t>o</a:t>
            </a:r>
            <a:r>
              <a:rPr sz="1200" spc="-30" dirty="0">
                <a:latin typeface="Verdana"/>
                <a:cs typeface="Verdana"/>
              </a:rPr>
              <a:t>n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272141" y="2469641"/>
            <a:ext cx="7092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40" dirty="0">
                <a:latin typeface="Verdana"/>
                <a:cs typeface="Verdana"/>
              </a:rPr>
              <a:t>Quarterly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01953" y="2995676"/>
            <a:ext cx="111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95" dirty="0">
                <a:solidFill>
                  <a:srgbClr val="0D0D0D"/>
                </a:solidFill>
                <a:latin typeface="Tahoma"/>
                <a:cs typeface="Tahoma"/>
              </a:rPr>
              <a:t>3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463421" y="2907284"/>
            <a:ext cx="1951355" cy="38862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>
              <a:lnSpc>
                <a:spcPts val="1420"/>
              </a:lnSpc>
              <a:spcBef>
                <a:spcPts val="160"/>
              </a:spcBef>
            </a:pPr>
            <a:r>
              <a:rPr sz="1200" spc="-20" dirty="0">
                <a:latin typeface="Verdana"/>
                <a:cs typeface="Verdana"/>
              </a:rPr>
              <a:t>Nomination </a:t>
            </a:r>
            <a:r>
              <a:rPr sz="1200" spc="35" dirty="0">
                <a:latin typeface="Verdana"/>
                <a:cs typeface="Verdana"/>
              </a:rPr>
              <a:t>&amp; </a:t>
            </a:r>
            <a:r>
              <a:rPr sz="1200" spc="40" dirty="0">
                <a:latin typeface="Verdana"/>
                <a:cs typeface="Verdana"/>
              </a:rPr>
              <a:t> </a:t>
            </a:r>
            <a:r>
              <a:rPr sz="1200" spc="-110" dirty="0">
                <a:latin typeface="Verdana"/>
                <a:cs typeface="Verdana"/>
              </a:rPr>
              <a:t>R</a:t>
            </a:r>
            <a:r>
              <a:rPr sz="1200" spc="5" dirty="0">
                <a:latin typeface="Verdana"/>
                <a:cs typeface="Verdana"/>
              </a:rPr>
              <a:t>e</a:t>
            </a:r>
            <a:r>
              <a:rPr sz="1200" spc="20" dirty="0">
                <a:latin typeface="Verdana"/>
                <a:cs typeface="Verdana"/>
              </a:rPr>
              <a:t>m</a:t>
            </a:r>
            <a:r>
              <a:rPr sz="1200" spc="-20" dirty="0">
                <a:latin typeface="Verdana"/>
                <a:cs typeface="Verdana"/>
              </a:rPr>
              <a:t>unera</a:t>
            </a:r>
            <a:r>
              <a:rPr sz="1200" spc="-45" dirty="0">
                <a:latin typeface="Verdana"/>
                <a:cs typeface="Verdana"/>
              </a:rPr>
              <a:t>t</a:t>
            </a:r>
            <a:r>
              <a:rPr sz="1200" spc="-15" dirty="0">
                <a:latin typeface="Verdana"/>
                <a:cs typeface="Verdana"/>
              </a:rPr>
              <a:t>i</a:t>
            </a:r>
            <a:r>
              <a:rPr sz="1200" spc="-35" dirty="0">
                <a:latin typeface="Verdana"/>
                <a:cs typeface="Verdana"/>
              </a:rPr>
              <a:t>o</a:t>
            </a:r>
            <a:r>
              <a:rPr sz="1200" spc="-30" dirty="0">
                <a:latin typeface="Verdana"/>
                <a:cs typeface="Verdana"/>
              </a:rPr>
              <a:t>n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130" dirty="0">
                <a:latin typeface="Verdana"/>
                <a:cs typeface="Verdana"/>
              </a:rPr>
              <a:t>C</a:t>
            </a:r>
            <a:r>
              <a:rPr sz="1200" spc="45" dirty="0">
                <a:latin typeface="Verdana"/>
                <a:cs typeface="Verdana"/>
              </a:rPr>
              <a:t>o</a:t>
            </a:r>
            <a:r>
              <a:rPr sz="1200" spc="-35" dirty="0">
                <a:latin typeface="Verdana"/>
                <a:cs typeface="Verdana"/>
              </a:rPr>
              <a:t>mm</a:t>
            </a:r>
            <a:r>
              <a:rPr sz="1200" spc="-70" dirty="0">
                <a:latin typeface="Verdana"/>
                <a:cs typeface="Verdana"/>
              </a:rPr>
              <a:t>i</a:t>
            </a:r>
            <a:r>
              <a:rPr sz="1200" spc="-120" dirty="0">
                <a:latin typeface="Verdana"/>
                <a:cs typeface="Verdana"/>
              </a:rPr>
              <a:t>t</a:t>
            </a:r>
            <a:r>
              <a:rPr sz="1200" spc="-95" dirty="0">
                <a:latin typeface="Verdana"/>
                <a:cs typeface="Verdana"/>
              </a:rPr>
              <a:t>t</a:t>
            </a:r>
            <a:r>
              <a:rPr sz="1200" spc="65" dirty="0">
                <a:latin typeface="Verdana"/>
                <a:cs typeface="Verdana"/>
              </a:rPr>
              <a:t>ee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565016" y="2995676"/>
            <a:ext cx="26758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5" dirty="0">
                <a:latin typeface="Verdana"/>
                <a:cs typeface="Verdana"/>
              </a:rPr>
              <a:t>K</a:t>
            </a:r>
            <a:r>
              <a:rPr sz="1200" spc="-20" dirty="0">
                <a:latin typeface="Verdana"/>
                <a:cs typeface="Verdana"/>
              </a:rPr>
              <a:t>a</a:t>
            </a:r>
            <a:r>
              <a:rPr sz="1200" spc="-95" dirty="0">
                <a:latin typeface="Verdana"/>
                <a:cs typeface="Verdana"/>
              </a:rPr>
              <a:t>i</a:t>
            </a:r>
            <a:r>
              <a:rPr sz="1200" spc="-70" dirty="0">
                <a:latin typeface="Verdana"/>
                <a:cs typeface="Verdana"/>
              </a:rPr>
              <a:t>l</a:t>
            </a:r>
            <a:r>
              <a:rPr sz="1200" spc="90" dirty="0">
                <a:latin typeface="Verdana"/>
                <a:cs typeface="Verdana"/>
              </a:rPr>
              <a:t>a</a:t>
            </a:r>
            <a:r>
              <a:rPr sz="1200" spc="-90" dirty="0">
                <a:latin typeface="Verdana"/>
                <a:cs typeface="Verdana"/>
              </a:rPr>
              <a:t>s</a:t>
            </a:r>
            <a:r>
              <a:rPr sz="1200" spc="-105" dirty="0">
                <a:latin typeface="Verdana"/>
                <a:cs typeface="Verdana"/>
              </a:rPr>
              <a:t>h</a:t>
            </a:r>
            <a:r>
              <a:rPr sz="1200" spc="-90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Kh</a:t>
            </a:r>
            <a:r>
              <a:rPr sz="1200" spc="-25" dirty="0">
                <a:latin typeface="Verdana"/>
                <a:cs typeface="Verdana"/>
              </a:rPr>
              <a:t>a</a:t>
            </a:r>
            <a:r>
              <a:rPr sz="1200" spc="20" dirty="0">
                <a:latin typeface="Verdana"/>
                <a:cs typeface="Verdana"/>
              </a:rPr>
              <a:t>n</a:t>
            </a:r>
            <a:r>
              <a:rPr sz="1200" spc="25" dirty="0">
                <a:latin typeface="Verdana"/>
                <a:cs typeface="Verdana"/>
              </a:rPr>
              <a:t>d</a:t>
            </a:r>
            <a:r>
              <a:rPr sz="1200" spc="-20" dirty="0">
                <a:latin typeface="Verdana"/>
                <a:cs typeface="Verdana"/>
              </a:rPr>
              <a:t>e</a:t>
            </a:r>
            <a:r>
              <a:rPr sz="1200" spc="10" dirty="0">
                <a:latin typeface="Verdana"/>
                <a:cs typeface="Verdana"/>
              </a:rPr>
              <a:t>l</a:t>
            </a:r>
            <a:r>
              <a:rPr sz="1200" spc="20" dirty="0">
                <a:latin typeface="Verdana"/>
                <a:cs typeface="Verdana"/>
              </a:rPr>
              <a:t>w</a:t>
            </a:r>
            <a:r>
              <a:rPr sz="1200" spc="90" dirty="0">
                <a:latin typeface="Verdana"/>
                <a:cs typeface="Verdana"/>
              </a:rPr>
              <a:t>a</a:t>
            </a:r>
            <a:r>
              <a:rPr sz="1200" spc="-90" dirty="0">
                <a:latin typeface="Verdana"/>
                <a:cs typeface="Verdana"/>
              </a:rPr>
              <a:t>l </a:t>
            </a:r>
            <a:r>
              <a:rPr sz="1200" spc="35" dirty="0">
                <a:latin typeface="Verdana"/>
                <a:cs typeface="Verdana"/>
              </a:rPr>
              <a:t>&amp;</a:t>
            </a:r>
            <a:r>
              <a:rPr sz="1200" spc="-85" dirty="0">
                <a:latin typeface="Verdana"/>
                <a:cs typeface="Verdana"/>
              </a:rPr>
              <a:t> </a:t>
            </a:r>
            <a:r>
              <a:rPr sz="1200" spc="-90" dirty="0">
                <a:latin typeface="Verdana"/>
                <a:cs typeface="Verdana"/>
              </a:rPr>
              <a:t>Sanj</a:t>
            </a:r>
            <a:r>
              <a:rPr sz="1200" spc="25" dirty="0">
                <a:latin typeface="Verdana"/>
                <a:cs typeface="Verdana"/>
              </a:rPr>
              <a:t>eev</a:t>
            </a:r>
            <a:r>
              <a:rPr sz="1200" spc="-80" dirty="0">
                <a:latin typeface="Verdana"/>
                <a:cs typeface="Verdana"/>
              </a:rPr>
              <a:t> </a:t>
            </a:r>
            <a:r>
              <a:rPr sz="1200" spc="-145" dirty="0">
                <a:latin typeface="Verdana"/>
                <a:cs typeface="Verdana"/>
              </a:rPr>
              <a:t>B</a:t>
            </a:r>
            <a:r>
              <a:rPr sz="1200" spc="35" dirty="0">
                <a:latin typeface="Verdana"/>
                <a:cs typeface="Verdana"/>
              </a:rPr>
              <a:t>h</a:t>
            </a:r>
            <a:r>
              <a:rPr sz="1200" spc="25" dirty="0">
                <a:latin typeface="Verdana"/>
                <a:cs typeface="Verdana"/>
              </a:rPr>
              <a:t>a</a:t>
            </a:r>
            <a:r>
              <a:rPr sz="1200" spc="-85" dirty="0">
                <a:latin typeface="Verdana"/>
                <a:cs typeface="Verdana"/>
              </a:rPr>
              <a:t>t</a:t>
            </a:r>
            <a:r>
              <a:rPr sz="1200" spc="-70" dirty="0">
                <a:latin typeface="Verdana"/>
                <a:cs typeface="Verdana"/>
              </a:rPr>
              <a:t>t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351521" y="2998723"/>
            <a:ext cx="2322195" cy="38862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>
              <a:lnSpc>
                <a:spcPts val="1420"/>
              </a:lnSpc>
              <a:spcBef>
                <a:spcPts val="160"/>
              </a:spcBef>
            </a:pPr>
            <a:r>
              <a:rPr sz="1200" spc="60" dirty="0">
                <a:latin typeface="Verdana"/>
                <a:cs typeface="Verdana"/>
              </a:rPr>
              <a:t>p</a:t>
            </a:r>
            <a:r>
              <a:rPr sz="1200" spc="50" dirty="0">
                <a:latin typeface="Verdana"/>
                <a:cs typeface="Verdana"/>
              </a:rPr>
              <a:t>o</a:t>
            </a:r>
            <a:r>
              <a:rPr sz="1200" spc="-70" dirty="0">
                <a:latin typeface="Verdana"/>
                <a:cs typeface="Verdana"/>
              </a:rPr>
              <a:t>l</a:t>
            </a:r>
            <a:r>
              <a:rPr sz="1200" spc="15" dirty="0">
                <a:latin typeface="Verdana"/>
                <a:cs typeface="Verdana"/>
              </a:rPr>
              <a:t>i</a:t>
            </a:r>
            <a:r>
              <a:rPr sz="1200" spc="40" dirty="0">
                <a:latin typeface="Verdana"/>
                <a:cs typeface="Verdana"/>
              </a:rPr>
              <a:t>c</a:t>
            </a:r>
            <a:r>
              <a:rPr sz="1200" spc="-70" dirty="0">
                <a:latin typeface="Verdana"/>
                <a:cs typeface="Verdana"/>
              </a:rPr>
              <a:t>y</a:t>
            </a:r>
            <a:r>
              <a:rPr sz="1200" spc="-120" dirty="0">
                <a:latin typeface="Verdana"/>
                <a:cs typeface="Verdana"/>
              </a:rPr>
              <a:t> </a:t>
            </a:r>
            <a:r>
              <a:rPr sz="1200" spc="90" dirty="0">
                <a:latin typeface="Verdana"/>
                <a:cs typeface="Verdana"/>
              </a:rPr>
              <a:t>a</a:t>
            </a:r>
            <a:r>
              <a:rPr sz="1200" spc="20" dirty="0">
                <a:latin typeface="Verdana"/>
                <a:cs typeface="Verdana"/>
              </a:rPr>
              <a:t>nd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90" dirty="0">
                <a:latin typeface="Verdana"/>
                <a:cs typeface="Verdana"/>
              </a:rPr>
              <a:t>a</a:t>
            </a:r>
            <a:r>
              <a:rPr sz="1200" spc="65" dirty="0">
                <a:latin typeface="Verdana"/>
                <a:cs typeface="Verdana"/>
              </a:rPr>
              <a:t>pp</a:t>
            </a:r>
            <a:r>
              <a:rPr sz="1200" spc="45" dirty="0">
                <a:latin typeface="Verdana"/>
                <a:cs typeface="Verdana"/>
              </a:rPr>
              <a:t>o</a:t>
            </a:r>
            <a:r>
              <a:rPr sz="1200" spc="-70" dirty="0">
                <a:latin typeface="Verdana"/>
                <a:cs typeface="Verdana"/>
              </a:rPr>
              <a:t>in</a:t>
            </a:r>
            <a:r>
              <a:rPr sz="1200" spc="-85" dirty="0">
                <a:latin typeface="Verdana"/>
                <a:cs typeface="Verdana"/>
              </a:rPr>
              <a:t>t</a:t>
            </a:r>
            <a:r>
              <a:rPr sz="1200" spc="-35" dirty="0">
                <a:latin typeface="Verdana"/>
                <a:cs typeface="Verdana"/>
              </a:rPr>
              <a:t>m</a:t>
            </a:r>
            <a:r>
              <a:rPr sz="1200" spc="-10" dirty="0">
                <a:latin typeface="Verdana"/>
                <a:cs typeface="Verdana"/>
              </a:rPr>
              <a:t>ent</a:t>
            </a:r>
            <a:r>
              <a:rPr sz="1200" spc="-50" dirty="0">
                <a:latin typeface="Verdana"/>
                <a:cs typeface="Verdana"/>
              </a:rPr>
              <a:t> </a:t>
            </a:r>
            <a:r>
              <a:rPr sz="1200" spc="45" dirty="0">
                <a:latin typeface="Verdana"/>
                <a:cs typeface="Verdana"/>
              </a:rPr>
              <a:t>o</a:t>
            </a:r>
            <a:r>
              <a:rPr sz="1200" spc="-50" dirty="0">
                <a:latin typeface="Verdana"/>
                <a:cs typeface="Verdana"/>
              </a:rPr>
              <a:t>f</a:t>
            </a:r>
            <a:r>
              <a:rPr sz="1200" spc="-80" dirty="0">
                <a:latin typeface="Verdana"/>
                <a:cs typeface="Verdana"/>
              </a:rPr>
              <a:t> </a:t>
            </a:r>
            <a:r>
              <a:rPr sz="1200" spc="-35" dirty="0">
                <a:latin typeface="Verdana"/>
                <a:cs typeface="Verdana"/>
              </a:rPr>
              <a:t>key  </a:t>
            </a:r>
            <a:r>
              <a:rPr sz="1200" spc="-30" dirty="0">
                <a:latin typeface="Verdana"/>
                <a:cs typeface="Verdana"/>
              </a:rPr>
              <a:t>personnel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291953" y="2995676"/>
            <a:ext cx="6699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Verdana"/>
                <a:cs typeface="Verdana"/>
              </a:rPr>
              <a:t>Annually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01953" y="3521151"/>
            <a:ext cx="513842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74015" algn="l"/>
                <a:tab pos="2475230" algn="l"/>
              </a:tabLst>
            </a:pPr>
            <a:r>
              <a:rPr sz="1200" b="1" spc="-95" dirty="0">
                <a:solidFill>
                  <a:srgbClr val="0D0D0D"/>
                </a:solidFill>
                <a:latin typeface="Tahoma"/>
                <a:cs typeface="Tahoma"/>
              </a:rPr>
              <a:t>4	</a:t>
            </a:r>
            <a:r>
              <a:rPr sz="1200" spc="-120" dirty="0">
                <a:latin typeface="Verdana"/>
                <a:cs typeface="Verdana"/>
              </a:rPr>
              <a:t>F</a:t>
            </a:r>
            <a:r>
              <a:rPr sz="1200" spc="5" dirty="0">
                <a:latin typeface="Verdana"/>
                <a:cs typeface="Verdana"/>
              </a:rPr>
              <a:t>und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70" dirty="0">
                <a:latin typeface="Verdana"/>
                <a:cs typeface="Verdana"/>
              </a:rPr>
              <a:t>A</a:t>
            </a:r>
            <a:r>
              <a:rPr sz="1200" spc="55" dirty="0">
                <a:latin typeface="Verdana"/>
                <a:cs typeface="Verdana"/>
              </a:rPr>
              <a:t>p</a:t>
            </a:r>
            <a:r>
              <a:rPr sz="1200" spc="65" dirty="0">
                <a:latin typeface="Verdana"/>
                <a:cs typeface="Verdana"/>
              </a:rPr>
              <a:t>p</a:t>
            </a:r>
            <a:r>
              <a:rPr sz="1200" spc="-40" dirty="0">
                <a:latin typeface="Verdana"/>
                <a:cs typeface="Verdana"/>
              </a:rPr>
              <a:t>r</a:t>
            </a:r>
            <a:r>
              <a:rPr sz="1200" spc="-65" dirty="0">
                <a:latin typeface="Verdana"/>
                <a:cs typeface="Verdana"/>
              </a:rPr>
              <a:t>o</a:t>
            </a:r>
            <a:r>
              <a:rPr sz="1200" spc="-55" dirty="0">
                <a:latin typeface="Verdana"/>
                <a:cs typeface="Verdana"/>
              </a:rPr>
              <a:t>v</a:t>
            </a:r>
            <a:r>
              <a:rPr sz="1200" spc="95" dirty="0">
                <a:latin typeface="Verdana"/>
                <a:cs typeface="Verdana"/>
              </a:rPr>
              <a:t>a</a:t>
            </a:r>
            <a:r>
              <a:rPr sz="1200" spc="-90" dirty="0">
                <a:latin typeface="Verdana"/>
                <a:cs typeface="Verdana"/>
              </a:rPr>
              <a:t>l</a:t>
            </a:r>
            <a:r>
              <a:rPr sz="1200" spc="-80" dirty="0">
                <a:latin typeface="Verdana"/>
                <a:cs typeface="Verdana"/>
              </a:rPr>
              <a:t> </a:t>
            </a:r>
            <a:r>
              <a:rPr sz="1200" spc="125" dirty="0">
                <a:latin typeface="Verdana"/>
                <a:cs typeface="Verdana"/>
              </a:rPr>
              <a:t>C</a:t>
            </a:r>
            <a:r>
              <a:rPr sz="1200" spc="45" dirty="0">
                <a:latin typeface="Verdana"/>
                <a:cs typeface="Verdana"/>
              </a:rPr>
              <a:t>o</a:t>
            </a:r>
            <a:r>
              <a:rPr sz="1200" spc="-30" dirty="0">
                <a:latin typeface="Verdana"/>
                <a:cs typeface="Verdana"/>
              </a:rPr>
              <a:t>mm</a:t>
            </a:r>
            <a:r>
              <a:rPr sz="1200" spc="-70" dirty="0">
                <a:latin typeface="Verdana"/>
                <a:cs typeface="Verdana"/>
              </a:rPr>
              <a:t>i</a:t>
            </a:r>
            <a:r>
              <a:rPr sz="1200" spc="-120" dirty="0">
                <a:latin typeface="Verdana"/>
                <a:cs typeface="Verdana"/>
              </a:rPr>
              <a:t>t</a:t>
            </a:r>
            <a:r>
              <a:rPr sz="1200" spc="-95" dirty="0">
                <a:latin typeface="Verdana"/>
                <a:cs typeface="Verdana"/>
              </a:rPr>
              <a:t>t</a:t>
            </a:r>
            <a:r>
              <a:rPr sz="1200" spc="65" dirty="0">
                <a:latin typeface="Verdana"/>
                <a:cs typeface="Verdana"/>
              </a:rPr>
              <a:t>ee</a:t>
            </a:r>
            <a:r>
              <a:rPr sz="1200" dirty="0">
                <a:latin typeface="Verdana"/>
                <a:cs typeface="Verdana"/>
              </a:rPr>
              <a:t>	</a:t>
            </a:r>
            <a:r>
              <a:rPr sz="1200" spc="-15" dirty="0">
                <a:latin typeface="Verdana"/>
                <a:cs typeface="Verdana"/>
              </a:rPr>
              <a:t>K</a:t>
            </a:r>
            <a:r>
              <a:rPr sz="1200" spc="-20" dirty="0">
                <a:latin typeface="Verdana"/>
                <a:cs typeface="Verdana"/>
              </a:rPr>
              <a:t>a</a:t>
            </a:r>
            <a:r>
              <a:rPr sz="1200" spc="-95" dirty="0">
                <a:latin typeface="Verdana"/>
                <a:cs typeface="Verdana"/>
              </a:rPr>
              <a:t>i</a:t>
            </a:r>
            <a:r>
              <a:rPr sz="1200" spc="-70" dirty="0">
                <a:latin typeface="Verdana"/>
                <a:cs typeface="Verdana"/>
              </a:rPr>
              <a:t>l</a:t>
            </a:r>
            <a:r>
              <a:rPr sz="1200" spc="95" dirty="0">
                <a:latin typeface="Verdana"/>
                <a:cs typeface="Verdana"/>
              </a:rPr>
              <a:t>a</a:t>
            </a:r>
            <a:r>
              <a:rPr sz="1200" spc="-90" dirty="0">
                <a:latin typeface="Verdana"/>
                <a:cs typeface="Verdana"/>
              </a:rPr>
              <a:t>s</a:t>
            </a:r>
            <a:r>
              <a:rPr sz="1200" spc="-105" dirty="0">
                <a:latin typeface="Verdana"/>
                <a:cs typeface="Verdana"/>
              </a:rPr>
              <a:t>h</a:t>
            </a:r>
            <a:r>
              <a:rPr sz="1200" spc="-90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Kh</a:t>
            </a:r>
            <a:r>
              <a:rPr sz="1200" spc="-25" dirty="0">
                <a:latin typeface="Verdana"/>
                <a:cs typeface="Verdana"/>
              </a:rPr>
              <a:t>a</a:t>
            </a:r>
            <a:r>
              <a:rPr sz="1200" spc="5" dirty="0">
                <a:latin typeface="Verdana"/>
                <a:cs typeface="Verdana"/>
              </a:rPr>
              <a:t>nde</a:t>
            </a:r>
            <a:r>
              <a:rPr sz="1200" spc="20" dirty="0">
                <a:latin typeface="Verdana"/>
                <a:cs typeface="Verdana"/>
              </a:rPr>
              <a:t>lw</a:t>
            </a:r>
            <a:r>
              <a:rPr sz="1200" spc="95" dirty="0">
                <a:latin typeface="Verdana"/>
                <a:cs typeface="Verdana"/>
              </a:rPr>
              <a:t>a</a:t>
            </a:r>
            <a:r>
              <a:rPr sz="1200" spc="-90" dirty="0">
                <a:latin typeface="Verdana"/>
                <a:cs typeface="Verdana"/>
              </a:rPr>
              <a:t>l</a:t>
            </a:r>
            <a:r>
              <a:rPr sz="1200" spc="-100" dirty="0">
                <a:latin typeface="Verdana"/>
                <a:cs typeface="Verdana"/>
              </a:rPr>
              <a:t> </a:t>
            </a:r>
            <a:r>
              <a:rPr sz="1200" spc="35" dirty="0">
                <a:latin typeface="Verdana"/>
                <a:cs typeface="Verdana"/>
              </a:rPr>
              <a:t>&amp;</a:t>
            </a:r>
            <a:r>
              <a:rPr sz="1200" spc="-85" dirty="0">
                <a:latin typeface="Verdana"/>
                <a:cs typeface="Verdana"/>
              </a:rPr>
              <a:t> </a:t>
            </a:r>
            <a:r>
              <a:rPr sz="1200" spc="-70" dirty="0">
                <a:latin typeface="Verdana"/>
                <a:cs typeface="Verdana"/>
              </a:rPr>
              <a:t>Sa</a:t>
            </a:r>
            <a:r>
              <a:rPr sz="1200" spc="-130" dirty="0">
                <a:latin typeface="Verdana"/>
                <a:cs typeface="Verdana"/>
              </a:rPr>
              <a:t>n</a:t>
            </a:r>
            <a:r>
              <a:rPr sz="1200" spc="-80" dirty="0">
                <a:latin typeface="Verdana"/>
                <a:cs typeface="Verdana"/>
              </a:rPr>
              <a:t>j</a:t>
            </a:r>
            <a:r>
              <a:rPr sz="1200" spc="25" dirty="0">
                <a:latin typeface="Verdana"/>
                <a:cs typeface="Verdana"/>
              </a:rPr>
              <a:t>eev</a:t>
            </a:r>
            <a:r>
              <a:rPr sz="1200" spc="-90" dirty="0">
                <a:latin typeface="Verdana"/>
                <a:cs typeface="Verdana"/>
              </a:rPr>
              <a:t> </a:t>
            </a:r>
            <a:r>
              <a:rPr sz="1200" spc="-145" dirty="0">
                <a:latin typeface="Verdana"/>
                <a:cs typeface="Verdana"/>
              </a:rPr>
              <a:t>B</a:t>
            </a:r>
            <a:r>
              <a:rPr sz="1200" spc="35" dirty="0">
                <a:latin typeface="Verdana"/>
                <a:cs typeface="Verdana"/>
              </a:rPr>
              <a:t>h</a:t>
            </a:r>
            <a:r>
              <a:rPr sz="1200" spc="25" dirty="0">
                <a:latin typeface="Verdana"/>
                <a:cs typeface="Verdana"/>
              </a:rPr>
              <a:t>a</a:t>
            </a:r>
            <a:r>
              <a:rPr sz="1200" spc="-85" dirty="0">
                <a:latin typeface="Verdana"/>
                <a:cs typeface="Verdana"/>
              </a:rPr>
              <a:t>t</a:t>
            </a:r>
            <a:r>
              <a:rPr sz="1200" spc="-70" dirty="0">
                <a:latin typeface="Verdana"/>
                <a:cs typeface="Verdana"/>
              </a:rPr>
              <a:t>t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351521" y="3432759"/>
            <a:ext cx="1611630" cy="389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430"/>
              </a:lnSpc>
              <a:spcBef>
                <a:spcPts val="100"/>
              </a:spcBef>
            </a:pPr>
            <a:r>
              <a:rPr sz="1200" spc="70" dirty="0">
                <a:latin typeface="Verdana"/>
                <a:cs typeface="Verdana"/>
              </a:rPr>
              <a:t>A</a:t>
            </a:r>
            <a:r>
              <a:rPr sz="1200" spc="55" dirty="0">
                <a:latin typeface="Verdana"/>
                <a:cs typeface="Verdana"/>
              </a:rPr>
              <a:t>p</a:t>
            </a:r>
            <a:r>
              <a:rPr sz="1200" spc="65" dirty="0">
                <a:latin typeface="Verdana"/>
                <a:cs typeface="Verdana"/>
              </a:rPr>
              <a:t>p</a:t>
            </a:r>
            <a:r>
              <a:rPr sz="1200" spc="-40" dirty="0">
                <a:latin typeface="Verdana"/>
                <a:cs typeface="Verdana"/>
              </a:rPr>
              <a:t>r</a:t>
            </a:r>
            <a:r>
              <a:rPr sz="1200" spc="-65" dirty="0">
                <a:latin typeface="Verdana"/>
                <a:cs typeface="Verdana"/>
              </a:rPr>
              <a:t>o</a:t>
            </a:r>
            <a:r>
              <a:rPr sz="1200" spc="-55" dirty="0">
                <a:latin typeface="Verdana"/>
                <a:cs typeface="Verdana"/>
              </a:rPr>
              <a:t>v</a:t>
            </a:r>
            <a:r>
              <a:rPr sz="1200" spc="95" dirty="0">
                <a:latin typeface="Verdana"/>
                <a:cs typeface="Verdana"/>
              </a:rPr>
              <a:t>a</a:t>
            </a:r>
            <a:r>
              <a:rPr sz="1200" spc="-90" dirty="0">
                <a:latin typeface="Verdana"/>
                <a:cs typeface="Verdana"/>
              </a:rPr>
              <a:t>l</a:t>
            </a:r>
            <a:r>
              <a:rPr sz="1200" spc="-80" dirty="0">
                <a:latin typeface="Verdana"/>
                <a:cs typeface="Verdana"/>
              </a:rPr>
              <a:t> </a:t>
            </a:r>
            <a:r>
              <a:rPr sz="1200" spc="45" dirty="0">
                <a:latin typeface="Verdana"/>
                <a:cs typeface="Verdana"/>
              </a:rPr>
              <a:t>o</a:t>
            </a:r>
            <a:r>
              <a:rPr sz="1200" spc="-45" dirty="0">
                <a:latin typeface="Verdana"/>
                <a:cs typeface="Verdana"/>
              </a:rPr>
              <a:t>f</a:t>
            </a:r>
            <a:r>
              <a:rPr sz="1200" spc="-85" dirty="0">
                <a:latin typeface="Verdana"/>
                <a:cs typeface="Verdana"/>
              </a:rPr>
              <a:t> </a:t>
            </a:r>
            <a:r>
              <a:rPr sz="1200" spc="-120" dirty="0">
                <a:latin typeface="Verdana"/>
                <a:cs typeface="Verdana"/>
              </a:rPr>
              <a:t>F</a:t>
            </a:r>
            <a:r>
              <a:rPr sz="1200" spc="5" dirty="0">
                <a:latin typeface="Verdana"/>
                <a:cs typeface="Verdana"/>
              </a:rPr>
              <a:t>und</a:t>
            </a:r>
            <a:r>
              <a:rPr sz="1200" spc="-45" dirty="0">
                <a:latin typeface="Verdana"/>
                <a:cs typeface="Verdana"/>
              </a:rPr>
              <a:t>er</a:t>
            </a:r>
            <a:r>
              <a:rPr sz="1200" spc="-80" dirty="0">
                <a:latin typeface="Verdana"/>
                <a:cs typeface="Verdana"/>
              </a:rPr>
              <a:t> </a:t>
            </a:r>
            <a:r>
              <a:rPr sz="1200" spc="35" dirty="0">
                <a:latin typeface="Verdana"/>
                <a:cs typeface="Verdana"/>
              </a:rPr>
              <a:t>&amp;</a:t>
            </a:r>
            <a:endParaRPr sz="1200">
              <a:latin typeface="Verdana"/>
              <a:cs typeface="Verdana"/>
            </a:endParaRPr>
          </a:p>
          <a:p>
            <a:pPr marL="12700">
              <a:lnSpc>
                <a:spcPts val="1430"/>
              </a:lnSpc>
            </a:pPr>
            <a:r>
              <a:rPr sz="1200" spc="-60" dirty="0">
                <a:latin typeface="Verdana"/>
                <a:cs typeface="Verdana"/>
              </a:rPr>
              <a:t>so</a:t>
            </a:r>
            <a:r>
              <a:rPr sz="1200" spc="-10" dirty="0">
                <a:latin typeface="Verdana"/>
                <a:cs typeface="Verdana"/>
              </a:rPr>
              <a:t>urc</a:t>
            </a:r>
            <a:r>
              <a:rPr sz="1200" spc="65" dirty="0">
                <a:latin typeface="Verdana"/>
                <a:cs typeface="Verdana"/>
              </a:rPr>
              <a:t>e</a:t>
            </a:r>
            <a:r>
              <a:rPr sz="1200" spc="-100" dirty="0">
                <a:latin typeface="Verdana"/>
                <a:cs typeface="Verdana"/>
              </a:rPr>
              <a:t> </a:t>
            </a:r>
            <a:r>
              <a:rPr sz="1200" spc="45" dirty="0">
                <a:latin typeface="Verdana"/>
                <a:cs typeface="Verdana"/>
              </a:rPr>
              <a:t>o</a:t>
            </a:r>
            <a:r>
              <a:rPr sz="1200" spc="-50" dirty="0">
                <a:latin typeface="Verdana"/>
                <a:cs typeface="Verdana"/>
              </a:rPr>
              <a:t>f</a:t>
            </a:r>
            <a:r>
              <a:rPr sz="1200" spc="-80" dirty="0">
                <a:latin typeface="Verdana"/>
                <a:cs typeface="Verdana"/>
              </a:rPr>
              <a:t> </a:t>
            </a:r>
            <a:r>
              <a:rPr sz="1200" spc="-120" dirty="0">
                <a:latin typeface="Verdana"/>
                <a:cs typeface="Verdana"/>
              </a:rPr>
              <a:t>F</a:t>
            </a:r>
            <a:r>
              <a:rPr sz="1200" spc="5" dirty="0">
                <a:latin typeface="Verdana"/>
                <a:cs typeface="Verdana"/>
              </a:rPr>
              <a:t>und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182225" y="3432759"/>
            <a:ext cx="890269" cy="389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430"/>
              </a:lnSpc>
              <a:spcBef>
                <a:spcPts val="100"/>
              </a:spcBef>
            </a:pPr>
            <a:r>
              <a:rPr sz="1200" spc="-60" dirty="0">
                <a:latin typeface="Verdana"/>
                <a:cs typeface="Verdana"/>
              </a:rPr>
              <a:t>A</a:t>
            </a:r>
            <a:r>
              <a:rPr sz="1200" spc="-40" dirty="0">
                <a:latin typeface="Verdana"/>
                <a:cs typeface="Verdana"/>
              </a:rPr>
              <a:t>s</a:t>
            </a:r>
            <a:r>
              <a:rPr sz="1200" spc="-85" dirty="0">
                <a:latin typeface="Verdana"/>
                <a:cs typeface="Verdana"/>
              </a:rPr>
              <a:t> </a:t>
            </a:r>
            <a:r>
              <a:rPr sz="1200" spc="45" dirty="0">
                <a:latin typeface="Verdana"/>
                <a:cs typeface="Verdana"/>
              </a:rPr>
              <a:t>o</a:t>
            </a:r>
            <a:r>
              <a:rPr sz="1200" spc="-30" dirty="0">
                <a:latin typeface="Verdana"/>
                <a:cs typeface="Verdana"/>
              </a:rPr>
              <a:t>n</a:t>
            </a:r>
            <a:r>
              <a:rPr sz="1200" spc="-80" dirty="0">
                <a:latin typeface="Verdana"/>
                <a:cs typeface="Verdana"/>
              </a:rPr>
              <a:t> </a:t>
            </a:r>
            <a:r>
              <a:rPr sz="1200" spc="20" dirty="0">
                <a:latin typeface="Verdana"/>
                <a:cs typeface="Verdana"/>
              </a:rPr>
              <a:t>w</a:t>
            </a:r>
            <a:r>
              <a:rPr sz="1200" dirty="0">
                <a:latin typeface="Verdana"/>
                <a:cs typeface="Verdana"/>
              </a:rPr>
              <a:t>hen</a:t>
            </a:r>
            <a:endParaRPr sz="1200">
              <a:latin typeface="Verdana"/>
              <a:cs typeface="Verdana"/>
            </a:endParaRPr>
          </a:p>
          <a:p>
            <a:pPr algn="ctr">
              <a:lnSpc>
                <a:spcPts val="1430"/>
              </a:lnSpc>
            </a:pPr>
            <a:r>
              <a:rPr sz="1200" spc="-50" dirty="0">
                <a:latin typeface="Verdana"/>
                <a:cs typeface="Verdana"/>
              </a:rPr>
              <a:t>requires</a:t>
            </a:r>
            <a:endParaRPr sz="1200">
              <a:latin typeface="Verdana"/>
              <a:cs typeface="Verdana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838200" y="4418076"/>
            <a:ext cx="6261100" cy="1435735"/>
            <a:chOff x="838200" y="4418076"/>
            <a:chExt cx="6261100" cy="1435735"/>
          </a:xfrm>
        </p:grpSpPr>
        <p:pic>
          <p:nvPicPr>
            <p:cNvPr id="30" name="object 3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8200" y="4418076"/>
              <a:ext cx="669036" cy="649224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838200" y="5114544"/>
              <a:ext cx="6261100" cy="737870"/>
            </a:xfrm>
            <a:custGeom>
              <a:avLst/>
              <a:gdLst/>
              <a:ahLst/>
              <a:cxnLst/>
              <a:rect l="l" t="t" r="r" b="b"/>
              <a:pathLst>
                <a:path w="6261100" h="737870">
                  <a:moveTo>
                    <a:pt x="0" y="0"/>
                  </a:moveTo>
                  <a:lnTo>
                    <a:pt x="6261100" y="0"/>
                  </a:lnTo>
                </a:path>
                <a:path w="6261100" h="737870">
                  <a:moveTo>
                    <a:pt x="0" y="737615"/>
                  </a:moveTo>
                  <a:lnTo>
                    <a:pt x="6261100" y="737615"/>
                  </a:lnTo>
                </a:path>
              </a:pathLst>
            </a:custGeom>
            <a:ln w="3175">
              <a:solidFill>
                <a:srgbClr val="7E7E7E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871219" y="3794179"/>
            <a:ext cx="10260330" cy="2759075"/>
          </a:xfrm>
          <a:prstGeom prst="rect">
            <a:avLst/>
          </a:prstGeom>
        </p:spPr>
        <p:txBody>
          <a:bodyPr vert="horz" wrap="square" lIns="0" tIns="10731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44"/>
              </a:spcBef>
            </a:pPr>
            <a:r>
              <a:rPr sz="1400" b="1" dirty="0">
                <a:solidFill>
                  <a:srgbClr val="0D0D0D"/>
                </a:solidFill>
                <a:latin typeface="Tahoma"/>
                <a:cs typeface="Tahoma"/>
              </a:rPr>
              <a:t>Management</a:t>
            </a:r>
            <a:r>
              <a:rPr sz="1400" b="1" spc="-60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400" b="1" spc="-35" dirty="0">
                <a:solidFill>
                  <a:srgbClr val="0D0D0D"/>
                </a:solidFill>
                <a:latin typeface="Tahoma"/>
                <a:cs typeface="Tahoma"/>
              </a:rPr>
              <a:t>Team</a:t>
            </a:r>
            <a:endParaRPr sz="1400">
              <a:latin typeface="Tahoma"/>
              <a:cs typeface="Tahoma"/>
            </a:endParaRPr>
          </a:p>
          <a:p>
            <a:pPr marL="751205">
              <a:lnSpc>
                <a:spcPct val="100000"/>
              </a:lnSpc>
              <a:spcBef>
                <a:spcPts val="525"/>
              </a:spcBef>
            </a:pPr>
            <a:r>
              <a:rPr sz="1000" spc="-5" dirty="0">
                <a:solidFill>
                  <a:srgbClr val="1F4980"/>
                </a:solidFill>
                <a:latin typeface="Calibri"/>
                <a:cs typeface="Calibri"/>
              </a:rPr>
              <a:t>Mr. Kailash</a:t>
            </a:r>
            <a:r>
              <a:rPr sz="1000" spc="-10" dirty="0">
                <a:solidFill>
                  <a:srgbClr val="1F4980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1F4980"/>
                </a:solidFill>
                <a:latin typeface="Calibri"/>
                <a:cs typeface="Calibri"/>
              </a:rPr>
              <a:t>Khandelwal</a:t>
            </a:r>
            <a:r>
              <a:rPr sz="1000" spc="-15" dirty="0">
                <a:solidFill>
                  <a:srgbClr val="1F4980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1F4980"/>
                </a:solidFill>
                <a:latin typeface="Calibri"/>
                <a:cs typeface="Calibri"/>
              </a:rPr>
              <a:t>|</a:t>
            </a:r>
            <a:r>
              <a:rPr sz="1000" spc="10" dirty="0">
                <a:solidFill>
                  <a:srgbClr val="1F4980"/>
                </a:solidFill>
                <a:latin typeface="Calibri"/>
                <a:cs typeface="Calibri"/>
              </a:rPr>
              <a:t> </a:t>
            </a:r>
            <a:r>
              <a:rPr sz="1000" i="1" spc="10" dirty="0">
                <a:solidFill>
                  <a:srgbClr val="0D0D0D"/>
                </a:solidFill>
                <a:latin typeface="Verdana"/>
                <a:cs typeface="Verdana"/>
              </a:rPr>
              <a:t>(Managing</a:t>
            </a:r>
            <a:r>
              <a:rPr sz="1000" i="1" spc="-55" dirty="0">
                <a:solidFill>
                  <a:srgbClr val="0D0D0D"/>
                </a:solidFill>
                <a:latin typeface="Verdana"/>
                <a:cs typeface="Verdana"/>
              </a:rPr>
              <a:t> </a:t>
            </a:r>
            <a:r>
              <a:rPr sz="1000" i="1" spc="-30" dirty="0">
                <a:solidFill>
                  <a:srgbClr val="0D0D0D"/>
                </a:solidFill>
                <a:latin typeface="Verdana"/>
                <a:cs typeface="Verdana"/>
              </a:rPr>
              <a:t>Director)</a:t>
            </a:r>
            <a:endParaRPr sz="1000">
              <a:latin typeface="Verdana"/>
              <a:cs typeface="Verdana"/>
            </a:endParaRPr>
          </a:p>
          <a:p>
            <a:pPr marL="751205" marR="5080">
              <a:lnSpc>
                <a:spcPct val="100000"/>
              </a:lnSpc>
              <a:spcBef>
                <a:spcPts val="740"/>
              </a:spcBef>
            </a:pPr>
            <a:r>
              <a:rPr sz="900" spc="50" dirty="0">
                <a:latin typeface="Verdana"/>
                <a:cs typeface="Verdana"/>
              </a:rPr>
              <a:t>A </a:t>
            </a:r>
            <a:r>
              <a:rPr sz="900" spc="-5" dirty="0">
                <a:latin typeface="Verdana"/>
                <a:cs typeface="Verdana"/>
              </a:rPr>
              <a:t>seasoned </a:t>
            </a:r>
            <a:r>
              <a:rPr sz="900" spc="-15" dirty="0">
                <a:latin typeface="Verdana"/>
                <a:cs typeface="Verdana"/>
              </a:rPr>
              <a:t>practitioner </a:t>
            </a:r>
            <a:r>
              <a:rPr sz="900" spc="-35" dirty="0">
                <a:latin typeface="Verdana"/>
                <a:cs typeface="Verdana"/>
              </a:rPr>
              <a:t>with </a:t>
            </a:r>
            <a:r>
              <a:rPr sz="900" spc="-20" dirty="0">
                <a:latin typeface="Verdana"/>
                <a:cs typeface="Verdana"/>
              </a:rPr>
              <a:t>over </a:t>
            </a:r>
            <a:r>
              <a:rPr sz="900" spc="-75" dirty="0">
                <a:latin typeface="Verdana"/>
                <a:cs typeface="Verdana"/>
              </a:rPr>
              <a:t>2 </a:t>
            </a:r>
            <a:r>
              <a:rPr sz="900" spc="35" dirty="0">
                <a:latin typeface="Verdana"/>
                <a:cs typeface="Verdana"/>
              </a:rPr>
              <a:t>decades </a:t>
            </a:r>
            <a:r>
              <a:rPr sz="900" dirty="0">
                <a:latin typeface="Verdana"/>
                <a:cs typeface="Verdana"/>
              </a:rPr>
              <a:t>of </a:t>
            </a:r>
            <a:r>
              <a:rPr sz="900" spc="-5" dirty="0">
                <a:latin typeface="Verdana"/>
                <a:cs typeface="Verdana"/>
              </a:rPr>
              <a:t>experience, </a:t>
            </a:r>
            <a:r>
              <a:rPr sz="900" spc="10" dirty="0">
                <a:latin typeface="Verdana"/>
                <a:cs typeface="Verdana"/>
              </a:rPr>
              <a:t>he </a:t>
            </a:r>
            <a:r>
              <a:rPr sz="900" spc="-25" dirty="0">
                <a:latin typeface="Verdana"/>
                <a:cs typeface="Verdana"/>
              </a:rPr>
              <a:t>has </a:t>
            </a:r>
            <a:r>
              <a:rPr sz="900" spc="-30" dirty="0">
                <a:latin typeface="Verdana"/>
                <a:cs typeface="Verdana"/>
              </a:rPr>
              <a:t>extensive </a:t>
            </a:r>
            <a:r>
              <a:rPr sz="900" spc="5" dirty="0">
                <a:latin typeface="Verdana"/>
                <a:cs typeface="Verdana"/>
              </a:rPr>
              <a:t>experience </a:t>
            </a:r>
            <a:r>
              <a:rPr sz="900" spc="-40" dirty="0">
                <a:latin typeface="Verdana"/>
                <a:cs typeface="Verdana"/>
              </a:rPr>
              <a:t>in </a:t>
            </a:r>
            <a:r>
              <a:rPr sz="900" spc="-15" dirty="0">
                <a:latin typeface="Verdana"/>
                <a:cs typeface="Verdana"/>
              </a:rPr>
              <a:t>the design </a:t>
            </a:r>
            <a:r>
              <a:rPr sz="900" spc="30" dirty="0">
                <a:latin typeface="Verdana"/>
                <a:cs typeface="Verdana"/>
              </a:rPr>
              <a:t>and </a:t>
            </a:r>
            <a:r>
              <a:rPr sz="900" spc="5" dirty="0">
                <a:latin typeface="Verdana"/>
                <a:cs typeface="Verdana"/>
              </a:rPr>
              <a:t>management </a:t>
            </a:r>
            <a:r>
              <a:rPr sz="900" dirty="0">
                <a:latin typeface="Verdana"/>
                <a:cs typeface="Verdana"/>
              </a:rPr>
              <a:t>of </a:t>
            </a:r>
            <a:r>
              <a:rPr sz="900" spc="10" dirty="0">
                <a:latin typeface="Verdana"/>
                <a:cs typeface="Verdana"/>
              </a:rPr>
              <a:t>development </a:t>
            </a:r>
            <a:r>
              <a:rPr sz="900" spc="-35" dirty="0">
                <a:latin typeface="Verdana"/>
                <a:cs typeface="Verdana"/>
              </a:rPr>
              <a:t>interventions </a:t>
            </a:r>
            <a:r>
              <a:rPr sz="900" spc="-40" dirty="0">
                <a:latin typeface="Verdana"/>
                <a:cs typeface="Verdana"/>
              </a:rPr>
              <a:t>in </a:t>
            </a:r>
            <a:r>
              <a:rPr sz="900" spc="-10" dirty="0">
                <a:latin typeface="Verdana"/>
                <a:cs typeface="Verdana"/>
              </a:rPr>
              <a:t>large </a:t>
            </a:r>
            <a:r>
              <a:rPr sz="900" spc="5" dirty="0">
                <a:latin typeface="Verdana"/>
                <a:cs typeface="Verdana"/>
              </a:rPr>
              <a:t>scale </a:t>
            </a:r>
            <a:r>
              <a:rPr sz="900" spc="10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projects</a:t>
            </a:r>
            <a:r>
              <a:rPr sz="900" spc="-6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across</a:t>
            </a:r>
            <a:r>
              <a:rPr sz="900" spc="-55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different</a:t>
            </a:r>
            <a:r>
              <a:rPr sz="900" spc="-65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verticals.</a:t>
            </a:r>
            <a:r>
              <a:rPr sz="900" spc="-7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He</a:t>
            </a:r>
            <a:r>
              <a:rPr sz="900" spc="-5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has</a:t>
            </a:r>
            <a:r>
              <a:rPr sz="900" spc="-50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rich</a:t>
            </a:r>
            <a:r>
              <a:rPr sz="900" spc="-75" dirty="0">
                <a:latin typeface="Verdana"/>
                <a:cs typeface="Verdana"/>
              </a:rPr>
              <a:t> </a:t>
            </a:r>
            <a:r>
              <a:rPr sz="900" spc="5" dirty="0">
                <a:latin typeface="Verdana"/>
                <a:cs typeface="Verdana"/>
              </a:rPr>
              <a:t>experience</a:t>
            </a:r>
            <a:r>
              <a:rPr sz="900" spc="-75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in</a:t>
            </a:r>
            <a:r>
              <a:rPr sz="900" spc="-60" dirty="0">
                <a:latin typeface="Verdana"/>
                <a:cs typeface="Verdana"/>
              </a:rPr>
              <a:t> </a:t>
            </a:r>
            <a:r>
              <a:rPr sz="900" spc="10" dirty="0">
                <a:latin typeface="Verdana"/>
                <a:cs typeface="Verdana"/>
              </a:rPr>
              <a:t>Microfinance</a:t>
            </a:r>
            <a:r>
              <a:rPr sz="900" spc="-85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Operations,</a:t>
            </a:r>
            <a:r>
              <a:rPr sz="900" spc="-60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Strategy</a:t>
            </a:r>
            <a:r>
              <a:rPr sz="900" spc="-55" dirty="0">
                <a:latin typeface="Verdana"/>
                <a:cs typeface="Verdana"/>
              </a:rPr>
              <a:t> </a:t>
            </a:r>
            <a:r>
              <a:rPr sz="900" spc="30" dirty="0">
                <a:latin typeface="Verdana"/>
                <a:cs typeface="Verdana"/>
              </a:rPr>
              <a:t>and</a:t>
            </a:r>
            <a:r>
              <a:rPr sz="900" spc="-55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Planning,</a:t>
            </a:r>
            <a:r>
              <a:rPr sz="900" spc="-70" dirty="0">
                <a:latin typeface="Verdana"/>
                <a:cs typeface="Verdana"/>
              </a:rPr>
              <a:t> Business</a:t>
            </a:r>
            <a:r>
              <a:rPr sz="900" spc="-65" dirty="0">
                <a:latin typeface="Verdana"/>
                <a:cs typeface="Verdana"/>
              </a:rPr>
              <a:t> </a:t>
            </a:r>
            <a:r>
              <a:rPr sz="900" spc="-45" dirty="0">
                <a:latin typeface="Verdana"/>
                <a:cs typeface="Verdana"/>
              </a:rPr>
              <a:t>Analysis</a:t>
            </a:r>
            <a:r>
              <a:rPr sz="900" spc="-10" dirty="0">
                <a:latin typeface="Verdana"/>
                <a:cs typeface="Verdana"/>
              </a:rPr>
              <a:t> </a:t>
            </a:r>
            <a:r>
              <a:rPr sz="900" spc="30" dirty="0">
                <a:latin typeface="Verdana"/>
                <a:cs typeface="Verdana"/>
              </a:rPr>
              <a:t>and</a:t>
            </a:r>
            <a:r>
              <a:rPr sz="900" spc="-70" dirty="0">
                <a:latin typeface="Verdana"/>
                <a:cs typeface="Verdana"/>
              </a:rPr>
              <a:t> </a:t>
            </a:r>
            <a:r>
              <a:rPr sz="900" spc="-15" dirty="0">
                <a:latin typeface="Verdana"/>
                <a:cs typeface="Verdana"/>
              </a:rPr>
              <a:t>Development,</a:t>
            </a:r>
            <a:r>
              <a:rPr sz="900" spc="-20" dirty="0">
                <a:latin typeface="Verdana"/>
                <a:cs typeface="Verdana"/>
              </a:rPr>
              <a:t> Community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development 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projects,</a:t>
            </a:r>
            <a:r>
              <a:rPr sz="900" spc="-70" dirty="0">
                <a:latin typeface="Verdana"/>
                <a:cs typeface="Verdana"/>
              </a:rPr>
              <a:t> </a:t>
            </a:r>
            <a:r>
              <a:rPr sz="900" spc="-15" dirty="0">
                <a:latin typeface="Verdana"/>
                <a:cs typeface="Verdana"/>
              </a:rPr>
              <a:t>Project</a:t>
            </a:r>
            <a:r>
              <a:rPr sz="900" spc="-65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implementation,</a:t>
            </a:r>
            <a:r>
              <a:rPr sz="900" spc="-50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Fundraising,</a:t>
            </a:r>
            <a:r>
              <a:rPr sz="900" spc="-90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establishing</a:t>
            </a:r>
            <a:r>
              <a:rPr sz="900" spc="-100" dirty="0">
                <a:latin typeface="Verdana"/>
                <a:cs typeface="Verdana"/>
              </a:rPr>
              <a:t> </a:t>
            </a:r>
            <a:r>
              <a:rPr sz="900" spc="-15" dirty="0">
                <a:latin typeface="Verdana"/>
                <a:cs typeface="Verdana"/>
              </a:rPr>
              <a:t>linkage</a:t>
            </a:r>
            <a:r>
              <a:rPr sz="900" spc="-9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of</a:t>
            </a:r>
            <a:r>
              <a:rPr sz="900" spc="-55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Bottom</a:t>
            </a:r>
            <a:r>
              <a:rPr sz="900" spc="-6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of</a:t>
            </a:r>
            <a:r>
              <a:rPr sz="900" spc="-5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Pyramid</a:t>
            </a:r>
            <a:r>
              <a:rPr sz="900" spc="-45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with</a:t>
            </a:r>
            <a:r>
              <a:rPr sz="900" spc="-65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market,</a:t>
            </a:r>
            <a:r>
              <a:rPr sz="900" spc="-35" dirty="0">
                <a:latin typeface="Verdana"/>
                <a:cs typeface="Verdana"/>
              </a:rPr>
              <a:t> </a:t>
            </a:r>
            <a:r>
              <a:rPr sz="900" spc="30" dirty="0">
                <a:latin typeface="Verdana"/>
                <a:cs typeface="Verdana"/>
              </a:rPr>
              <a:t>Capacity</a:t>
            </a:r>
            <a:r>
              <a:rPr sz="900" spc="-60" dirty="0">
                <a:latin typeface="Verdana"/>
                <a:cs typeface="Verdana"/>
              </a:rPr>
              <a:t> </a:t>
            </a:r>
            <a:r>
              <a:rPr sz="900" spc="-15" dirty="0">
                <a:latin typeface="Verdana"/>
                <a:cs typeface="Verdana"/>
              </a:rPr>
              <a:t>building</a:t>
            </a:r>
            <a:r>
              <a:rPr sz="900" spc="-100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as</a:t>
            </a:r>
            <a:r>
              <a:rPr sz="900" spc="-55" dirty="0">
                <a:latin typeface="Verdana"/>
                <a:cs typeface="Verdana"/>
              </a:rPr>
              <a:t> </a:t>
            </a:r>
            <a:r>
              <a:rPr sz="900" spc="70" dirty="0">
                <a:latin typeface="Verdana"/>
                <a:cs typeface="Verdana"/>
              </a:rPr>
              <a:t>a</a:t>
            </a:r>
            <a:r>
              <a:rPr sz="900" spc="5" dirty="0">
                <a:latin typeface="Verdana"/>
                <a:cs typeface="Verdana"/>
              </a:rPr>
              <a:t> </a:t>
            </a:r>
            <a:r>
              <a:rPr sz="900" spc="-15" dirty="0">
                <a:latin typeface="Verdana"/>
                <a:cs typeface="Verdana"/>
              </a:rPr>
              <a:t>director</a:t>
            </a:r>
            <a:r>
              <a:rPr sz="900" spc="-8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of</a:t>
            </a:r>
            <a:r>
              <a:rPr sz="900" spc="-55" dirty="0">
                <a:latin typeface="Verdana"/>
                <a:cs typeface="Verdana"/>
              </a:rPr>
              <a:t> </a:t>
            </a:r>
            <a:r>
              <a:rPr sz="900" spc="-5" dirty="0">
                <a:latin typeface="Verdana"/>
                <a:cs typeface="Verdana"/>
              </a:rPr>
              <a:t>Humana</a:t>
            </a:r>
            <a:r>
              <a:rPr sz="900" spc="-45" dirty="0">
                <a:latin typeface="Verdana"/>
                <a:cs typeface="Verdana"/>
              </a:rPr>
              <a:t> </a:t>
            </a:r>
            <a:r>
              <a:rPr sz="900" spc="15" dirty="0">
                <a:latin typeface="Verdana"/>
                <a:cs typeface="Verdana"/>
              </a:rPr>
              <a:t>People</a:t>
            </a:r>
            <a:r>
              <a:rPr sz="900" spc="-60" dirty="0">
                <a:latin typeface="Verdana"/>
                <a:cs typeface="Verdana"/>
              </a:rPr>
              <a:t> </a:t>
            </a:r>
            <a:r>
              <a:rPr sz="900" spc="-5" dirty="0">
                <a:latin typeface="Verdana"/>
                <a:cs typeface="Verdana"/>
              </a:rPr>
              <a:t>to</a:t>
            </a:r>
            <a:r>
              <a:rPr sz="900" spc="-60" dirty="0">
                <a:latin typeface="Verdana"/>
                <a:cs typeface="Verdana"/>
              </a:rPr>
              <a:t> </a:t>
            </a:r>
            <a:r>
              <a:rPr sz="900" spc="15" dirty="0">
                <a:latin typeface="Verdana"/>
                <a:cs typeface="Verdana"/>
              </a:rPr>
              <a:t>People</a:t>
            </a:r>
            <a:r>
              <a:rPr sz="900" spc="-5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India</a:t>
            </a:r>
            <a:r>
              <a:rPr sz="900" spc="-95" dirty="0">
                <a:latin typeface="Verdana"/>
                <a:cs typeface="Verdana"/>
              </a:rPr>
              <a:t> </a:t>
            </a:r>
            <a:r>
              <a:rPr sz="900" spc="30" dirty="0">
                <a:latin typeface="Verdana"/>
                <a:cs typeface="Verdana"/>
              </a:rPr>
              <a:t>and </a:t>
            </a:r>
            <a:r>
              <a:rPr sz="900" spc="35" dirty="0">
                <a:latin typeface="Verdana"/>
                <a:cs typeface="Verdana"/>
              </a:rPr>
              <a:t> </a:t>
            </a:r>
            <a:r>
              <a:rPr sz="900" spc="-5" dirty="0">
                <a:latin typeface="Verdana"/>
                <a:cs typeface="Verdana"/>
              </a:rPr>
              <a:t>Humana</a:t>
            </a:r>
            <a:r>
              <a:rPr sz="900" spc="-65" dirty="0">
                <a:latin typeface="Verdana"/>
                <a:cs typeface="Verdana"/>
              </a:rPr>
              <a:t> </a:t>
            </a:r>
            <a:r>
              <a:rPr sz="900" spc="15" dirty="0">
                <a:latin typeface="Verdana"/>
                <a:cs typeface="Verdana"/>
              </a:rPr>
              <a:t>People</a:t>
            </a:r>
            <a:r>
              <a:rPr sz="900" spc="-5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to</a:t>
            </a:r>
            <a:r>
              <a:rPr sz="900" spc="-80" dirty="0">
                <a:latin typeface="Verdana"/>
                <a:cs typeface="Verdana"/>
              </a:rPr>
              <a:t> </a:t>
            </a:r>
            <a:r>
              <a:rPr sz="900" spc="15" dirty="0">
                <a:latin typeface="Verdana"/>
                <a:cs typeface="Verdana"/>
              </a:rPr>
              <a:t>People</a:t>
            </a:r>
            <a:r>
              <a:rPr sz="900" spc="-70" dirty="0">
                <a:latin typeface="Verdana"/>
                <a:cs typeface="Verdana"/>
              </a:rPr>
              <a:t> </a:t>
            </a:r>
            <a:r>
              <a:rPr sz="900" spc="10" dirty="0">
                <a:latin typeface="Verdana"/>
                <a:cs typeface="Verdana"/>
              </a:rPr>
              <a:t>Microfinance</a:t>
            </a:r>
            <a:endParaRPr sz="9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Verdana"/>
              <a:cs typeface="Verdana"/>
            </a:endParaRPr>
          </a:p>
          <a:p>
            <a:pPr marL="751205">
              <a:lnSpc>
                <a:spcPct val="100000"/>
              </a:lnSpc>
            </a:pPr>
            <a:r>
              <a:rPr sz="1000" spc="-5" dirty="0">
                <a:solidFill>
                  <a:srgbClr val="1F4980"/>
                </a:solidFill>
                <a:latin typeface="Calibri"/>
                <a:cs typeface="Calibri"/>
              </a:rPr>
              <a:t>Sudhanshu</a:t>
            </a:r>
            <a:r>
              <a:rPr sz="1000" spc="-25" dirty="0">
                <a:solidFill>
                  <a:srgbClr val="1F4980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1F4980"/>
                </a:solidFill>
                <a:latin typeface="Calibri"/>
                <a:cs typeface="Calibri"/>
              </a:rPr>
              <a:t>Shekhar</a:t>
            </a:r>
            <a:r>
              <a:rPr sz="1000" spc="-20" dirty="0">
                <a:solidFill>
                  <a:srgbClr val="1F4980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1F4980"/>
                </a:solidFill>
                <a:latin typeface="Calibri"/>
                <a:cs typeface="Calibri"/>
              </a:rPr>
              <a:t>|</a:t>
            </a:r>
            <a:r>
              <a:rPr sz="1000" dirty="0">
                <a:solidFill>
                  <a:srgbClr val="1F4980"/>
                </a:solidFill>
                <a:latin typeface="Calibri"/>
                <a:cs typeface="Calibri"/>
              </a:rPr>
              <a:t> </a:t>
            </a:r>
            <a:r>
              <a:rPr sz="1000" i="1" spc="25" dirty="0">
                <a:solidFill>
                  <a:srgbClr val="0D0D0D"/>
                </a:solidFill>
                <a:latin typeface="Verdana"/>
                <a:cs typeface="Verdana"/>
              </a:rPr>
              <a:t>CFO</a:t>
            </a:r>
            <a:endParaRPr sz="1000">
              <a:latin typeface="Verdana"/>
              <a:cs typeface="Verdana"/>
            </a:endParaRPr>
          </a:p>
          <a:p>
            <a:pPr marL="751205" marR="200025">
              <a:lnSpc>
                <a:spcPct val="100000"/>
              </a:lnSpc>
              <a:spcBef>
                <a:spcPts val="535"/>
              </a:spcBef>
            </a:pPr>
            <a:r>
              <a:rPr sz="900" spc="-35" dirty="0">
                <a:latin typeface="Verdana"/>
                <a:cs typeface="Verdana"/>
              </a:rPr>
              <a:t>Sudhanshu </a:t>
            </a:r>
            <a:r>
              <a:rPr sz="900" spc="-25" dirty="0">
                <a:latin typeface="Verdana"/>
                <a:cs typeface="Verdana"/>
              </a:rPr>
              <a:t>has </a:t>
            </a:r>
            <a:r>
              <a:rPr sz="900" spc="-40" dirty="0">
                <a:latin typeface="Verdana"/>
                <a:cs typeface="Verdana"/>
              </a:rPr>
              <a:t>Post </a:t>
            </a:r>
            <a:r>
              <a:rPr sz="900" dirty="0">
                <a:latin typeface="Verdana"/>
                <a:cs typeface="Verdana"/>
              </a:rPr>
              <a:t>Graduation </a:t>
            </a:r>
            <a:r>
              <a:rPr sz="900" spc="-10" dirty="0">
                <a:latin typeface="Verdana"/>
                <a:cs typeface="Verdana"/>
              </a:rPr>
              <a:t>Diploma </a:t>
            </a:r>
            <a:r>
              <a:rPr sz="900" spc="-40" dirty="0">
                <a:latin typeface="Verdana"/>
                <a:cs typeface="Verdana"/>
              </a:rPr>
              <a:t>in </a:t>
            </a:r>
            <a:r>
              <a:rPr sz="900" spc="-45" dirty="0">
                <a:latin typeface="Verdana"/>
                <a:cs typeface="Verdana"/>
              </a:rPr>
              <a:t>Rural </a:t>
            </a:r>
            <a:r>
              <a:rPr sz="900" spc="5" dirty="0">
                <a:latin typeface="Verdana"/>
                <a:cs typeface="Verdana"/>
              </a:rPr>
              <a:t>management </a:t>
            </a:r>
            <a:r>
              <a:rPr sz="900" spc="-35" dirty="0">
                <a:latin typeface="Verdana"/>
                <a:cs typeface="Verdana"/>
              </a:rPr>
              <a:t>from </a:t>
            </a:r>
            <a:r>
              <a:rPr sz="900" spc="-60" dirty="0">
                <a:latin typeface="Verdana"/>
                <a:cs typeface="Verdana"/>
              </a:rPr>
              <a:t>XIM, </a:t>
            </a:r>
            <a:r>
              <a:rPr sz="900" spc="-20" dirty="0">
                <a:latin typeface="Verdana"/>
                <a:cs typeface="Verdana"/>
              </a:rPr>
              <a:t>Bhubaneswar </a:t>
            </a:r>
            <a:r>
              <a:rPr sz="900" spc="30" dirty="0">
                <a:latin typeface="Verdana"/>
                <a:cs typeface="Verdana"/>
              </a:rPr>
              <a:t>and </a:t>
            </a:r>
            <a:r>
              <a:rPr sz="900" spc="15" dirty="0">
                <a:latin typeface="Verdana"/>
                <a:cs typeface="Verdana"/>
              </a:rPr>
              <a:t>degree </a:t>
            </a:r>
            <a:r>
              <a:rPr sz="900" spc="-40" dirty="0">
                <a:latin typeface="Verdana"/>
                <a:cs typeface="Verdana"/>
              </a:rPr>
              <a:t>in </a:t>
            </a:r>
            <a:r>
              <a:rPr sz="900" spc="-10" dirty="0">
                <a:latin typeface="Verdana"/>
                <a:cs typeface="Verdana"/>
              </a:rPr>
              <a:t>Bachelor </a:t>
            </a:r>
            <a:r>
              <a:rPr sz="900" dirty="0">
                <a:latin typeface="Verdana"/>
                <a:cs typeface="Verdana"/>
              </a:rPr>
              <a:t>of </a:t>
            </a:r>
            <a:r>
              <a:rPr sz="900" spc="-75" dirty="0">
                <a:latin typeface="Verdana"/>
                <a:cs typeface="Verdana"/>
              </a:rPr>
              <a:t>Arts </a:t>
            </a:r>
            <a:r>
              <a:rPr sz="900" spc="-35" dirty="0">
                <a:latin typeface="Verdana"/>
                <a:cs typeface="Verdana"/>
              </a:rPr>
              <a:t>from </a:t>
            </a:r>
            <a:r>
              <a:rPr sz="900" spc="-40" dirty="0">
                <a:latin typeface="Verdana"/>
                <a:cs typeface="Verdana"/>
              </a:rPr>
              <a:t>JNU. </a:t>
            </a:r>
            <a:r>
              <a:rPr sz="900" spc="-10" dirty="0">
                <a:latin typeface="Verdana"/>
                <a:cs typeface="Verdana"/>
              </a:rPr>
              <a:t>He </a:t>
            </a:r>
            <a:r>
              <a:rPr sz="900" spc="-5" dirty="0">
                <a:latin typeface="Verdana"/>
                <a:cs typeface="Verdana"/>
              </a:rPr>
              <a:t>has </a:t>
            </a:r>
            <a:r>
              <a:rPr sz="900" spc="-20" dirty="0">
                <a:latin typeface="Verdana"/>
                <a:cs typeface="Verdana"/>
              </a:rPr>
              <a:t>over </a:t>
            </a:r>
            <a:r>
              <a:rPr sz="900" spc="-114" dirty="0">
                <a:latin typeface="Verdana"/>
                <a:cs typeface="Verdana"/>
              </a:rPr>
              <a:t>18+ </a:t>
            </a:r>
            <a:r>
              <a:rPr sz="900" spc="-35" dirty="0">
                <a:latin typeface="Verdana"/>
                <a:cs typeface="Verdana"/>
              </a:rPr>
              <a:t>years </a:t>
            </a:r>
            <a:r>
              <a:rPr sz="900" spc="-5" dirty="0">
                <a:latin typeface="Verdana"/>
                <a:cs typeface="Verdana"/>
              </a:rPr>
              <a:t>managerial </a:t>
            </a:r>
            <a:r>
              <a:rPr sz="900" dirty="0">
                <a:latin typeface="Verdana"/>
                <a:cs typeface="Verdana"/>
              </a:rPr>
              <a:t> </a:t>
            </a:r>
            <a:r>
              <a:rPr sz="900" spc="-5" dirty="0">
                <a:latin typeface="Verdana"/>
                <a:cs typeface="Verdana"/>
              </a:rPr>
              <a:t>experience,</a:t>
            </a:r>
            <a:r>
              <a:rPr sz="900" spc="-80" dirty="0">
                <a:latin typeface="Verdana"/>
                <a:cs typeface="Verdana"/>
              </a:rPr>
              <a:t> </a:t>
            </a:r>
            <a:r>
              <a:rPr sz="900" spc="-5" dirty="0">
                <a:latin typeface="Verdana"/>
                <a:cs typeface="Verdana"/>
              </a:rPr>
              <a:t>including</a:t>
            </a:r>
            <a:r>
              <a:rPr sz="900" spc="-110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over</a:t>
            </a:r>
            <a:r>
              <a:rPr sz="900" spc="-40" dirty="0">
                <a:latin typeface="Verdana"/>
                <a:cs typeface="Verdana"/>
              </a:rPr>
              <a:t> </a:t>
            </a:r>
            <a:r>
              <a:rPr sz="900" spc="-15" dirty="0">
                <a:latin typeface="Verdana"/>
                <a:cs typeface="Verdana"/>
              </a:rPr>
              <a:t>twelve</a:t>
            </a:r>
            <a:r>
              <a:rPr sz="900" spc="-60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years</a:t>
            </a:r>
            <a:r>
              <a:rPr sz="900" spc="-4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of</a:t>
            </a:r>
            <a:r>
              <a:rPr sz="900" spc="-55" dirty="0">
                <a:latin typeface="Verdana"/>
                <a:cs typeface="Verdana"/>
              </a:rPr>
              <a:t> </a:t>
            </a:r>
            <a:r>
              <a:rPr sz="900" spc="5" dirty="0">
                <a:latin typeface="Verdana"/>
                <a:cs typeface="Verdana"/>
              </a:rPr>
              <a:t>experience</a:t>
            </a:r>
            <a:r>
              <a:rPr sz="900" spc="-80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in</a:t>
            </a:r>
            <a:r>
              <a:rPr sz="900" spc="-8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microfinance</a:t>
            </a:r>
            <a:r>
              <a:rPr sz="900" spc="-8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sector.</a:t>
            </a:r>
            <a:r>
              <a:rPr sz="900" spc="-50" dirty="0">
                <a:latin typeface="Verdana"/>
                <a:cs typeface="Verdana"/>
              </a:rPr>
              <a:t> </a:t>
            </a:r>
            <a:r>
              <a:rPr sz="900" spc="-90" dirty="0">
                <a:latin typeface="Verdana"/>
                <a:cs typeface="Verdana"/>
              </a:rPr>
              <a:t>In</a:t>
            </a:r>
            <a:r>
              <a:rPr sz="900" spc="-95" dirty="0">
                <a:latin typeface="Verdana"/>
                <a:cs typeface="Verdana"/>
              </a:rPr>
              <a:t> </a:t>
            </a:r>
            <a:r>
              <a:rPr sz="900" spc="-15" dirty="0">
                <a:latin typeface="Verdana"/>
                <a:cs typeface="Verdana"/>
              </a:rPr>
              <a:t>the</a:t>
            </a:r>
            <a:r>
              <a:rPr sz="900" spc="-60" dirty="0">
                <a:latin typeface="Verdana"/>
                <a:cs typeface="Verdana"/>
              </a:rPr>
              <a:t> </a:t>
            </a:r>
            <a:r>
              <a:rPr sz="900" spc="-15" dirty="0">
                <a:latin typeface="Verdana"/>
                <a:cs typeface="Verdana"/>
              </a:rPr>
              <a:t>past</a:t>
            </a:r>
            <a:r>
              <a:rPr sz="900" spc="-60" dirty="0">
                <a:latin typeface="Verdana"/>
                <a:cs typeface="Verdana"/>
              </a:rPr>
              <a:t> </a:t>
            </a:r>
            <a:r>
              <a:rPr sz="900" spc="10" dirty="0">
                <a:latin typeface="Verdana"/>
                <a:cs typeface="Verdana"/>
              </a:rPr>
              <a:t>he</a:t>
            </a:r>
            <a:r>
              <a:rPr sz="900" spc="-6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worked</a:t>
            </a:r>
            <a:r>
              <a:rPr sz="900" spc="-75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in</a:t>
            </a:r>
            <a:r>
              <a:rPr sz="900" spc="-65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entities</a:t>
            </a:r>
            <a:r>
              <a:rPr sz="900" spc="-100" dirty="0">
                <a:latin typeface="Verdana"/>
                <a:cs typeface="Verdana"/>
              </a:rPr>
              <a:t> </a:t>
            </a:r>
            <a:r>
              <a:rPr sz="900" spc="-15" dirty="0">
                <a:latin typeface="Verdana"/>
                <a:cs typeface="Verdana"/>
              </a:rPr>
              <a:t>such</a:t>
            </a:r>
            <a:r>
              <a:rPr sz="900" spc="-65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as</a:t>
            </a:r>
            <a:r>
              <a:rPr sz="900" spc="-60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M-CRIL,</a:t>
            </a:r>
            <a:r>
              <a:rPr sz="900" spc="-90" dirty="0">
                <a:latin typeface="Verdana"/>
                <a:cs typeface="Verdana"/>
              </a:rPr>
              <a:t> </a:t>
            </a:r>
            <a:r>
              <a:rPr sz="900" spc="-100" dirty="0">
                <a:latin typeface="Verdana"/>
                <a:cs typeface="Verdana"/>
              </a:rPr>
              <a:t>BASIX,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15" dirty="0">
                <a:latin typeface="Verdana"/>
                <a:cs typeface="Verdana"/>
              </a:rPr>
              <a:t>Intellecap,</a:t>
            </a:r>
            <a:r>
              <a:rPr sz="900" spc="-95" dirty="0">
                <a:latin typeface="Verdana"/>
                <a:cs typeface="Verdana"/>
              </a:rPr>
              <a:t> </a:t>
            </a:r>
            <a:r>
              <a:rPr sz="900" spc="-50" dirty="0">
                <a:latin typeface="Verdana"/>
                <a:cs typeface="Verdana"/>
              </a:rPr>
              <a:t>Kas</a:t>
            </a:r>
            <a:r>
              <a:rPr sz="900" spc="-40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Foundation</a:t>
            </a:r>
            <a:r>
              <a:rPr sz="900" spc="-80" dirty="0">
                <a:latin typeface="Verdana"/>
                <a:cs typeface="Verdana"/>
              </a:rPr>
              <a:t> </a:t>
            </a:r>
            <a:r>
              <a:rPr sz="900" spc="30" dirty="0">
                <a:latin typeface="Verdana"/>
                <a:cs typeface="Verdana"/>
              </a:rPr>
              <a:t>and</a:t>
            </a:r>
            <a:r>
              <a:rPr sz="900" spc="-65" dirty="0">
                <a:latin typeface="Verdana"/>
                <a:cs typeface="Verdana"/>
              </a:rPr>
              <a:t> </a:t>
            </a:r>
            <a:r>
              <a:rPr sz="900" spc="-5" dirty="0">
                <a:latin typeface="Verdana"/>
                <a:cs typeface="Verdana"/>
              </a:rPr>
              <a:t>GE </a:t>
            </a:r>
            <a:r>
              <a:rPr sz="900" dirty="0">
                <a:latin typeface="Verdana"/>
                <a:cs typeface="Verdana"/>
              </a:rPr>
              <a:t> Capital,</a:t>
            </a:r>
            <a:r>
              <a:rPr sz="900" spc="-95" dirty="0">
                <a:latin typeface="Verdana"/>
                <a:cs typeface="Verdana"/>
              </a:rPr>
              <a:t> </a:t>
            </a:r>
            <a:r>
              <a:rPr sz="900" spc="-70" dirty="0">
                <a:latin typeface="Verdana"/>
                <a:cs typeface="Verdana"/>
              </a:rPr>
              <a:t>USA</a:t>
            </a:r>
            <a:r>
              <a:rPr sz="900" spc="-60" dirty="0">
                <a:latin typeface="Verdana"/>
                <a:cs typeface="Verdana"/>
              </a:rPr>
              <a:t> </a:t>
            </a:r>
            <a:r>
              <a:rPr sz="900" spc="25" dirty="0">
                <a:latin typeface="Verdana"/>
                <a:cs typeface="Verdana"/>
              </a:rPr>
              <a:t>&amp;</a:t>
            </a:r>
            <a:r>
              <a:rPr sz="900" spc="-7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France</a:t>
            </a:r>
            <a:endParaRPr sz="900">
              <a:latin typeface="Verdana"/>
              <a:cs typeface="Verdana"/>
            </a:endParaRPr>
          </a:p>
          <a:p>
            <a:pPr marL="751205">
              <a:lnSpc>
                <a:spcPct val="100000"/>
              </a:lnSpc>
              <a:spcBef>
                <a:spcPts val="910"/>
              </a:spcBef>
            </a:pPr>
            <a:r>
              <a:rPr sz="1000" spc="-5" dirty="0">
                <a:solidFill>
                  <a:srgbClr val="1F4980"/>
                </a:solidFill>
                <a:latin typeface="Calibri"/>
                <a:cs typeface="Calibri"/>
              </a:rPr>
              <a:t>Raj</a:t>
            </a:r>
            <a:r>
              <a:rPr sz="1000" spc="-25" dirty="0">
                <a:solidFill>
                  <a:srgbClr val="1F4980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1F4980"/>
                </a:solidFill>
                <a:latin typeface="Calibri"/>
                <a:cs typeface="Calibri"/>
              </a:rPr>
              <a:t>Kumar</a:t>
            </a:r>
            <a:r>
              <a:rPr sz="1000" spc="5" dirty="0">
                <a:solidFill>
                  <a:srgbClr val="1F4980"/>
                </a:solidFill>
                <a:latin typeface="Calibri"/>
                <a:cs typeface="Calibri"/>
              </a:rPr>
              <a:t> </a:t>
            </a:r>
            <a:r>
              <a:rPr sz="1000" spc="-10" dirty="0">
                <a:solidFill>
                  <a:srgbClr val="1F4980"/>
                </a:solidFill>
                <a:latin typeface="Calibri"/>
                <a:cs typeface="Calibri"/>
              </a:rPr>
              <a:t>Singh</a:t>
            </a:r>
            <a:r>
              <a:rPr sz="1000" spc="-15" dirty="0">
                <a:solidFill>
                  <a:srgbClr val="1F4980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1F4980"/>
                </a:solidFill>
                <a:latin typeface="Calibri"/>
                <a:cs typeface="Calibri"/>
              </a:rPr>
              <a:t>| </a:t>
            </a:r>
            <a:r>
              <a:rPr sz="1000" i="1" spc="25" dirty="0">
                <a:solidFill>
                  <a:srgbClr val="0D0D0D"/>
                </a:solidFill>
                <a:latin typeface="Verdana"/>
                <a:cs typeface="Verdana"/>
              </a:rPr>
              <a:t>CEO</a:t>
            </a:r>
            <a:endParaRPr sz="1000">
              <a:latin typeface="Verdana"/>
              <a:cs typeface="Verdana"/>
            </a:endParaRPr>
          </a:p>
          <a:p>
            <a:pPr marL="751205" marR="413384">
              <a:lnSpc>
                <a:spcPct val="100000"/>
              </a:lnSpc>
              <a:spcBef>
                <a:spcPts val="535"/>
              </a:spcBef>
            </a:pPr>
            <a:r>
              <a:rPr sz="900" spc="-50" dirty="0">
                <a:latin typeface="Verdana"/>
                <a:cs typeface="Verdana"/>
              </a:rPr>
              <a:t>Raj</a:t>
            </a:r>
            <a:r>
              <a:rPr sz="900" spc="-65" dirty="0">
                <a:latin typeface="Verdana"/>
                <a:cs typeface="Verdana"/>
              </a:rPr>
              <a:t> </a:t>
            </a:r>
            <a:r>
              <a:rPr sz="900" spc="-45" dirty="0">
                <a:latin typeface="Verdana"/>
                <a:cs typeface="Verdana"/>
              </a:rPr>
              <a:t>Kumar</a:t>
            </a:r>
            <a:r>
              <a:rPr sz="900" spc="-20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has</a:t>
            </a:r>
            <a:r>
              <a:rPr sz="900" spc="-75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over</a:t>
            </a:r>
            <a:r>
              <a:rPr sz="900" spc="-35" dirty="0">
                <a:latin typeface="Verdana"/>
                <a:cs typeface="Verdana"/>
              </a:rPr>
              <a:t> </a:t>
            </a:r>
            <a:r>
              <a:rPr sz="900" spc="-114" dirty="0">
                <a:latin typeface="Verdana"/>
                <a:cs typeface="Verdana"/>
              </a:rPr>
              <a:t>15+</a:t>
            </a:r>
            <a:r>
              <a:rPr sz="900" spc="-65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years</a:t>
            </a:r>
            <a:r>
              <a:rPr sz="900" spc="-6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of</a:t>
            </a:r>
            <a:r>
              <a:rPr sz="900" spc="-55" dirty="0">
                <a:latin typeface="Verdana"/>
                <a:cs typeface="Verdana"/>
              </a:rPr>
              <a:t> </a:t>
            </a:r>
            <a:r>
              <a:rPr sz="900" spc="5" dirty="0">
                <a:latin typeface="Verdana"/>
                <a:cs typeface="Verdana"/>
              </a:rPr>
              <a:t>experience</a:t>
            </a:r>
            <a:r>
              <a:rPr sz="900" spc="-65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with</a:t>
            </a:r>
            <a:r>
              <a:rPr sz="900" spc="-85" dirty="0">
                <a:latin typeface="Verdana"/>
                <a:cs typeface="Verdana"/>
              </a:rPr>
              <a:t> </a:t>
            </a:r>
            <a:r>
              <a:rPr sz="900" spc="-15" dirty="0">
                <a:latin typeface="Verdana"/>
                <a:cs typeface="Verdana"/>
              </a:rPr>
              <a:t>Humana,</a:t>
            </a:r>
            <a:r>
              <a:rPr sz="900" spc="-35" dirty="0">
                <a:latin typeface="Verdana"/>
                <a:cs typeface="Verdana"/>
              </a:rPr>
              <a:t> </a:t>
            </a:r>
            <a:r>
              <a:rPr sz="900" spc="10" dirty="0">
                <a:latin typeface="Verdana"/>
                <a:cs typeface="Verdana"/>
              </a:rPr>
              <a:t>he</a:t>
            </a:r>
            <a:r>
              <a:rPr sz="900" spc="-70" dirty="0">
                <a:latin typeface="Verdana"/>
                <a:cs typeface="Verdana"/>
              </a:rPr>
              <a:t> </a:t>
            </a:r>
            <a:r>
              <a:rPr sz="900" spc="-90" dirty="0">
                <a:latin typeface="Verdana"/>
                <a:cs typeface="Verdana"/>
              </a:rPr>
              <a:t>is</a:t>
            </a:r>
            <a:r>
              <a:rPr sz="900" spc="-75" dirty="0">
                <a:latin typeface="Verdana"/>
                <a:cs typeface="Verdana"/>
              </a:rPr>
              <a:t> </a:t>
            </a:r>
            <a:r>
              <a:rPr sz="900" spc="70" dirty="0">
                <a:latin typeface="Verdana"/>
                <a:cs typeface="Verdana"/>
              </a:rPr>
              <a:t>a</a:t>
            </a:r>
            <a:r>
              <a:rPr sz="900" spc="-60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key</a:t>
            </a:r>
            <a:r>
              <a:rPr sz="900" spc="-65" dirty="0">
                <a:latin typeface="Verdana"/>
                <a:cs typeface="Verdana"/>
              </a:rPr>
              <a:t> </a:t>
            </a:r>
            <a:r>
              <a:rPr sz="900" spc="10" dirty="0">
                <a:latin typeface="Verdana"/>
                <a:cs typeface="Verdana"/>
              </a:rPr>
              <a:t>Member</a:t>
            </a:r>
            <a:r>
              <a:rPr sz="900" spc="-4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of</a:t>
            </a:r>
            <a:r>
              <a:rPr sz="900" spc="-60" dirty="0">
                <a:latin typeface="Verdana"/>
                <a:cs typeface="Verdana"/>
              </a:rPr>
              <a:t> </a:t>
            </a:r>
            <a:r>
              <a:rPr sz="900" spc="-70" dirty="0">
                <a:latin typeface="Verdana"/>
                <a:cs typeface="Verdana"/>
              </a:rPr>
              <a:t>HPPI</a:t>
            </a:r>
            <a:r>
              <a:rPr sz="900" spc="-45" dirty="0">
                <a:latin typeface="Verdana"/>
                <a:cs typeface="Verdana"/>
              </a:rPr>
              <a:t> </a:t>
            </a:r>
            <a:r>
              <a:rPr sz="900" spc="25" dirty="0">
                <a:latin typeface="Verdana"/>
                <a:cs typeface="Verdana"/>
              </a:rPr>
              <a:t>Head</a:t>
            </a:r>
            <a:r>
              <a:rPr sz="900" spc="-65" dirty="0">
                <a:latin typeface="Verdana"/>
                <a:cs typeface="Verdana"/>
              </a:rPr>
              <a:t> </a:t>
            </a:r>
            <a:r>
              <a:rPr sz="900" spc="-20" dirty="0">
                <a:latin typeface="Verdana"/>
                <a:cs typeface="Verdana"/>
              </a:rPr>
              <a:t>Quarters’</a:t>
            </a:r>
            <a:r>
              <a:rPr sz="900" spc="-70" dirty="0">
                <a:latin typeface="Verdana"/>
                <a:cs typeface="Verdana"/>
              </a:rPr>
              <a:t> </a:t>
            </a:r>
            <a:r>
              <a:rPr sz="900" spc="-45" dirty="0">
                <a:latin typeface="Verdana"/>
                <a:cs typeface="Verdana"/>
              </a:rPr>
              <a:t>Senior</a:t>
            </a:r>
            <a:r>
              <a:rPr sz="900" spc="-70" dirty="0">
                <a:latin typeface="Verdana"/>
                <a:cs typeface="Verdana"/>
              </a:rPr>
              <a:t> </a:t>
            </a:r>
            <a:r>
              <a:rPr sz="900" spc="10" dirty="0">
                <a:latin typeface="Verdana"/>
                <a:cs typeface="Verdana"/>
              </a:rPr>
              <a:t>Management,</a:t>
            </a:r>
            <a:r>
              <a:rPr sz="900" spc="-40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has</a:t>
            </a:r>
            <a:r>
              <a:rPr sz="900" spc="-75" dirty="0">
                <a:latin typeface="Verdana"/>
                <a:cs typeface="Verdana"/>
              </a:rPr>
              <a:t> </a:t>
            </a:r>
            <a:r>
              <a:rPr sz="900" spc="-30" dirty="0">
                <a:latin typeface="Verdana"/>
                <a:cs typeface="Verdana"/>
              </a:rPr>
              <a:t>extensive</a:t>
            </a:r>
            <a:r>
              <a:rPr sz="900" spc="-60" dirty="0">
                <a:latin typeface="Verdana"/>
                <a:cs typeface="Verdana"/>
              </a:rPr>
              <a:t> </a:t>
            </a:r>
            <a:r>
              <a:rPr sz="900" spc="5" dirty="0">
                <a:latin typeface="Verdana"/>
                <a:cs typeface="Verdana"/>
              </a:rPr>
              <a:t>experience</a:t>
            </a:r>
            <a:r>
              <a:rPr sz="900" spc="-80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across</a:t>
            </a:r>
            <a:r>
              <a:rPr sz="900" spc="-125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various </a:t>
            </a:r>
            <a:r>
              <a:rPr sz="900" spc="-3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development </a:t>
            </a:r>
            <a:r>
              <a:rPr sz="900" spc="-10" dirty="0">
                <a:latin typeface="Verdana"/>
                <a:cs typeface="Verdana"/>
              </a:rPr>
              <a:t>areas </a:t>
            </a:r>
            <a:r>
              <a:rPr sz="900" spc="30" dirty="0">
                <a:latin typeface="Verdana"/>
                <a:cs typeface="Verdana"/>
              </a:rPr>
              <a:t>and </a:t>
            </a:r>
            <a:r>
              <a:rPr sz="900" spc="-40" dirty="0">
                <a:latin typeface="Verdana"/>
                <a:cs typeface="Verdana"/>
              </a:rPr>
              <a:t>instrumental in </a:t>
            </a:r>
            <a:r>
              <a:rPr sz="900" spc="-5" dirty="0">
                <a:latin typeface="Verdana"/>
                <a:cs typeface="Verdana"/>
              </a:rPr>
              <a:t>project </a:t>
            </a:r>
            <a:r>
              <a:rPr sz="900" spc="-35" dirty="0">
                <a:latin typeface="Verdana"/>
                <a:cs typeface="Verdana"/>
              </a:rPr>
              <a:t>initiation </a:t>
            </a:r>
            <a:r>
              <a:rPr sz="900" spc="30" dirty="0">
                <a:latin typeface="Verdana"/>
                <a:cs typeface="Verdana"/>
              </a:rPr>
              <a:t>and </a:t>
            </a:r>
            <a:r>
              <a:rPr sz="900" spc="-5" dirty="0">
                <a:latin typeface="Verdana"/>
                <a:cs typeface="Verdana"/>
              </a:rPr>
              <a:t>development. </a:t>
            </a:r>
            <a:r>
              <a:rPr sz="900" spc="-40" dirty="0">
                <a:latin typeface="Verdana"/>
                <a:cs typeface="Verdana"/>
              </a:rPr>
              <a:t>Mr. </a:t>
            </a:r>
            <a:r>
              <a:rPr sz="900" spc="-45" dirty="0">
                <a:latin typeface="Verdana"/>
                <a:cs typeface="Verdana"/>
              </a:rPr>
              <a:t>Rajkumar </a:t>
            </a:r>
            <a:r>
              <a:rPr sz="900" spc="-30" dirty="0">
                <a:latin typeface="Verdana"/>
                <a:cs typeface="Verdana"/>
              </a:rPr>
              <a:t>started </a:t>
            </a:r>
            <a:r>
              <a:rPr sz="900" spc="10" dirty="0">
                <a:latin typeface="Verdana"/>
                <a:cs typeface="Verdana"/>
              </a:rPr>
              <a:t>Microfinance </a:t>
            </a:r>
            <a:r>
              <a:rPr sz="900" spc="-15" dirty="0">
                <a:latin typeface="Verdana"/>
                <a:cs typeface="Verdana"/>
              </a:rPr>
              <a:t>Project </a:t>
            </a:r>
            <a:r>
              <a:rPr sz="900" spc="-30" dirty="0">
                <a:latin typeface="Verdana"/>
                <a:cs typeface="Verdana"/>
              </a:rPr>
              <a:t>as </a:t>
            </a:r>
            <a:r>
              <a:rPr sz="900" spc="-20" dirty="0">
                <a:latin typeface="Verdana"/>
                <a:cs typeface="Verdana"/>
              </a:rPr>
              <a:t>pilot </a:t>
            </a:r>
            <a:r>
              <a:rPr sz="900" spc="30" dirty="0">
                <a:latin typeface="Verdana"/>
                <a:cs typeface="Verdana"/>
              </a:rPr>
              <a:t>and </a:t>
            </a:r>
            <a:r>
              <a:rPr sz="900" spc="-30" dirty="0">
                <a:latin typeface="Verdana"/>
                <a:cs typeface="Verdana"/>
              </a:rPr>
              <a:t>later </a:t>
            </a:r>
            <a:r>
              <a:rPr sz="900" spc="20" dirty="0">
                <a:latin typeface="Verdana"/>
                <a:cs typeface="Verdana"/>
              </a:rPr>
              <a:t>developed </a:t>
            </a:r>
            <a:r>
              <a:rPr sz="900" spc="-30" dirty="0">
                <a:latin typeface="Verdana"/>
                <a:cs typeface="Verdana"/>
              </a:rPr>
              <a:t>as </a:t>
            </a:r>
            <a:r>
              <a:rPr sz="900" spc="-15" dirty="0">
                <a:latin typeface="Verdana"/>
                <a:cs typeface="Verdana"/>
              </a:rPr>
              <a:t>full-fledged </a:t>
            </a:r>
            <a:r>
              <a:rPr sz="900" spc="-10" dirty="0">
                <a:latin typeface="Verdana"/>
                <a:cs typeface="Verdana"/>
              </a:rPr>
              <a:t> </a:t>
            </a:r>
            <a:r>
              <a:rPr sz="900" spc="10" dirty="0">
                <a:latin typeface="Verdana"/>
                <a:cs typeface="Verdana"/>
              </a:rPr>
              <a:t>Microfinance</a:t>
            </a:r>
            <a:r>
              <a:rPr sz="900" spc="-100" dirty="0">
                <a:latin typeface="Verdana"/>
                <a:cs typeface="Verdana"/>
              </a:rPr>
              <a:t> </a:t>
            </a:r>
            <a:r>
              <a:rPr sz="900" spc="-15" dirty="0">
                <a:latin typeface="Verdana"/>
                <a:cs typeface="Verdana"/>
              </a:rPr>
              <a:t>operations</a:t>
            </a:r>
            <a:r>
              <a:rPr sz="900" spc="-90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from</a:t>
            </a:r>
            <a:r>
              <a:rPr sz="900" spc="-55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Rajasthan</a:t>
            </a:r>
            <a:r>
              <a:rPr sz="900" spc="-70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in</a:t>
            </a:r>
            <a:r>
              <a:rPr sz="900" spc="-90" dirty="0">
                <a:latin typeface="Verdana"/>
                <a:cs typeface="Verdana"/>
              </a:rPr>
              <a:t> </a:t>
            </a:r>
            <a:r>
              <a:rPr sz="900" spc="-75" dirty="0">
                <a:latin typeface="Verdana"/>
                <a:cs typeface="Verdana"/>
              </a:rPr>
              <a:t>2007.</a:t>
            </a:r>
            <a:r>
              <a:rPr sz="900" spc="-80" dirty="0">
                <a:latin typeface="Verdana"/>
                <a:cs typeface="Verdana"/>
              </a:rPr>
              <a:t> </a:t>
            </a:r>
            <a:r>
              <a:rPr sz="900" spc="-65" dirty="0">
                <a:latin typeface="Verdana"/>
                <a:cs typeface="Verdana"/>
              </a:rPr>
              <a:t>As</a:t>
            </a:r>
            <a:r>
              <a:rPr sz="900" spc="-15" dirty="0">
                <a:latin typeface="Verdana"/>
                <a:cs typeface="Verdana"/>
              </a:rPr>
              <a:t> </a:t>
            </a:r>
            <a:r>
              <a:rPr sz="900" spc="10" dirty="0">
                <a:latin typeface="Verdana"/>
                <a:cs typeface="Verdana"/>
              </a:rPr>
              <a:t>on</a:t>
            </a:r>
            <a:r>
              <a:rPr sz="900" spc="-60" dirty="0">
                <a:latin typeface="Verdana"/>
                <a:cs typeface="Verdana"/>
              </a:rPr>
              <a:t> </a:t>
            </a:r>
            <a:r>
              <a:rPr sz="900" spc="25" dirty="0">
                <a:latin typeface="Verdana"/>
                <a:cs typeface="Verdana"/>
              </a:rPr>
              <a:t>date</a:t>
            </a:r>
            <a:r>
              <a:rPr sz="900" spc="-70" dirty="0">
                <a:latin typeface="Verdana"/>
                <a:cs typeface="Verdana"/>
              </a:rPr>
              <a:t> </a:t>
            </a:r>
            <a:r>
              <a:rPr sz="900" spc="10" dirty="0">
                <a:latin typeface="Verdana"/>
                <a:cs typeface="Verdana"/>
              </a:rPr>
              <a:t>he</a:t>
            </a:r>
            <a:r>
              <a:rPr sz="900" spc="-70" dirty="0">
                <a:latin typeface="Verdana"/>
                <a:cs typeface="Verdana"/>
              </a:rPr>
              <a:t> </a:t>
            </a:r>
            <a:r>
              <a:rPr sz="900" spc="-90" dirty="0">
                <a:latin typeface="Verdana"/>
                <a:cs typeface="Verdana"/>
              </a:rPr>
              <a:t>is</a:t>
            </a:r>
            <a:r>
              <a:rPr sz="900" spc="-80" dirty="0">
                <a:latin typeface="Verdana"/>
                <a:cs typeface="Verdana"/>
              </a:rPr>
              <a:t> </a:t>
            </a:r>
            <a:r>
              <a:rPr sz="900" spc="-15" dirty="0">
                <a:latin typeface="Verdana"/>
                <a:cs typeface="Verdana"/>
              </a:rPr>
              <a:t>the</a:t>
            </a:r>
            <a:r>
              <a:rPr sz="900" spc="-70" dirty="0">
                <a:latin typeface="Verdana"/>
                <a:cs typeface="Verdana"/>
              </a:rPr>
              <a:t> </a:t>
            </a:r>
            <a:r>
              <a:rPr sz="900" spc="30" dirty="0">
                <a:latin typeface="Verdana"/>
                <a:cs typeface="Verdana"/>
              </a:rPr>
              <a:t>CEO</a:t>
            </a:r>
            <a:r>
              <a:rPr sz="900" spc="-5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of</a:t>
            </a:r>
            <a:r>
              <a:rPr sz="900" spc="-60" dirty="0">
                <a:latin typeface="Verdana"/>
                <a:cs typeface="Verdana"/>
              </a:rPr>
              <a:t> </a:t>
            </a:r>
            <a:r>
              <a:rPr sz="900" spc="-80" dirty="0">
                <a:latin typeface="Verdana"/>
                <a:cs typeface="Verdana"/>
              </a:rPr>
              <a:t>HFSPL.</a:t>
            </a:r>
            <a:r>
              <a:rPr sz="900" spc="-6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He</a:t>
            </a:r>
            <a:r>
              <a:rPr sz="900" spc="-60" dirty="0">
                <a:latin typeface="Verdana"/>
                <a:cs typeface="Verdana"/>
              </a:rPr>
              <a:t> </a:t>
            </a:r>
            <a:r>
              <a:rPr sz="900" spc="-25" dirty="0">
                <a:latin typeface="Verdana"/>
                <a:cs typeface="Verdana"/>
              </a:rPr>
              <a:t>has</a:t>
            </a:r>
            <a:r>
              <a:rPr sz="900" spc="-70" dirty="0">
                <a:latin typeface="Verdana"/>
                <a:cs typeface="Verdana"/>
              </a:rPr>
              <a:t> </a:t>
            </a:r>
            <a:r>
              <a:rPr sz="900" spc="-75" dirty="0">
                <a:latin typeface="Verdana"/>
                <a:cs typeface="Verdana"/>
              </a:rPr>
              <a:t>13</a:t>
            </a:r>
            <a:r>
              <a:rPr sz="900" spc="-70" dirty="0">
                <a:latin typeface="Verdana"/>
                <a:cs typeface="Verdana"/>
              </a:rPr>
              <a:t> </a:t>
            </a:r>
            <a:r>
              <a:rPr sz="900" spc="-35" dirty="0">
                <a:latin typeface="Verdana"/>
                <a:cs typeface="Verdana"/>
              </a:rPr>
              <a:t>years</a:t>
            </a:r>
            <a:r>
              <a:rPr sz="900" spc="-5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of</a:t>
            </a:r>
            <a:r>
              <a:rPr sz="900" spc="-60" dirty="0">
                <a:latin typeface="Verdana"/>
                <a:cs typeface="Verdana"/>
              </a:rPr>
              <a:t> </a:t>
            </a:r>
            <a:r>
              <a:rPr sz="900" spc="10" dirty="0">
                <a:latin typeface="Verdana"/>
                <a:cs typeface="Verdana"/>
              </a:rPr>
              <a:t>Micro</a:t>
            </a:r>
            <a:r>
              <a:rPr sz="900" spc="-90" dirty="0">
                <a:latin typeface="Verdana"/>
                <a:cs typeface="Verdana"/>
              </a:rPr>
              <a:t> </a:t>
            </a:r>
            <a:r>
              <a:rPr sz="900" spc="10" dirty="0">
                <a:latin typeface="Verdana"/>
                <a:cs typeface="Verdana"/>
              </a:rPr>
              <a:t>finance</a:t>
            </a:r>
            <a:r>
              <a:rPr sz="900" spc="-85" dirty="0">
                <a:latin typeface="Verdana"/>
                <a:cs typeface="Verdana"/>
              </a:rPr>
              <a:t> </a:t>
            </a:r>
            <a:r>
              <a:rPr sz="900" spc="-40" dirty="0">
                <a:latin typeface="Verdana"/>
                <a:cs typeface="Verdana"/>
              </a:rPr>
              <a:t>in</a:t>
            </a:r>
            <a:r>
              <a:rPr sz="900" spc="-9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microfinance</a:t>
            </a:r>
            <a:r>
              <a:rPr sz="900" spc="-85" dirty="0">
                <a:latin typeface="Verdana"/>
                <a:cs typeface="Verdana"/>
              </a:rPr>
              <a:t> </a:t>
            </a:r>
            <a:r>
              <a:rPr sz="900" spc="-10" dirty="0">
                <a:latin typeface="Verdana"/>
                <a:cs typeface="Verdana"/>
              </a:rPr>
              <a:t>operation.</a:t>
            </a:r>
            <a:endParaRPr sz="9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ts val="3800"/>
              </a:lnSpc>
              <a:spcBef>
                <a:spcPts val="105"/>
              </a:spcBef>
            </a:pPr>
            <a:r>
              <a:rPr dirty="0"/>
              <a:t>Expansion</a:t>
            </a:r>
            <a:r>
              <a:rPr spc="-85" dirty="0"/>
              <a:t> </a:t>
            </a:r>
            <a:r>
              <a:rPr spc="-5" dirty="0"/>
              <a:t>Plans</a:t>
            </a:r>
          </a:p>
          <a:p>
            <a:pPr algn="ctr">
              <a:lnSpc>
                <a:spcPts val="2360"/>
              </a:lnSpc>
            </a:pPr>
            <a:r>
              <a:rPr sz="2000" b="0" spc="-75" dirty="0">
                <a:solidFill>
                  <a:srgbClr val="171616"/>
                </a:solidFill>
                <a:latin typeface="Verdana"/>
                <a:cs typeface="Verdana"/>
              </a:rPr>
              <a:t>Post</a:t>
            </a:r>
            <a:r>
              <a:rPr sz="2000" b="0" spc="-165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2000" b="0" spc="-90" dirty="0">
                <a:solidFill>
                  <a:srgbClr val="171616"/>
                </a:solidFill>
                <a:latin typeface="Verdana"/>
                <a:cs typeface="Verdana"/>
              </a:rPr>
              <a:t>Fun</a:t>
            </a:r>
            <a:r>
              <a:rPr sz="2000" b="0" spc="-80" dirty="0">
                <a:solidFill>
                  <a:srgbClr val="171616"/>
                </a:solidFill>
                <a:latin typeface="Verdana"/>
                <a:cs typeface="Verdana"/>
              </a:rPr>
              <a:t>d</a:t>
            </a:r>
            <a:r>
              <a:rPr sz="2000" b="0" spc="-65" dirty="0">
                <a:solidFill>
                  <a:srgbClr val="171616"/>
                </a:solidFill>
                <a:latin typeface="Verdana"/>
                <a:cs typeface="Verdana"/>
              </a:rPr>
              <a:t>r</a:t>
            </a:r>
            <a:r>
              <a:rPr sz="2000" b="0" spc="-40" dirty="0">
                <a:solidFill>
                  <a:srgbClr val="171616"/>
                </a:solidFill>
                <a:latin typeface="Verdana"/>
                <a:cs typeface="Verdana"/>
              </a:rPr>
              <a:t>aise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502152" y="1624561"/>
            <a:ext cx="5209540" cy="4784090"/>
            <a:chOff x="3502152" y="1624561"/>
            <a:chExt cx="5209540" cy="478409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79814" y="1624561"/>
              <a:ext cx="2427799" cy="242930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949952" y="1694687"/>
              <a:ext cx="2292350" cy="2293620"/>
            </a:xfrm>
            <a:custGeom>
              <a:avLst/>
              <a:gdLst/>
              <a:ahLst/>
              <a:cxnLst/>
              <a:rect l="l" t="t" r="r" b="b"/>
              <a:pathLst>
                <a:path w="2292350" h="2293620">
                  <a:moveTo>
                    <a:pt x="1146048" y="0"/>
                  </a:moveTo>
                  <a:lnTo>
                    <a:pt x="1097601" y="1006"/>
                  </a:lnTo>
                  <a:lnTo>
                    <a:pt x="1049667" y="3997"/>
                  </a:lnTo>
                  <a:lnTo>
                    <a:pt x="1002285" y="8935"/>
                  </a:lnTo>
                  <a:lnTo>
                    <a:pt x="955496" y="15779"/>
                  </a:lnTo>
                  <a:lnTo>
                    <a:pt x="909338" y="24489"/>
                  </a:lnTo>
                  <a:lnTo>
                    <a:pt x="863853" y="35025"/>
                  </a:lnTo>
                  <a:lnTo>
                    <a:pt x="819079" y="47348"/>
                  </a:lnTo>
                  <a:lnTo>
                    <a:pt x="775056" y="61418"/>
                  </a:lnTo>
                  <a:lnTo>
                    <a:pt x="731825" y="77195"/>
                  </a:lnTo>
                  <a:lnTo>
                    <a:pt x="689424" y="94639"/>
                  </a:lnTo>
                  <a:lnTo>
                    <a:pt x="647894" y="113710"/>
                  </a:lnTo>
                  <a:lnTo>
                    <a:pt x="607274" y="134370"/>
                  </a:lnTo>
                  <a:lnTo>
                    <a:pt x="567605" y="156576"/>
                  </a:lnTo>
                  <a:lnTo>
                    <a:pt x="528925" y="180291"/>
                  </a:lnTo>
                  <a:lnTo>
                    <a:pt x="491276" y="205474"/>
                  </a:lnTo>
                  <a:lnTo>
                    <a:pt x="454695" y="232085"/>
                  </a:lnTo>
                  <a:lnTo>
                    <a:pt x="419224" y="260085"/>
                  </a:lnTo>
                  <a:lnTo>
                    <a:pt x="384902" y="289434"/>
                  </a:lnTo>
                  <a:lnTo>
                    <a:pt x="351769" y="320091"/>
                  </a:lnTo>
                  <a:lnTo>
                    <a:pt x="319864" y="352018"/>
                  </a:lnTo>
                  <a:lnTo>
                    <a:pt x="289228" y="385174"/>
                  </a:lnTo>
                  <a:lnTo>
                    <a:pt x="259900" y="419519"/>
                  </a:lnTo>
                  <a:lnTo>
                    <a:pt x="231919" y="455015"/>
                  </a:lnTo>
                  <a:lnTo>
                    <a:pt x="205327" y="491620"/>
                  </a:lnTo>
                  <a:lnTo>
                    <a:pt x="180162" y="529295"/>
                  </a:lnTo>
                  <a:lnTo>
                    <a:pt x="156463" y="568000"/>
                  </a:lnTo>
                  <a:lnTo>
                    <a:pt x="134272" y="607696"/>
                  </a:lnTo>
                  <a:lnTo>
                    <a:pt x="113628" y="648342"/>
                  </a:lnTo>
                  <a:lnTo>
                    <a:pt x="94570" y="689899"/>
                  </a:lnTo>
                  <a:lnTo>
                    <a:pt x="77139" y="732328"/>
                  </a:lnTo>
                  <a:lnTo>
                    <a:pt x="61373" y="775587"/>
                  </a:lnTo>
                  <a:lnTo>
                    <a:pt x="47314" y="819638"/>
                  </a:lnTo>
                  <a:lnTo>
                    <a:pt x="34999" y="864440"/>
                  </a:lnTo>
                  <a:lnTo>
                    <a:pt x="24471" y="909955"/>
                  </a:lnTo>
                  <a:lnTo>
                    <a:pt x="15767" y="956141"/>
                  </a:lnTo>
                  <a:lnTo>
                    <a:pt x="8928" y="1002959"/>
                  </a:lnTo>
                  <a:lnTo>
                    <a:pt x="3994" y="1050370"/>
                  </a:lnTo>
                  <a:lnTo>
                    <a:pt x="1005" y="1098333"/>
                  </a:lnTo>
                  <a:lnTo>
                    <a:pt x="0" y="1146810"/>
                  </a:lnTo>
                  <a:lnTo>
                    <a:pt x="1005" y="1195286"/>
                  </a:lnTo>
                  <a:lnTo>
                    <a:pt x="3994" y="1243249"/>
                  </a:lnTo>
                  <a:lnTo>
                    <a:pt x="8928" y="1290660"/>
                  </a:lnTo>
                  <a:lnTo>
                    <a:pt x="15767" y="1337478"/>
                  </a:lnTo>
                  <a:lnTo>
                    <a:pt x="24471" y="1383664"/>
                  </a:lnTo>
                  <a:lnTo>
                    <a:pt x="34999" y="1429179"/>
                  </a:lnTo>
                  <a:lnTo>
                    <a:pt x="47314" y="1473981"/>
                  </a:lnTo>
                  <a:lnTo>
                    <a:pt x="61373" y="1518032"/>
                  </a:lnTo>
                  <a:lnTo>
                    <a:pt x="77139" y="1561291"/>
                  </a:lnTo>
                  <a:lnTo>
                    <a:pt x="94570" y="1603720"/>
                  </a:lnTo>
                  <a:lnTo>
                    <a:pt x="113628" y="1645277"/>
                  </a:lnTo>
                  <a:lnTo>
                    <a:pt x="134272" y="1685923"/>
                  </a:lnTo>
                  <a:lnTo>
                    <a:pt x="156463" y="1725619"/>
                  </a:lnTo>
                  <a:lnTo>
                    <a:pt x="180162" y="1764324"/>
                  </a:lnTo>
                  <a:lnTo>
                    <a:pt x="205327" y="1801999"/>
                  </a:lnTo>
                  <a:lnTo>
                    <a:pt x="231919" y="1838604"/>
                  </a:lnTo>
                  <a:lnTo>
                    <a:pt x="259900" y="1874100"/>
                  </a:lnTo>
                  <a:lnTo>
                    <a:pt x="289228" y="1908445"/>
                  </a:lnTo>
                  <a:lnTo>
                    <a:pt x="319864" y="1941601"/>
                  </a:lnTo>
                  <a:lnTo>
                    <a:pt x="351769" y="1973528"/>
                  </a:lnTo>
                  <a:lnTo>
                    <a:pt x="384902" y="2004185"/>
                  </a:lnTo>
                  <a:lnTo>
                    <a:pt x="419224" y="2033534"/>
                  </a:lnTo>
                  <a:lnTo>
                    <a:pt x="454695" y="2061534"/>
                  </a:lnTo>
                  <a:lnTo>
                    <a:pt x="491276" y="2088145"/>
                  </a:lnTo>
                  <a:lnTo>
                    <a:pt x="528925" y="2113328"/>
                  </a:lnTo>
                  <a:lnTo>
                    <a:pt x="567605" y="2137043"/>
                  </a:lnTo>
                  <a:lnTo>
                    <a:pt x="607274" y="2159249"/>
                  </a:lnTo>
                  <a:lnTo>
                    <a:pt x="647894" y="2179909"/>
                  </a:lnTo>
                  <a:lnTo>
                    <a:pt x="689424" y="2198980"/>
                  </a:lnTo>
                  <a:lnTo>
                    <a:pt x="731825" y="2216424"/>
                  </a:lnTo>
                  <a:lnTo>
                    <a:pt x="775056" y="2232201"/>
                  </a:lnTo>
                  <a:lnTo>
                    <a:pt x="819079" y="2246271"/>
                  </a:lnTo>
                  <a:lnTo>
                    <a:pt x="863853" y="2258594"/>
                  </a:lnTo>
                  <a:lnTo>
                    <a:pt x="909338" y="2269130"/>
                  </a:lnTo>
                  <a:lnTo>
                    <a:pt x="955496" y="2277840"/>
                  </a:lnTo>
                  <a:lnTo>
                    <a:pt x="1002285" y="2284684"/>
                  </a:lnTo>
                  <a:lnTo>
                    <a:pt x="1049667" y="2289622"/>
                  </a:lnTo>
                  <a:lnTo>
                    <a:pt x="1097601" y="2292613"/>
                  </a:lnTo>
                  <a:lnTo>
                    <a:pt x="1146048" y="2293620"/>
                  </a:lnTo>
                  <a:lnTo>
                    <a:pt x="1194494" y="2292613"/>
                  </a:lnTo>
                  <a:lnTo>
                    <a:pt x="1242428" y="2289622"/>
                  </a:lnTo>
                  <a:lnTo>
                    <a:pt x="1289810" y="2284684"/>
                  </a:lnTo>
                  <a:lnTo>
                    <a:pt x="1336599" y="2277840"/>
                  </a:lnTo>
                  <a:lnTo>
                    <a:pt x="1382757" y="2269130"/>
                  </a:lnTo>
                  <a:lnTo>
                    <a:pt x="1428242" y="2258594"/>
                  </a:lnTo>
                  <a:lnTo>
                    <a:pt x="1473016" y="2246271"/>
                  </a:lnTo>
                  <a:lnTo>
                    <a:pt x="1517039" y="2232201"/>
                  </a:lnTo>
                  <a:lnTo>
                    <a:pt x="1560270" y="2216424"/>
                  </a:lnTo>
                  <a:lnTo>
                    <a:pt x="1602671" y="2198980"/>
                  </a:lnTo>
                  <a:lnTo>
                    <a:pt x="1644201" y="2179909"/>
                  </a:lnTo>
                  <a:lnTo>
                    <a:pt x="1684821" y="2159249"/>
                  </a:lnTo>
                  <a:lnTo>
                    <a:pt x="1724490" y="2137043"/>
                  </a:lnTo>
                  <a:lnTo>
                    <a:pt x="1763170" y="2113328"/>
                  </a:lnTo>
                  <a:lnTo>
                    <a:pt x="1800819" y="2088145"/>
                  </a:lnTo>
                  <a:lnTo>
                    <a:pt x="1837400" y="2061534"/>
                  </a:lnTo>
                  <a:lnTo>
                    <a:pt x="1872871" y="2033534"/>
                  </a:lnTo>
                  <a:lnTo>
                    <a:pt x="1907193" y="2004185"/>
                  </a:lnTo>
                  <a:lnTo>
                    <a:pt x="1940326" y="1973528"/>
                  </a:lnTo>
                  <a:lnTo>
                    <a:pt x="1972231" y="1941601"/>
                  </a:lnTo>
                  <a:lnTo>
                    <a:pt x="2002867" y="1908445"/>
                  </a:lnTo>
                  <a:lnTo>
                    <a:pt x="2032195" y="1874100"/>
                  </a:lnTo>
                  <a:lnTo>
                    <a:pt x="2060176" y="1838604"/>
                  </a:lnTo>
                  <a:lnTo>
                    <a:pt x="2086768" y="1801999"/>
                  </a:lnTo>
                  <a:lnTo>
                    <a:pt x="2111933" y="1764324"/>
                  </a:lnTo>
                  <a:lnTo>
                    <a:pt x="2135632" y="1725619"/>
                  </a:lnTo>
                  <a:lnTo>
                    <a:pt x="2157823" y="1685923"/>
                  </a:lnTo>
                  <a:lnTo>
                    <a:pt x="2178467" y="1645277"/>
                  </a:lnTo>
                  <a:lnTo>
                    <a:pt x="2197525" y="1603720"/>
                  </a:lnTo>
                  <a:lnTo>
                    <a:pt x="2214956" y="1561291"/>
                  </a:lnTo>
                  <a:lnTo>
                    <a:pt x="2230722" y="1518032"/>
                  </a:lnTo>
                  <a:lnTo>
                    <a:pt x="2244781" y="1473981"/>
                  </a:lnTo>
                  <a:lnTo>
                    <a:pt x="2257096" y="1429179"/>
                  </a:lnTo>
                  <a:lnTo>
                    <a:pt x="2267624" y="1383664"/>
                  </a:lnTo>
                  <a:lnTo>
                    <a:pt x="2276328" y="1337478"/>
                  </a:lnTo>
                  <a:lnTo>
                    <a:pt x="2283167" y="1290660"/>
                  </a:lnTo>
                  <a:lnTo>
                    <a:pt x="2288101" y="1243249"/>
                  </a:lnTo>
                  <a:lnTo>
                    <a:pt x="2291090" y="1195286"/>
                  </a:lnTo>
                  <a:lnTo>
                    <a:pt x="2292096" y="1146810"/>
                  </a:lnTo>
                  <a:lnTo>
                    <a:pt x="2291090" y="1098333"/>
                  </a:lnTo>
                  <a:lnTo>
                    <a:pt x="2288101" y="1050370"/>
                  </a:lnTo>
                  <a:lnTo>
                    <a:pt x="2283167" y="1002959"/>
                  </a:lnTo>
                  <a:lnTo>
                    <a:pt x="2276328" y="956141"/>
                  </a:lnTo>
                  <a:lnTo>
                    <a:pt x="2267624" y="909955"/>
                  </a:lnTo>
                  <a:lnTo>
                    <a:pt x="2257096" y="864440"/>
                  </a:lnTo>
                  <a:lnTo>
                    <a:pt x="2244781" y="819638"/>
                  </a:lnTo>
                  <a:lnTo>
                    <a:pt x="2230722" y="775587"/>
                  </a:lnTo>
                  <a:lnTo>
                    <a:pt x="2214956" y="732328"/>
                  </a:lnTo>
                  <a:lnTo>
                    <a:pt x="2197525" y="689899"/>
                  </a:lnTo>
                  <a:lnTo>
                    <a:pt x="2178467" y="648342"/>
                  </a:lnTo>
                  <a:lnTo>
                    <a:pt x="2157823" y="607696"/>
                  </a:lnTo>
                  <a:lnTo>
                    <a:pt x="2135631" y="568000"/>
                  </a:lnTo>
                  <a:lnTo>
                    <a:pt x="2111933" y="529295"/>
                  </a:lnTo>
                  <a:lnTo>
                    <a:pt x="2086768" y="491620"/>
                  </a:lnTo>
                  <a:lnTo>
                    <a:pt x="2060176" y="455015"/>
                  </a:lnTo>
                  <a:lnTo>
                    <a:pt x="2032195" y="419519"/>
                  </a:lnTo>
                  <a:lnTo>
                    <a:pt x="2002867" y="385174"/>
                  </a:lnTo>
                  <a:lnTo>
                    <a:pt x="1972231" y="352018"/>
                  </a:lnTo>
                  <a:lnTo>
                    <a:pt x="1940326" y="320091"/>
                  </a:lnTo>
                  <a:lnTo>
                    <a:pt x="1907193" y="289434"/>
                  </a:lnTo>
                  <a:lnTo>
                    <a:pt x="1872871" y="260085"/>
                  </a:lnTo>
                  <a:lnTo>
                    <a:pt x="1837400" y="232085"/>
                  </a:lnTo>
                  <a:lnTo>
                    <a:pt x="1800819" y="205474"/>
                  </a:lnTo>
                  <a:lnTo>
                    <a:pt x="1763170" y="180291"/>
                  </a:lnTo>
                  <a:lnTo>
                    <a:pt x="1724490" y="156576"/>
                  </a:lnTo>
                  <a:lnTo>
                    <a:pt x="1684821" y="134370"/>
                  </a:lnTo>
                  <a:lnTo>
                    <a:pt x="1644201" y="113710"/>
                  </a:lnTo>
                  <a:lnTo>
                    <a:pt x="1602671" y="94639"/>
                  </a:lnTo>
                  <a:lnTo>
                    <a:pt x="1560270" y="77195"/>
                  </a:lnTo>
                  <a:lnTo>
                    <a:pt x="1517039" y="61418"/>
                  </a:lnTo>
                  <a:lnTo>
                    <a:pt x="1473016" y="47348"/>
                  </a:lnTo>
                  <a:lnTo>
                    <a:pt x="1428242" y="35025"/>
                  </a:lnTo>
                  <a:lnTo>
                    <a:pt x="1382757" y="24489"/>
                  </a:lnTo>
                  <a:lnTo>
                    <a:pt x="1336599" y="15779"/>
                  </a:lnTo>
                  <a:lnTo>
                    <a:pt x="1289810" y="8935"/>
                  </a:lnTo>
                  <a:lnTo>
                    <a:pt x="1242428" y="3997"/>
                  </a:lnTo>
                  <a:lnTo>
                    <a:pt x="1194494" y="1006"/>
                  </a:lnTo>
                  <a:lnTo>
                    <a:pt x="1146048" y="0"/>
                  </a:lnTo>
                  <a:close/>
                </a:path>
              </a:pathLst>
            </a:custGeom>
            <a:solidFill>
              <a:srgbClr val="1F49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73396" y="1886711"/>
              <a:ext cx="2038350" cy="203682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161788" y="1908047"/>
              <a:ext cx="1868805" cy="1866900"/>
            </a:xfrm>
            <a:custGeom>
              <a:avLst/>
              <a:gdLst/>
              <a:ahLst/>
              <a:cxnLst/>
              <a:rect l="l" t="t" r="r" b="b"/>
              <a:pathLst>
                <a:path w="1868804" h="1866900">
                  <a:moveTo>
                    <a:pt x="934212" y="0"/>
                  </a:moveTo>
                  <a:lnTo>
                    <a:pt x="886133" y="1214"/>
                  </a:lnTo>
                  <a:lnTo>
                    <a:pt x="838686" y="4819"/>
                  </a:lnTo>
                  <a:lnTo>
                    <a:pt x="791929" y="10756"/>
                  </a:lnTo>
                  <a:lnTo>
                    <a:pt x="745921" y="18965"/>
                  </a:lnTo>
                  <a:lnTo>
                    <a:pt x="700721" y="29389"/>
                  </a:lnTo>
                  <a:lnTo>
                    <a:pt x="656387" y="41969"/>
                  </a:lnTo>
                  <a:lnTo>
                    <a:pt x="612978" y="56645"/>
                  </a:lnTo>
                  <a:lnTo>
                    <a:pt x="570553" y="73360"/>
                  </a:lnTo>
                  <a:lnTo>
                    <a:pt x="529170" y="92054"/>
                  </a:lnTo>
                  <a:lnTo>
                    <a:pt x="488888" y="112669"/>
                  </a:lnTo>
                  <a:lnTo>
                    <a:pt x="449766" y="135147"/>
                  </a:lnTo>
                  <a:lnTo>
                    <a:pt x="411863" y="159428"/>
                  </a:lnTo>
                  <a:lnTo>
                    <a:pt x="375236" y="185454"/>
                  </a:lnTo>
                  <a:lnTo>
                    <a:pt x="339945" y="213166"/>
                  </a:lnTo>
                  <a:lnTo>
                    <a:pt x="306049" y="242506"/>
                  </a:lnTo>
                  <a:lnTo>
                    <a:pt x="273605" y="273415"/>
                  </a:lnTo>
                  <a:lnTo>
                    <a:pt x="242673" y="305834"/>
                  </a:lnTo>
                  <a:lnTo>
                    <a:pt x="213312" y="339704"/>
                  </a:lnTo>
                  <a:lnTo>
                    <a:pt x="185580" y="374967"/>
                  </a:lnTo>
                  <a:lnTo>
                    <a:pt x="159535" y="411565"/>
                  </a:lnTo>
                  <a:lnTo>
                    <a:pt x="135237" y="449438"/>
                  </a:lnTo>
                  <a:lnTo>
                    <a:pt x="112744" y="488528"/>
                  </a:lnTo>
                  <a:lnTo>
                    <a:pt x="92114" y="528777"/>
                  </a:lnTo>
                  <a:lnTo>
                    <a:pt x="73407" y="570124"/>
                  </a:lnTo>
                  <a:lnTo>
                    <a:pt x="56682" y="612513"/>
                  </a:lnTo>
                  <a:lnTo>
                    <a:pt x="41996" y="655884"/>
                  </a:lnTo>
                  <a:lnTo>
                    <a:pt x="29408" y="700178"/>
                  </a:lnTo>
                  <a:lnTo>
                    <a:pt x="18977" y="745337"/>
                  </a:lnTo>
                  <a:lnTo>
                    <a:pt x="10763" y="791303"/>
                  </a:lnTo>
                  <a:lnTo>
                    <a:pt x="4822" y="838016"/>
                  </a:lnTo>
                  <a:lnTo>
                    <a:pt x="1215" y="885418"/>
                  </a:lnTo>
                  <a:lnTo>
                    <a:pt x="0" y="933450"/>
                  </a:lnTo>
                  <a:lnTo>
                    <a:pt x="1215" y="981481"/>
                  </a:lnTo>
                  <a:lnTo>
                    <a:pt x="4822" y="1028883"/>
                  </a:lnTo>
                  <a:lnTo>
                    <a:pt x="10763" y="1075596"/>
                  </a:lnTo>
                  <a:lnTo>
                    <a:pt x="18977" y="1121562"/>
                  </a:lnTo>
                  <a:lnTo>
                    <a:pt x="29408" y="1166721"/>
                  </a:lnTo>
                  <a:lnTo>
                    <a:pt x="41996" y="1211015"/>
                  </a:lnTo>
                  <a:lnTo>
                    <a:pt x="56682" y="1254386"/>
                  </a:lnTo>
                  <a:lnTo>
                    <a:pt x="73407" y="1296775"/>
                  </a:lnTo>
                  <a:lnTo>
                    <a:pt x="92114" y="1338122"/>
                  </a:lnTo>
                  <a:lnTo>
                    <a:pt x="112744" y="1378371"/>
                  </a:lnTo>
                  <a:lnTo>
                    <a:pt x="135237" y="1417461"/>
                  </a:lnTo>
                  <a:lnTo>
                    <a:pt x="159535" y="1455334"/>
                  </a:lnTo>
                  <a:lnTo>
                    <a:pt x="185580" y="1491932"/>
                  </a:lnTo>
                  <a:lnTo>
                    <a:pt x="213312" y="1527195"/>
                  </a:lnTo>
                  <a:lnTo>
                    <a:pt x="242673" y="1561065"/>
                  </a:lnTo>
                  <a:lnTo>
                    <a:pt x="273605" y="1593484"/>
                  </a:lnTo>
                  <a:lnTo>
                    <a:pt x="306049" y="1624393"/>
                  </a:lnTo>
                  <a:lnTo>
                    <a:pt x="339945" y="1653733"/>
                  </a:lnTo>
                  <a:lnTo>
                    <a:pt x="375236" y="1681445"/>
                  </a:lnTo>
                  <a:lnTo>
                    <a:pt x="411863" y="1707471"/>
                  </a:lnTo>
                  <a:lnTo>
                    <a:pt x="449766" y="1731752"/>
                  </a:lnTo>
                  <a:lnTo>
                    <a:pt x="488888" y="1754230"/>
                  </a:lnTo>
                  <a:lnTo>
                    <a:pt x="529170" y="1774845"/>
                  </a:lnTo>
                  <a:lnTo>
                    <a:pt x="570553" y="1793539"/>
                  </a:lnTo>
                  <a:lnTo>
                    <a:pt x="612978" y="1810254"/>
                  </a:lnTo>
                  <a:lnTo>
                    <a:pt x="656387" y="1824930"/>
                  </a:lnTo>
                  <a:lnTo>
                    <a:pt x="700721" y="1837510"/>
                  </a:lnTo>
                  <a:lnTo>
                    <a:pt x="745921" y="1847934"/>
                  </a:lnTo>
                  <a:lnTo>
                    <a:pt x="791929" y="1856143"/>
                  </a:lnTo>
                  <a:lnTo>
                    <a:pt x="838686" y="1862080"/>
                  </a:lnTo>
                  <a:lnTo>
                    <a:pt x="886133" y="1865685"/>
                  </a:lnTo>
                  <a:lnTo>
                    <a:pt x="934212" y="1866900"/>
                  </a:lnTo>
                  <a:lnTo>
                    <a:pt x="982290" y="1865685"/>
                  </a:lnTo>
                  <a:lnTo>
                    <a:pt x="1029737" y="1862080"/>
                  </a:lnTo>
                  <a:lnTo>
                    <a:pt x="1076494" y="1856143"/>
                  </a:lnTo>
                  <a:lnTo>
                    <a:pt x="1122502" y="1847934"/>
                  </a:lnTo>
                  <a:lnTo>
                    <a:pt x="1167702" y="1837510"/>
                  </a:lnTo>
                  <a:lnTo>
                    <a:pt x="1212036" y="1824930"/>
                  </a:lnTo>
                  <a:lnTo>
                    <a:pt x="1255445" y="1810254"/>
                  </a:lnTo>
                  <a:lnTo>
                    <a:pt x="1297870" y="1793539"/>
                  </a:lnTo>
                  <a:lnTo>
                    <a:pt x="1339253" y="1774845"/>
                  </a:lnTo>
                  <a:lnTo>
                    <a:pt x="1379535" y="1754230"/>
                  </a:lnTo>
                  <a:lnTo>
                    <a:pt x="1418657" y="1731752"/>
                  </a:lnTo>
                  <a:lnTo>
                    <a:pt x="1456560" y="1707471"/>
                  </a:lnTo>
                  <a:lnTo>
                    <a:pt x="1493187" y="1681445"/>
                  </a:lnTo>
                  <a:lnTo>
                    <a:pt x="1528478" y="1653733"/>
                  </a:lnTo>
                  <a:lnTo>
                    <a:pt x="1562374" y="1624393"/>
                  </a:lnTo>
                  <a:lnTo>
                    <a:pt x="1594818" y="1593484"/>
                  </a:lnTo>
                  <a:lnTo>
                    <a:pt x="1625750" y="1561065"/>
                  </a:lnTo>
                  <a:lnTo>
                    <a:pt x="1655111" y="1527195"/>
                  </a:lnTo>
                  <a:lnTo>
                    <a:pt x="1682843" y="1491932"/>
                  </a:lnTo>
                  <a:lnTo>
                    <a:pt x="1708888" y="1455334"/>
                  </a:lnTo>
                  <a:lnTo>
                    <a:pt x="1733186" y="1417461"/>
                  </a:lnTo>
                  <a:lnTo>
                    <a:pt x="1755679" y="1378371"/>
                  </a:lnTo>
                  <a:lnTo>
                    <a:pt x="1776309" y="1338122"/>
                  </a:lnTo>
                  <a:lnTo>
                    <a:pt x="1795016" y="1296775"/>
                  </a:lnTo>
                  <a:lnTo>
                    <a:pt x="1811741" y="1254386"/>
                  </a:lnTo>
                  <a:lnTo>
                    <a:pt x="1826427" y="1211015"/>
                  </a:lnTo>
                  <a:lnTo>
                    <a:pt x="1839015" y="1166721"/>
                  </a:lnTo>
                  <a:lnTo>
                    <a:pt x="1849446" y="1121562"/>
                  </a:lnTo>
                  <a:lnTo>
                    <a:pt x="1857660" y="1075596"/>
                  </a:lnTo>
                  <a:lnTo>
                    <a:pt x="1863601" y="1028883"/>
                  </a:lnTo>
                  <a:lnTo>
                    <a:pt x="1867208" y="981481"/>
                  </a:lnTo>
                  <a:lnTo>
                    <a:pt x="1868423" y="933450"/>
                  </a:lnTo>
                  <a:lnTo>
                    <a:pt x="1867208" y="885418"/>
                  </a:lnTo>
                  <a:lnTo>
                    <a:pt x="1863601" y="838016"/>
                  </a:lnTo>
                  <a:lnTo>
                    <a:pt x="1857660" y="791303"/>
                  </a:lnTo>
                  <a:lnTo>
                    <a:pt x="1849446" y="745337"/>
                  </a:lnTo>
                  <a:lnTo>
                    <a:pt x="1839015" y="700178"/>
                  </a:lnTo>
                  <a:lnTo>
                    <a:pt x="1826427" y="655884"/>
                  </a:lnTo>
                  <a:lnTo>
                    <a:pt x="1811741" y="612513"/>
                  </a:lnTo>
                  <a:lnTo>
                    <a:pt x="1795016" y="570124"/>
                  </a:lnTo>
                  <a:lnTo>
                    <a:pt x="1776309" y="528777"/>
                  </a:lnTo>
                  <a:lnTo>
                    <a:pt x="1755679" y="488528"/>
                  </a:lnTo>
                  <a:lnTo>
                    <a:pt x="1733186" y="449438"/>
                  </a:lnTo>
                  <a:lnTo>
                    <a:pt x="1708888" y="411565"/>
                  </a:lnTo>
                  <a:lnTo>
                    <a:pt x="1682843" y="374967"/>
                  </a:lnTo>
                  <a:lnTo>
                    <a:pt x="1655111" y="339704"/>
                  </a:lnTo>
                  <a:lnTo>
                    <a:pt x="1625750" y="305834"/>
                  </a:lnTo>
                  <a:lnTo>
                    <a:pt x="1594818" y="273415"/>
                  </a:lnTo>
                  <a:lnTo>
                    <a:pt x="1562374" y="242506"/>
                  </a:lnTo>
                  <a:lnTo>
                    <a:pt x="1528478" y="213166"/>
                  </a:lnTo>
                  <a:lnTo>
                    <a:pt x="1493187" y="185454"/>
                  </a:lnTo>
                  <a:lnTo>
                    <a:pt x="1456560" y="159428"/>
                  </a:lnTo>
                  <a:lnTo>
                    <a:pt x="1418657" y="135147"/>
                  </a:lnTo>
                  <a:lnTo>
                    <a:pt x="1379535" y="112669"/>
                  </a:lnTo>
                  <a:lnTo>
                    <a:pt x="1339253" y="92054"/>
                  </a:lnTo>
                  <a:lnTo>
                    <a:pt x="1297870" y="73360"/>
                  </a:lnTo>
                  <a:lnTo>
                    <a:pt x="1255445" y="56645"/>
                  </a:lnTo>
                  <a:lnTo>
                    <a:pt x="1212036" y="41969"/>
                  </a:lnTo>
                  <a:lnTo>
                    <a:pt x="1167702" y="29389"/>
                  </a:lnTo>
                  <a:lnTo>
                    <a:pt x="1122502" y="18965"/>
                  </a:lnTo>
                  <a:lnTo>
                    <a:pt x="1076494" y="10756"/>
                  </a:lnTo>
                  <a:lnTo>
                    <a:pt x="1029737" y="4819"/>
                  </a:lnTo>
                  <a:lnTo>
                    <a:pt x="982290" y="1214"/>
                  </a:lnTo>
                  <a:lnTo>
                    <a:pt x="9342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02152" y="3899915"/>
              <a:ext cx="2508504" cy="250850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590544" y="3988308"/>
              <a:ext cx="2336800" cy="2336800"/>
            </a:xfrm>
            <a:custGeom>
              <a:avLst/>
              <a:gdLst/>
              <a:ahLst/>
              <a:cxnLst/>
              <a:rect l="l" t="t" r="r" b="b"/>
              <a:pathLst>
                <a:path w="2336800" h="2336800">
                  <a:moveTo>
                    <a:pt x="1168145" y="0"/>
                  </a:moveTo>
                  <a:lnTo>
                    <a:pt x="1119994" y="974"/>
                  </a:lnTo>
                  <a:lnTo>
                    <a:pt x="1072338" y="3872"/>
                  </a:lnTo>
                  <a:lnTo>
                    <a:pt x="1025215" y="8656"/>
                  </a:lnTo>
                  <a:lnTo>
                    <a:pt x="978664" y="15288"/>
                  </a:lnTo>
                  <a:lnTo>
                    <a:pt x="932720" y="23732"/>
                  </a:lnTo>
                  <a:lnTo>
                    <a:pt x="887423" y="33948"/>
                  </a:lnTo>
                  <a:lnTo>
                    <a:pt x="842809" y="45901"/>
                  </a:lnTo>
                  <a:lnTo>
                    <a:pt x="798917" y="59551"/>
                  </a:lnTo>
                  <a:lnTo>
                    <a:pt x="755783" y="74862"/>
                  </a:lnTo>
                  <a:lnTo>
                    <a:pt x="713446" y="91797"/>
                  </a:lnTo>
                  <a:lnTo>
                    <a:pt x="671942" y="110316"/>
                  </a:lnTo>
                  <a:lnTo>
                    <a:pt x="631310" y="130384"/>
                  </a:lnTo>
                  <a:lnTo>
                    <a:pt x="591588" y="151962"/>
                  </a:lnTo>
                  <a:lnTo>
                    <a:pt x="552811" y="175012"/>
                  </a:lnTo>
                  <a:lnTo>
                    <a:pt x="515019" y="199498"/>
                  </a:lnTo>
                  <a:lnTo>
                    <a:pt x="478249" y="225381"/>
                  </a:lnTo>
                  <a:lnTo>
                    <a:pt x="442538" y="252624"/>
                  </a:lnTo>
                  <a:lnTo>
                    <a:pt x="407924" y="281190"/>
                  </a:lnTo>
                  <a:lnTo>
                    <a:pt x="374445" y="311040"/>
                  </a:lnTo>
                  <a:lnTo>
                    <a:pt x="342137" y="342138"/>
                  </a:lnTo>
                  <a:lnTo>
                    <a:pt x="311040" y="374445"/>
                  </a:lnTo>
                  <a:lnTo>
                    <a:pt x="281190" y="407924"/>
                  </a:lnTo>
                  <a:lnTo>
                    <a:pt x="252624" y="442538"/>
                  </a:lnTo>
                  <a:lnTo>
                    <a:pt x="225381" y="478249"/>
                  </a:lnTo>
                  <a:lnTo>
                    <a:pt x="199498" y="515019"/>
                  </a:lnTo>
                  <a:lnTo>
                    <a:pt x="175012" y="552811"/>
                  </a:lnTo>
                  <a:lnTo>
                    <a:pt x="151962" y="591588"/>
                  </a:lnTo>
                  <a:lnTo>
                    <a:pt x="130384" y="631310"/>
                  </a:lnTo>
                  <a:lnTo>
                    <a:pt x="110316" y="671942"/>
                  </a:lnTo>
                  <a:lnTo>
                    <a:pt x="91797" y="713446"/>
                  </a:lnTo>
                  <a:lnTo>
                    <a:pt x="74862" y="755783"/>
                  </a:lnTo>
                  <a:lnTo>
                    <a:pt x="59551" y="798917"/>
                  </a:lnTo>
                  <a:lnTo>
                    <a:pt x="45901" y="842809"/>
                  </a:lnTo>
                  <a:lnTo>
                    <a:pt x="33948" y="887423"/>
                  </a:lnTo>
                  <a:lnTo>
                    <a:pt x="23732" y="932720"/>
                  </a:lnTo>
                  <a:lnTo>
                    <a:pt x="15288" y="978664"/>
                  </a:lnTo>
                  <a:lnTo>
                    <a:pt x="8656" y="1025215"/>
                  </a:lnTo>
                  <a:lnTo>
                    <a:pt x="3872" y="1072338"/>
                  </a:lnTo>
                  <a:lnTo>
                    <a:pt x="974" y="1119994"/>
                  </a:lnTo>
                  <a:lnTo>
                    <a:pt x="0" y="1168146"/>
                  </a:lnTo>
                  <a:lnTo>
                    <a:pt x="974" y="1216296"/>
                  </a:lnTo>
                  <a:lnTo>
                    <a:pt x="3872" y="1263951"/>
                  </a:lnTo>
                  <a:lnTo>
                    <a:pt x="8656" y="1311073"/>
                  </a:lnTo>
                  <a:lnTo>
                    <a:pt x="15288" y="1357624"/>
                  </a:lnTo>
                  <a:lnTo>
                    <a:pt x="23732" y="1403567"/>
                  </a:lnTo>
                  <a:lnTo>
                    <a:pt x="33948" y="1448864"/>
                  </a:lnTo>
                  <a:lnTo>
                    <a:pt x="45901" y="1493477"/>
                  </a:lnTo>
                  <a:lnTo>
                    <a:pt x="59551" y="1537369"/>
                  </a:lnTo>
                  <a:lnTo>
                    <a:pt x="74862" y="1580503"/>
                  </a:lnTo>
                  <a:lnTo>
                    <a:pt x="91797" y="1622840"/>
                  </a:lnTo>
                  <a:lnTo>
                    <a:pt x="110316" y="1664343"/>
                  </a:lnTo>
                  <a:lnTo>
                    <a:pt x="130384" y="1704975"/>
                  </a:lnTo>
                  <a:lnTo>
                    <a:pt x="151962" y="1744698"/>
                  </a:lnTo>
                  <a:lnTo>
                    <a:pt x="175012" y="1783474"/>
                  </a:lnTo>
                  <a:lnTo>
                    <a:pt x="199498" y="1821266"/>
                  </a:lnTo>
                  <a:lnTo>
                    <a:pt x="225381" y="1858037"/>
                  </a:lnTo>
                  <a:lnTo>
                    <a:pt x="252624" y="1893748"/>
                  </a:lnTo>
                  <a:lnTo>
                    <a:pt x="281190" y="1928362"/>
                  </a:lnTo>
                  <a:lnTo>
                    <a:pt x="311040" y="1961841"/>
                  </a:lnTo>
                  <a:lnTo>
                    <a:pt x="342138" y="1994149"/>
                  </a:lnTo>
                  <a:lnTo>
                    <a:pt x="374445" y="2025247"/>
                  </a:lnTo>
                  <a:lnTo>
                    <a:pt x="407924" y="2055097"/>
                  </a:lnTo>
                  <a:lnTo>
                    <a:pt x="442538" y="2083663"/>
                  </a:lnTo>
                  <a:lnTo>
                    <a:pt x="478249" y="2110907"/>
                  </a:lnTo>
                  <a:lnTo>
                    <a:pt x="515019" y="2136790"/>
                  </a:lnTo>
                  <a:lnTo>
                    <a:pt x="552811" y="2161276"/>
                  </a:lnTo>
                  <a:lnTo>
                    <a:pt x="591588" y="2184327"/>
                  </a:lnTo>
                  <a:lnTo>
                    <a:pt x="631310" y="2205905"/>
                  </a:lnTo>
                  <a:lnTo>
                    <a:pt x="671942" y="2225973"/>
                  </a:lnTo>
                  <a:lnTo>
                    <a:pt x="713446" y="2244493"/>
                  </a:lnTo>
                  <a:lnTo>
                    <a:pt x="755783" y="2261427"/>
                  </a:lnTo>
                  <a:lnTo>
                    <a:pt x="798917" y="2276738"/>
                  </a:lnTo>
                  <a:lnTo>
                    <a:pt x="842809" y="2290389"/>
                  </a:lnTo>
                  <a:lnTo>
                    <a:pt x="887423" y="2302342"/>
                  </a:lnTo>
                  <a:lnTo>
                    <a:pt x="932720" y="2312559"/>
                  </a:lnTo>
                  <a:lnTo>
                    <a:pt x="978664" y="2321002"/>
                  </a:lnTo>
                  <a:lnTo>
                    <a:pt x="1025215" y="2327635"/>
                  </a:lnTo>
                  <a:lnTo>
                    <a:pt x="1072338" y="2332419"/>
                  </a:lnTo>
                  <a:lnTo>
                    <a:pt x="1119994" y="2335317"/>
                  </a:lnTo>
                  <a:lnTo>
                    <a:pt x="1168145" y="2336292"/>
                  </a:lnTo>
                  <a:lnTo>
                    <a:pt x="1216297" y="2335317"/>
                  </a:lnTo>
                  <a:lnTo>
                    <a:pt x="1263953" y="2332419"/>
                  </a:lnTo>
                  <a:lnTo>
                    <a:pt x="1311076" y="2327635"/>
                  </a:lnTo>
                  <a:lnTo>
                    <a:pt x="1357627" y="2321002"/>
                  </a:lnTo>
                  <a:lnTo>
                    <a:pt x="1403571" y="2312559"/>
                  </a:lnTo>
                  <a:lnTo>
                    <a:pt x="1448868" y="2302342"/>
                  </a:lnTo>
                  <a:lnTo>
                    <a:pt x="1493482" y="2290389"/>
                  </a:lnTo>
                  <a:lnTo>
                    <a:pt x="1537374" y="2276738"/>
                  </a:lnTo>
                  <a:lnTo>
                    <a:pt x="1580508" y="2261427"/>
                  </a:lnTo>
                  <a:lnTo>
                    <a:pt x="1622845" y="2244493"/>
                  </a:lnTo>
                  <a:lnTo>
                    <a:pt x="1664349" y="2225973"/>
                  </a:lnTo>
                  <a:lnTo>
                    <a:pt x="1704981" y="2205905"/>
                  </a:lnTo>
                  <a:lnTo>
                    <a:pt x="1744703" y="2184327"/>
                  </a:lnTo>
                  <a:lnTo>
                    <a:pt x="1783480" y="2161276"/>
                  </a:lnTo>
                  <a:lnTo>
                    <a:pt x="1821272" y="2136790"/>
                  </a:lnTo>
                  <a:lnTo>
                    <a:pt x="1858042" y="2110907"/>
                  </a:lnTo>
                  <a:lnTo>
                    <a:pt x="1893753" y="2083663"/>
                  </a:lnTo>
                  <a:lnTo>
                    <a:pt x="1928367" y="2055097"/>
                  </a:lnTo>
                  <a:lnTo>
                    <a:pt x="1961846" y="2025247"/>
                  </a:lnTo>
                  <a:lnTo>
                    <a:pt x="1994154" y="1994149"/>
                  </a:lnTo>
                  <a:lnTo>
                    <a:pt x="2025251" y="1961841"/>
                  </a:lnTo>
                  <a:lnTo>
                    <a:pt x="2055101" y="1928362"/>
                  </a:lnTo>
                  <a:lnTo>
                    <a:pt x="2083667" y="1893748"/>
                  </a:lnTo>
                  <a:lnTo>
                    <a:pt x="2110910" y="1858037"/>
                  </a:lnTo>
                  <a:lnTo>
                    <a:pt x="2136793" y="1821266"/>
                  </a:lnTo>
                  <a:lnTo>
                    <a:pt x="2161279" y="1783474"/>
                  </a:lnTo>
                  <a:lnTo>
                    <a:pt x="2184329" y="1744698"/>
                  </a:lnTo>
                  <a:lnTo>
                    <a:pt x="2205907" y="1704975"/>
                  </a:lnTo>
                  <a:lnTo>
                    <a:pt x="2225975" y="1664343"/>
                  </a:lnTo>
                  <a:lnTo>
                    <a:pt x="2244494" y="1622840"/>
                  </a:lnTo>
                  <a:lnTo>
                    <a:pt x="2261429" y="1580503"/>
                  </a:lnTo>
                  <a:lnTo>
                    <a:pt x="2276740" y="1537369"/>
                  </a:lnTo>
                  <a:lnTo>
                    <a:pt x="2290390" y="1493477"/>
                  </a:lnTo>
                  <a:lnTo>
                    <a:pt x="2302343" y="1448864"/>
                  </a:lnTo>
                  <a:lnTo>
                    <a:pt x="2312559" y="1403567"/>
                  </a:lnTo>
                  <a:lnTo>
                    <a:pt x="2321003" y="1357624"/>
                  </a:lnTo>
                  <a:lnTo>
                    <a:pt x="2327635" y="1311073"/>
                  </a:lnTo>
                  <a:lnTo>
                    <a:pt x="2332419" y="1263951"/>
                  </a:lnTo>
                  <a:lnTo>
                    <a:pt x="2335317" y="1216296"/>
                  </a:lnTo>
                  <a:lnTo>
                    <a:pt x="2336291" y="1168146"/>
                  </a:lnTo>
                  <a:lnTo>
                    <a:pt x="2335317" y="1119994"/>
                  </a:lnTo>
                  <a:lnTo>
                    <a:pt x="2332419" y="1072338"/>
                  </a:lnTo>
                  <a:lnTo>
                    <a:pt x="2327635" y="1025215"/>
                  </a:lnTo>
                  <a:lnTo>
                    <a:pt x="2321003" y="978664"/>
                  </a:lnTo>
                  <a:lnTo>
                    <a:pt x="2312559" y="932720"/>
                  </a:lnTo>
                  <a:lnTo>
                    <a:pt x="2302343" y="887423"/>
                  </a:lnTo>
                  <a:lnTo>
                    <a:pt x="2290390" y="842809"/>
                  </a:lnTo>
                  <a:lnTo>
                    <a:pt x="2276740" y="798917"/>
                  </a:lnTo>
                  <a:lnTo>
                    <a:pt x="2261429" y="755783"/>
                  </a:lnTo>
                  <a:lnTo>
                    <a:pt x="2244494" y="713446"/>
                  </a:lnTo>
                  <a:lnTo>
                    <a:pt x="2225975" y="671942"/>
                  </a:lnTo>
                  <a:lnTo>
                    <a:pt x="2205907" y="631310"/>
                  </a:lnTo>
                  <a:lnTo>
                    <a:pt x="2184329" y="591588"/>
                  </a:lnTo>
                  <a:lnTo>
                    <a:pt x="2161279" y="552811"/>
                  </a:lnTo>
                  <a:lnTo>
                    <a:pt x="2136793" y="515019"/>
                  </a:lnTo>
                  <a:lnTo>
                    <a:pt x="2110910" y="478249"/>
                  </a:lnTo>
                  <a:lnTo>
                    <a:pt x="2083667" y="442538"/>
                  </a:lnTo>
                  <a:lnTo>
                    <a:pt x="2055101" y="407924"/>
                  </a:lnTo>
                  <a:lnTo>
                    <a:pt x="2025251" y="374445"/>
                  </a:lnTo>
                  <a:lnTo>
                    <a:pt x="1994153" y="342138"/>
                  </a:lnTo>
                  <a:lnTo>
                    <a:pt x="1961846" y="311040"/>
                  </a:lnTo>
                  <a:lnTo>
                    <a:pt x="1928367" y="281190"/>
                  </a:lnTo>
                  <a:lnTo>
                    <a:pt x="1893753" y="252624"/>
                  </a:lnTo>
                  <a:lnTo>
                    <a:pt x="1858042" y="225381"/>
                  </a:lnTo>
                  <a:lnTo>
                    <a:pt x="1821272" y="199498"/>
                  </a:lnTo>
                  <a:lnTo>
                    <a:pt x="1783480" y="175012"/>
                  </a:lnTo>
                  <a:lnTo>
                    <a:pt x="1744703" y="151962"/>
                  </a:lnTo>
                  <a:lnTo>
                    <a:pt x="1704981" y="130384"/>
                  </a:lnTo>
                  <a:lnTo>
                    <a:pt x="1664349" y="110316"/>
                  </a:lnTo>
                  <a:lnTo>
                    <a:pt x="1622845" y="91797"/>
                  </a:lnTo>
                  <a:lnTo>
                    <a:pt x="1580508" y="74862"/>
                  </a:lnTo>
                  <a:lnTo>
                    <a:pt x="1537374" y="59551"/>
                  </a:lnTo>
                  <a:lnTo>
                    <a:pt x="1493482" y="45901"/>
                  </a:lnTo>
                  <a:lnTo>
                    <a:pt x="1448868" y="33948"/>
                  </a:lnTo>
                  <a:lnTo>
                    <a:pt x="1403571" y="23732"/>
                  </a:lnTo>
                  <a:lnTo>
                    <a:pt x="1357627" y="15288"/>
                  </a:lnTo>
                  <a:lnTo>
                    <a:pt x="1311076" y="8656"/>
                  </a:lnTo>
                  <a:lnTo>
                    <a:pt x="1263953" y="3872"/>
                  </a:lnTo>
                  <a:lnTo>
                    <a:pt x="1216297" y="974"/>
                  </a:lnTo>
                  <a:lnTo>
                    <a:pt x="1168145" y="0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18560" y="4183405"/>
              <a:ext cx="2073402" cy="207187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806952" y="4204715"/>
              <a:ext cx="1903730" cy="1902460"/>
            </a:xfrm>
            <a:custGeom>
              <a:avLst/>
              <a:gdLst/>
              <a:ahLst/>
              <a:cxnLst/>
              <a:rect l="l" t="t" r="r" b="b"/>
              <a:pathLst>
                <a:path w="1903729" h="1902460">
                  <a:moveTo>
                    <a:pt x="951738" y="0"/>
                  </a:moveTo>
                  <a:lnTo>
                    <a:pt x="904234" y="1163"/>
                  </a:lnTo>
                  <a:lnTo>
                    <a:pt x="857334" y="4618"/>
                  </a:lnTo>
                  <a:lnTo>
                    <a:pt x="811092" y="10309"/>
                  </a:lnTo>
                  <a:lnTo>
                    <a:pt x="765561" y="18182"/>
                  </a:lnTo>
                  <a:lnTo>
                    <a:pt x="720797" y="28184"/>
                  </a:lnTo>
                  <a:lnTo>
                    <a:pt x="676855" y="40258"/>
                  </a:lnTo>
                  <a:lnTo>
                    <a:pt x="633788" y="54351"/>
                  </a:lnTo>
                  <a:lnTo>
                    <a:pt x="591651" y="70408"/>
                  </a:lnTo>
                  <a:lnTo>
                    <a:pt x="550499" y="88375"/>
                  </a:lnTo>
                  <a:lnTo>
                    <a:pt x="510386" y="108198"/>
                  </a:lnTo>
                  <a:lnTo>
                    <a:pt x="471367" y="129822"/>
                  </a:lnTo>
                  <a:lnTo>
                    <a:pt x="433496" y="153192"/>
                  </a:lnTo>
                  <a:lnTo>
                    <a:pt x="396828" y="178254"/>
                  </a:lnTo>
                  <a:lnTo>
                    <a:pt x="361417" y="204954"/>
                  </a:lnTo>
                  <a:lnTo>
                    <a:pt x="327318" y="233237"/>
                  </a:lnTo>
                  <a:lnTo>
                    <a:pt x="294586" y="263048"/>
                  </a:lnTo>
                  <a:lnTo>
                    <a:pt x="263274" y="294334"/>
                  </a:lnTo>
                  <a:lnTo>
                    <a:pt x="233437" y="327040"/>
                  </a:lnTo>
                  <a:lnTo>
                    <a:pt x="205130" y="361111"/>
                  </a:lnTo>
                  <a:lnTo>
                    <a:pt x="178408" y="396493"/>
                  </a:lnTo>
                  <a:lnTo>
                    <a:pt x="153325" y="433132"/>
                  </a:lnTo>
                  <a:lnTo>
                    <a:pt x="129935" y="470972"/>
                  </a:lnTo>
                  <a:lnTo>
                    <a:pt x="108292" y="509960"/>
                  </a:lnTo>
                  <a:lnTo>
                    <a:pt x="88453" y="550041"/>
                  </a:lnTo>
                  <a:lnTo>
                    <a:pt x="70470" y="591161"/>
                  </a:lnTo>
                  <a:lnTo>
                    <a:pt x="54399" y="633265"/>
                  </a:lnTo>
                  <a:lnTo>
                    <a:pt x="40293" y="676298"/>
                  </a:lnTo>
                  <a:lnTo>
                    <a:pt x="28208" y="720207"/>
                  </a:lnTo>
                  <a:lnTo>
                    <a:pt x="18199" y="764937"/>
                  </a:lnTo>
                  <a:lnTo>
                    <a:pt x="10318" y="810433"/>
                  </a:lnTo>
                  <a:lnTo>
                    <a:pt x="4622" y="856641"/>
                  </a:lnTo>
                  <a:lnTo>
                    <a:pt x="1164" y="903507"/>
                  </a:lnTo>
                  <a:lnTo>
                    <a:pt x="0" y="950975"/>
                  </a:lnTo>
                  <a:lnTo>
                    <a:pt x="1164" y="998439"/>
                  </a:lnTo>
                  <a:lnTo>
                    <a:pt x="4622" y="1045300"/>
                  </a:lnTo>
                  <a:lnTo>
                    <a:pt x="10318" y="1091504"/>
                  </a:lnTo>
                  <a:lnTo>
                    <a:pt x="18199" y="1136996"/>
                  </a:lnTo>
                  <a:lnTo>
                    <a:pt x="28208" y="1181723"/>
                  </a:lnTo>
                  <a:lnTo>
                    <a:pt x="40293" y="1225630"/>
                  </a:lnTo>
                  <a:lnTo>
                    <a:pt x="54399" y="1268661"/>
                  </a:lnTo>
                  <a:lnTo>
                    <a:pt x="70470" y="1310764"/>
                  </a:lnTo>
                  <a:lnTo>
                    <a:pt x="88453" y="1351883"/>
                  </a:lnTo>
                  <a:lnTo>
                    <a:pt x="108292" y="1391963"/>
                  </a:lnTo>
                  <a:lnTo>
                    <a:pt x="129935" y="1430951"/>
                  </a:lnTo>
                  <a:lnTo>
                    <a:pt x="153325" y="1468791"/>
                  </a:lnTo>
                  <a:lnTo>
                    <a:pt x="178408" y="1505430"/>
                  </a:lnTo>
                  <a:lnTo>
                    <a:pt x="205130" y="1540813"/>
                  </a:lnTo>
                  <a:lnTo>
                    <a:pt x="233437" y="1574885"/>
                  </a:lnTo>
                  <a:lnTo>
                    <a:pt x="263274" y="1607592"/>
                  </a:lnTo>
                  <a:lnTo>
                    <a:pt x="294586" y="1638880"/>
                  </a:lnTo>
                  <a:lnTo>
                    <a:pt x="327318" y="1668693"/>
                  </a:lnTo>
                  <a:lnTo>
                    <a:pt x="361417" y="1696977"/>
                  </a:lnTo>
                  <a:lnTo>
                    <a:pt x="396828" y="1723679"/>
                  </a:lnTo>
                  <a:lnTo>
                    <a:pt x="433496" y="1748743"/>
                  </a:lnTo>
                  <a:lnTo>
                    <a:pt x="471367" y="1772115"/>
                  </a:lnTo>
                  <a:lnTo>
                    <a:pt x="510386" y="1793741"/>
                  </a:lnTo>
                  <a:lnTo>
                    <a:pt x="550499" y="1813565"/>
                  </a:lnTo>
                  <a:lnTo>
                    <a:pt x="591651" y="1831534"/>
                  </a:lnTo>
                  <a:lnTo>
                    <a:pt x="633788" y="1847593"/>
                  </a:lnTo>
                  <a:lnTo>
                    <a:pt x="676855" y="1861688"/>
                  </a:lnTo>
                  <a:lnTo>
                    <a:pt x="720797" y="1873764"/>
                  </a:lnTo>
                  <a:lnTo>
                    <a:pt x="765561" y="1883766"/>
                  </a:lnTo>
                  <a:lnTo>
                    <a:pt x="811092" y="1891640"/>
                  </a:lnTo>
                  <a:lnTo>
                    <a:pt x="857334" y="1897332"/>
                  </a:lnTo>
                  <a:lnTo>
                    <a:pt x="904234" y="1900788"/>
                  </a:lnTo>
                  <a:lnTo>
                    <a:pt x="951738" y="1901951"/>
                  </a:lnTo>
                  <a:lnTo>
                    <a:pt x="999241" y="1900788"/>
                  </a:lnTo>
                  <a:lnTo>
                    <a:pt x="1046141" y="1897332"/>
                  </a:lnTo>
                  <a:lnTo>
                    <a:pt x="1092383" y="1891640"/>
                  </a:lnTo>
                  <a:lnTo>
                    <a:pt x="1137914" y="1883766"/>
                  </a:lnTo>
                  <a:lnTo>
                    <a:pt x="1182678" y="1873764"/>
                  </a:lnTo>
                  <a:lnTo>
                    <a:pt x="1226620" y="1861688"/>
                  </a:lnTo>
                  <a:lnTo>
                    <a:pt x="1269687" y="1847593"/>
                  </a:lnTo>
                  <a:lnTo>
                    <a:pt x="1311824" y="1831534"/>
                  </a:lnTo>
                  <a:lnTo>
                    <a:pt x="1352976" y="1813565"/>
                  </a:lnTo>
                  <a:lnTo>
                    <a:pt x="1393089" y="1793741"/>
                  </a:lnTo>
                  <a:lnTo>
                    <a:pt x="1432108" y="1772115"/>
                  </a:lnTo>
                  <a:lnTo>
                    <a:pt x="1469979" y="1748743"/>
                  </a:lnTo>
                  <a:lnTo>
                    <a:pt x="1506647" y="1723679"/>
                  </a:lnTo>
                  <a:lnTo>
                    <a:pt x="1542058" y="1696977"/>
                  </a:lnTo>
                  <a:lnTo>
                    <a:pt x="1576157" y="1668693"/>
                  </a:lnTo>
                  <a:lnTo>
                    <a:pt x="1608889" y="1638880"/>
                  </a:lnTo>
                  <a:lnTo>
                    <a:pt x="1640201" y="1607592"/>
                  </a:lnTo>
                  <a:lnTo>
                    <a:pt x="1670038" y="1574885"/>
                  </a:lnTo>
                  <a:lnTo>
                    <a:pt x="1698345" y="1540813"/>
                  </a:lnTo>
                  <a:lnTo>
                    <a:pt x="1725067" y="1505430"/>
                  </a:lnTo>
                  <a:lnTo>
                    <a:pt x="1750150" y="1468791"/>
                  </a:lnTo>
                  <a:lnTo>
                    <a:pt x="1773540" y="1430951"/>
                  </a:lnTo>
                  <a:lnTo>
                    <a:pt x="1795183" y="1391963"/>
                  </a:lnTo>
                  <a:lnTo>
                    <a:pt x="1815022" y="1351883"/>
                  </a:lnTo>
                  <a:lnTo>
                    <a:pt x="1833005" y="1310764"/>
                  </a:lnTo>
                  <a:lnTo>
                    <a:pt x="1849076" y="1268661"/>
                  </a:lnTo>
                  <a:lnTo>
                    <a:pt x="1863182" y="1225630"/>
                  </a:lnTo>
                  <a:lnTo>
                    <a:pt x="1875267" y="1181723"/>
                  </a:lnTo>
                  <a:lnTo>
                    <a:pt x="1885276" y="1136996"/>
                  </a:lnTo>
                  <a:lnTo>
                    <a:pt x="1893157" y="1091504"/>
                  </a:lnTo>
                  <a:lnTo>
                    <a:pt x="1898853" y="1045300"/>
                  </a:lnTo>
                  <a:lnTo>
                    <a:pt x="1902311" y="998439"/>
                  </a:lnTo>
                  <a:lnTo>
                    <a:pt x="1903476" y="950975"/>
                  </a:lnTo>
                  <a:lnTo>
                    <a:pt x="1902311" y="903507"/>
                  </a:lnTo>
                  <a:lnTo>
                    <a:pt x="1898853" y="856641"/>
                  </a:lnTo>
                  <a:lnTo>
                    <a:pt x="1893157" y="810433"/>
                  </a:lnTo>
                  <a:lnTo>
                    <a:pt x="1885276" y="764937"/>
                  </a:lnTo>
                  <a:lnTo>
                    <a:pt x="1875267" y="720207"/>
                  </a:lnTo>
                  <a:lnTo>
                    <a:pt x="1863182" y="676298"/>
                  </a:lnTo>
                  <a:lnTo>
                    <a:pt x="1849076" y="633265"/>
                  </a:lnTo>
                  <a:lnTo>
                    <a:pt x="1833005" y="591161"/>
                  </a:lnTo>
                  <a:lnTo>
                    <a:pt x="1815022" y="550041"/>
                  </a:lnTo>
                  <a:lnTo>
                    <a:pt x="1795183" y="509960"/>
                  </a:lnTo>
                  <a:lnTo>
                    <a:pt x="1773540" y="470972"/>
                  </a:lnTo>
                  <a:lnTo>
                    <a:pt x="1750150" y="433132"/>
                  </a:lnTo>
                  <a:lnTo>
                    <a:pt x="1725067" y="396493"/>
                  </a:lnTo>
                  <a:lnTo>
                    <a:pt x="1698345" y="361111"/>
                  </a:lnTo>
                  <a:lnTo>
                    <a:pt x="1670038" y="327040"/>
                  </a:lnTo>
                  <a:lnTo>
                    <a:pt x="1640201" y="294334"/>
                  </a:lnTo>
                  <a:lnTo>
                    <a:pt x="1608889" y="263048"/>
                  </a:lnTo>
                  <a:lnTo>
                    <a:pt x="1576157" y="233237"/>
                  </a:lnTo>
                  <a:lnTo>
                    <a:pt x="1542058" y="204954"/>
                  </a:lnTo>
                  <a:lnTo>
                    <a:pt x="1506647" y="178254"/>
                  </a:lnTo>
                  <a:lnTo>
                    <a:pt x="1469979" y="153192"/>
                  </a:lnTo>
                  <a:lnTo>
                    <a:pt x="1432108" y="129822"/>
                  </a:lnTo>
                  <a:lnTo>
                    <a:pt x="1393089" y="108198"/>
                  </a:lnTo>
                  <a:lnTo>
                    <a:pt x="1352976" y="88375"/>
                  </a:lnTo>
                  <a:lnTo>
                    <a:pt x="1311824" y="70408"/>
                  </a:lnTo>
                  <a:lnTo>
                    <a:pt x="1269687" y="54351"/>
                  </a:lnTo>
                  <a:lnTo>
                    <a:pt x="1226620" y="40258"/>
                  </a:lnTo>
                  <a:lnTo>
                    <a:pt x="1182678" y="28184"/>
                  </a:lnTo>
                  <a:lnTo>
                    <a:pt x="1137914" y="18182"/>
                  </a:lnTo>
                  <a:lnTo>
                    <a:pt x="1092383" y="10309"/>
                  </a:lnTo>
                  <a:lnTo>
                    <a:pt x="1046141" y="4618"/>
                  </a:lnTo>
                  <a:lnTo>
                    <a:pt x="999241" y="1163"/>
                  </a:lnTo>
                  <a:lnTo>
                    <a:pt x="9517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02680" y="3899915"/>
              <a:ext cx="2508504" cy="2508504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291072" y="3988308"/>
              <a:ext cx="2336800" cy="2336800"/>
            </a:xfrm>
            <a:custGeom>
              <a:avLst/>
              <a:gdLst/>
              <a:ahLst/>
              <a:cxnLst/>
              <a:rect l="l" t="t" r="r" b="b"/>
              <a:pathLst>
                <a:path w="2336800" h="2336800">
                  <a:moveTo>
                    <a:pt x="1168146" y="0"/>
                  </a:moveTo>
                  <a:lnTo>
                    <a:pt x="1119994" y="974"/>
                  </a:lnTo>
                  <a:lnTo>
                    <a:pt x="1072338" y="3872"/>
                  </a:lnTo>
                  <a:lnTo>
                    <a:pt x="1025215" y="8656"/>
                  </a:lnTo>
                  <a:lnTo>
                    <a:pt x="978664" y="15288"/>
                  </a:lnTo>
                  <a:lnTo>
                    <a:pt x="932720" y="23732"/>
                  </a:lnTo>
                  <a:lnTo>
                    <a:pt x="887423" y="33948"/>
                  </a:lnTo>
                  <a:lnTo>
                    <a:pt x="842809" y="45901"/>
                  </a:lnTo>
                  <a:lnTo>
                    <a:pt x="798917" y="59551"/>
                  </a:lnTo>
                  <a:lnTo>
                    <a:pt x="755783" y="74862"/>
                  </a:lnTo>
                  <a:lnTo>
                    <a:pt x="713446" y="91797"/>
                  </a:lnTo>
                  <a:lnTo>
                    <a:pt x="671942" y="110316"/>
                  </a:lnTo>
                  <a:lnTo>
                    <a:pt x="631310" y="130384"/>
                  </a:lnTo>
                  <a:lnTo>
                    <a:pt x="591588" y="151962"/>
                  </a:lnTo>
                  <a:lnTo>
                    <a:pt x="552811" y="175012"/>
                  </a:lnTo>
                  <a:lnTo>
                    <a:pt x="515019" y="199498"/>
                  </a:lnTo>
                  <a:lnTo>
                    <a:pt x="478249" y="225381"/>
                  </a:lnTo>
                  <a:lnTo>
                    <a:pt x="442538" y="252624"/>
                  </a:lnTo>
                  <a:lnTo>
                    <a:pt x="407924" y="281190"/>
                  </a:lnTo>
                  <a:lnTo>
                    <a:pt x="374445" y="311040"/>
                  </a:lnTo>
                  <a:lnTo>
                    <a:pt x="342138" y="342138"/>
                  </a:lnTo>
                  <a:lnTo>
                    <a:pt x="311040" y="374445"/>
                  </a:lnTo>
                  <a:lnTo>
                    <a:pt x="281190" y="407924"/>
                  </a:lnTo>
                  <a:lnTo>
                    <a:pt x="252624" y="442538"/>
                  </a:lnTo>
                  <a:lnTo>
                    <a:pt x="225381" y="478249"/>
                  </a:lnTo>
                  <a:lnTo>
                    <a:pt x="199498" y="515019"/>
                  </a:lnTo>
                  <a:lnTo>
                    <a:pt x="175012" y="552811"/>
                  </a:lnTo>
                  <a:lnTo>
                    <a:pt x="151962" y="591588"/>
                  </a:lnTo>
                  <a:lnTo>
                    <a:pt x="130384" y="631310"/>
                  </a:lnTo>
                  <a:lnTo>
                    <a:pt x="110316" y="671942"/>
                  </a:lnTo>
                  <a:lnTo>
                    <a:pt x="91797" y="713446"/>
                  </a:lnTo>
                  <a:lnTo>
                    <a:pt x="74862" y="755783"/>
                  </a:lnTo>
                  <a:lnTo>
                    <a:pt x="59551" y="798917"/>
                  </a:lnTo>
                  <a:lnTo>
                    <a:pt x="45901" y="842809"/>
                  </a:lnTo>
                  <a:lnTo>
                    <a:pt x="33948" y="887423"/>
                  </a:lnTo>
                  <a:lnTo>
                    <a:pt x="23732" y="932720"/>
                  </a:lnTo>
                  <a:lnTo>
                    <a:pt x="15288" y="978664"/>
                  </a:lnTo>
                  <a:lnTo>
                    <a:pt x="8656" y="1025215"/>
                  </a:lnTo>
                  <a:lnTo>
                    <a:pt x="3872" y="1072338"/>
                  </a:lnTo>
                  <a:lnTo>
                    <a:pt x="974" y="1119994"/>
                  </a:lnTo>
                  <a:lnTo>
                    <a:pt x="0" y="1168146"/>
                  </a:lnTo>
                  <a:lnTo>
                    <a:pt x="974" y="1216296"/>
                  </a:lnTo>
                  <a:lnTo>
                    <a:pt x="3872" y="1263951"/>
                  </a:lnTo>
                  <a:lnTo>
                    <a:pt x="8656" y="1311073"/>
                  </a:lnTo>
                  <a:lnTo>
                    <a:pt x="15288" y="1357624"/>
                  </a:lnTo>
                  <a:lnTo>
                    <a:pt x="23732" y="1403567"/>
                  </a:lnTo>
                  <a:lnTo>
                    <a:pt x="33948" y="1448864"/>
                  </a:lnTo>
                  <a:lnTo>
                    <a:pt x="45901" y="1493477"/>
                  </a:lnTo>
                  <a:lnTo>
                    <a:pt x="59551" y="1537369"/>
                  </a:lnTo>
                  <a:lnTo>
                    <a:pt x="74862" y="1580503"/>
                  </a:lnTo>
                  <a:lnTo>
                    <a:pt x="91797" y="1622840"/>
                  </a:lnTo>
                  <a:lnTo>
                    <a:pt x="110316" y="1664343"/>
                  </a:lnTo>
                  <a:lnTo>
                    <a:pt x="130384" y="1704975"/>
                  </a:lnTo>
                  <a:lnTo>
                    <a:pt x="151962" y="1744698"/>
                  </a:lnTo>
                  <a:lnTo>
                    <a:pt x="175012" y="1783474"/>
                  </a:lnTo>
                  <a:lnTo>
                    <a:pt x="199498" y="1821266"/>
                  </a:lnTo>
                  <a:lnTo>
                    <a:pt x="225381" y="1858037"/>
                  </a:lnTo>
                  <a:lnTo>
                    <a:pt x="252624" y="1893748"/>
                  </a:lnTo>
                  <a:lnTo>
                    <a:pt x="281190" y="1928362"/>
                  </a:lnTo>
                  <a:lnTo>
                    <a:pt x="311040" y="1961841"/>
                  </a:lnTo>
                  <a:lnTo>
                    <a:pt x="342137" y="1994149"/>
                  </a:lnTo>
                  <a:lnTo>
                    <a:pt x="374445" y="2025247"/>
                  </a:lnTo>
                  <a:lnTo>
                    <a:pt x="407924" y="2055097"/>
                  </a:lnTo>
                  <a:lnTo>
                    <a:pt x="442538" y="2083663"/>
                  </a:lnTo>
                  <a:lnTo>
                    <a:pt x="478249" y="2110907"/>
                  </a:lnTo>
                  <a:lnTo>
                    <a:pt x="515019" y="2136790"/>
                  </a:lnTo>
                  <a:lnTo>
                    <a:pt x="552811" y="2161276"/>
                  </a:lnTo>
                  <a:lnTo>
                    <a:pt x="591588" y="2184327"/>
                  </a:lnTo>
                  <a:lnTo>
                    <a:pt x="631310" y="2205905"/>
                  </a:lnTo>
                  <a:lnTo>
                    <a:pt x="671942" y="2225973"/>
                  </a:lnTo>
                  <a:lnTo>
                    <a:pt x="713446" y="2244493"/>
                  </a:lnTo>
                  <a:lnTo>
                    <a:pt x="755783" y="2261427"/>
                  </a:lnTo>
                  <a:lnTo>
                    <a:pt x="798917" y="2276738"/>
                  </a:lnTo>
                  <a:lnTo>
                    <a:pt x="842809" y="2290389"/>
                  </a:lnTo>
                  <a:lnTo>
                    <a:pt x="887423" y="2302342"/>
                  </a:lnTo>
                  <a:lnTo>
                    <a:pt x="932720" y="2312559"/>
                  </a:lnTo>
                  <a:lnTo>
                    <a:pt x="978664" y="2321002"/>
                  </a:lnTo>
                  <a:lnTo>
                    <a:pt x="1025215" y="2327635"/>
                  </a:lnTo>
                  <a:lnTo>
                    <a:pt x="1072338" y="2332419"/>
                  </a:lnTo>
                  <a:lnTo>
                    <a:pt x="1119994" y="2335317"/>
                  </a:lnTo>
                  <a:lnTo>
                    <a:pt x="1168146" y="2336292"/>
                  </a:lnTo>
                  <a:lnTo>
                    <a:pt x="1216297" y="2335317"/>
                  </a:lnTo>
                  <a:lnTo>
                    <a:pt x="1263953" y="2332419"/>
                  </a:lnTo>
                  <a:lnTo>
                    <a:pt x="1311076" y="2327635"/>
                  </a:lnTo>
                  <a:lnTo>
                    <a:pt x="1357627" y="2321002"/>
                  </a:lnTo>
                  <a:lnTo>
                    <a:pt x="1403571" y="2312559"/>
                  </a:lnTo>
                  <a:lnTo>
                    <a:pt x="1448868" y="2302342"/>
                  </a:lnTo>
                  <a:lnTo>
                    <a:pt x="1493482" y="2290389"/>
                  </a:lnTo>
                  <a:lnTo>
                    <a:pt x="1537374" y="2276738"/>
                  </a:lnTo>
                  <a:lnTo>
                    <a:pt x="1580508" y="2261427"/>
                  </a:lnTo>
                  <a:lnTo>
                    <a:pt x="1622845" y="2244493"/>
                  </a:lnTo>
                  <a:lnTo>
                    <a:pt x="1664349" y="2225973"/>
                  </a:lnTo>
                  <a:lnTo>
                    <a:pt x="1704981" y="2205905"/>
                  </a:lnTo>
                  <a:lnTo>
                    <a:pt x="1744703" y="2184327"/>
                  </a:lnTo>
                  <a:lnTo>
                    <a:pt x="1783480" y="2161276"/>
                  </a:lnTo>
                  <a:lnTo>
                    <a:pt x="1821272" y="2136790"/>
                  </a:lnTo>
                  <a:lnTo>
                    <a:pt x="1858042" y="2110907"/>
                  </a:lnTo>
                  <a:lnTo>
                    <a:pt x="1893753" y="2083663"/>
                  </a:lnTo>
                  <a:lnTo>
                    <a:pt x="1928367" y="2055097"/>
                  </a:lnTo>
                  <a:lnTo>
                    <a:pt x="1961846" y="2025247"/>
                  </a:lnTo>
                  <a:lnTo>
                    <a:pt x="1994153" y="1994149"/>
                  </a:lnTo>
                  <a:lnTo>
                    <a:pt x="2025251" y="1961841"/>
                  </a:lnTo>
                  <a:lnTo>
                    <a:pt x="2055101" y="1928362"/>
                  </a:lnTo>
                  <a:lnTo>
                    <a:pt x="2083667" y="1893748"/>
                  </a:lnTo>
                  <a:lnTo>
                    <a:pt x="2110910" y="1858037"/>
                  </a:lnTo>
                  <a:lnTo>
                    <a:pt x="2136793" y="1821266"/>
                  </a:lnTo>
                  <a:lnTo>
                    <a:pt x="2161279" y="1783474"/>
                  </a:lnTo>
                  <a:lnTo>
                    <a:pt x="2184329" y="1744698"/>
                  </a:lnTo>
                  <a:lnTo>
                    <a:pt x="2205907" y="1704975"/>
                  </a:lnTo>
                  <a:lnTo>
                    <a:pt x="2225975" y="1664343"/>
                  </a:lnTo>
                  <a:lnTo>
                    <a:pt x="2244494" y="1622840"/>
                  </a:lnTo>
                  <a:lnTo>
                    <a:pt x="2261429" y="1580503"/>
                  </a:lnTo>
                  <a:lnTo>
                    <a:pt x="2276740" y="1537369"/>
                  </a:lnTo>
                  <a:lnTo>
                    <a:pt x="2290390" y="1493477"/>
                  </a:lnTo>
                  <a:lnTo>
                    <a:pt x="2302343" y="1448864"/>
                  </a:lnTo>
                  <a:lnTo>
                    <a:pt x="2312559" y="1403567"/>
                  </a:lnTo>
                  <a:lnTo>
                    <a:pt x="2321003" y="1357624"/>
                  </a:lnTo>
                  <a:lnTo>
                    <a:pt x="2327635" y="1311073"/>
                  </a:lnTo>
                  <a:lnTo>
                    <a:pt x="2332419" y="1263951"/>
                  </a:lnTo>
                  <a:lnTo>
                    <a:pt x="2335317" y="1216296"/>
                  </a:lnTo>
                  <a:lnTo>
                    <a:pt x="2336292" y="1168146"/>
                  </a:lnTo>
                  <a:lnTo>
                    <a:pt x="2335317" y="1119994"/>
                  </a:lnTo>
                  <a:lnTo>
                    <a:pt x="2332419" y="1072338"/>
                  </a:lnTo>
                  <a:lnTo>
                    <a:pt x="2327635" y="1025215"/>
                  </a:lnTo>
                  <a:lnTo>
                    <a:pt x="2321003" y="978664"/>
                  </a:lnTo>
                  <a:lnTo>
                    <a:pt x="2312559" y="932720"/>
                  </a:lnTo>
                  <a:lnTo>
                    <a:pt x="2302343" y="887423"/>
                  </a:lnTo>
                  <a:lnTo>
                    <a:pt x="2290390" y="842809"/>
                  </a:lnTo>
                  <a:lnTo>
                    <a:pt x="2276740" y="798917"/>
                  </a:lnTo>
                  <a:lnTo>
                    <a:pt x="2261429" y="755783"/>
                  </a:lnTo>
                  <a:lnTo>
                    <a:pt x="2244494" y="713446"/>
                  </a:lnTo>
                  <a:lnTo>
                    <a:pt x="2225975" y="671942"/>
                  </a:lnTo>
                  <a:lnTo>
                    <a:pt x="2205907" y="631310"/>
                  </a:lnTo>
                  <a:lnTo>
                    <a:pt x="2184329" y="591588"/>
                  </a:lnTo>
                  <a:lnTo>
                    <a:pt x="2161279" y="552811"/>
                  </a:lnTo>
                  <a:lnTo>
                    <a:pt x="2136793" y="515019"/>
                  </a:lnTo>
                  <a:lnTo>
                    <a:pt x="2110910" y="478249"/>
                  </a:lnTo>
                  <a:lnTo>
                    <a:pt x="2083667" y="442538"/>
                  </a:lnTo>
                  <a:lnTo>
                    <a:pt x="2055101" y="407924"/>
                  </a:lnTo>
                  <a:lnTo>
                    <a:pt x="2025251" y="374445"/>
                  </a:lnTo>
                  <a:lnTo>
                    <a:pt x="1994154" y="342138"/>
                  </a:lnTo>
                  <a:lnTo>
                    <a:pt x="1961846" y="311040"/>
                  </a:lnTo>
                  <a:lnTo>
                    <a:pt x="1928367" y="281190"/>
                  </a:lnTo>
                  <a:lnTo>
                    <a:pt x="1893753" y="252624"/>
                  </a:lnTo>
                  <a:lnTo>
                    <a:pt x="1858042" y="225381"/>
                  </a:lnTo>
                  <a:lnTo>
                    <a:pt x="1821272" y="199498"/>
                  </a:lnTo>
                  <a:lnTo>
                    <a:pt x="1783480" y="175012"/>
                  </a:lnTo>
                  <a:lnTo>
                    <a:pt x="1744703" y="151962"/>
                  </a:lnTo>
                  <a:lnTo>
                    <a:pt x="1704981" y="130384"/>
                  </a:lnTo>
                  <a:lnTo>
                    <a:pt x="1664349" y="110316"/>
                  </a:lnTo>
                  <a:lnTo>
                    <a:pt x="1622845" y="91797"/>
                  </a:lnTo>
                  <a:lnTo>
                    <a:pt x="1580508" y="74862"/>
                  </a:lnTo>
                  <a:lnTo>
                    <a:pt x="1537374" y="59551"/>
                  </a:lnTo>
                  <a:lnTo>
                    <a:pt x="1493482" y="45901"/>
                  </a:lnTo>
                  <a:lnTo>
                    <a:pt x="1448868" y="33948"/>
                  </a:lnTo>
                  <a:lnTo>
                    <a:pt x="1403571" y="23732"/>
                  </a:lnTo>
                  <a:lnTo>
                    <a:pt x="1357627" y="15288"/>
                  </a:lnTo>
                  <a:lnTo>
                    <a:pt x="1311076" y="8656"/>
                  </a:lnTo>
                  <a:lnTo>
                    <a:pt x="1263953" y="3872"/>
                  </a:lnTo>
                  <a:lnTo>
                    <a:pt x="1216297" y="974"/>
                  </a:lnTo>
                  <a:lnTo>
                    <a:pt x="1168146" y="0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19088" y="4183405"/>
              <a:ext cx="2073402" cy="2071877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507480" y="4204715"/>
              <a:ext cx="1903730" cy="1902460"/>
            </a:xfrm>
            <a:custGeom>
              <a:avLst/>
              <a:gdLst/>
              <a:ahLst/>
              <a:cxnLst/>
              <a:rect l="l" t="t" r="r" b="b"/>
              <a:pathLst>
                <a:path w="1903729" h="1902460">
                  <a:moveTo>
                    <a:pt x="951738" y="0"/>
                  </a:moveTo>
                  <a:lnTo>
                    <a:pt x="904234" y="1163"/>
                  </a:lnTo>
                  <a:lnTo>
                    <a:pt x="857334" y="4618"/>
                  </a:lnTo>
                  <a:lnTo>
                    <a:pt x="811092" y="10309"/>
                  </a:lnTo>
                  <a:lnTo>
                    <a:pt x="765561" y="18182"/>
                  </a:lnTo>
                  <a:lnTo>
                    <a:pt x="720797" y="28184"/>
                  </a:lnTo>
                  <a:lnTo>
                    <a:pt x="676855" y="40258"/>
                  </a:lnTo>
                  <a:lnTo>
                    <a:pt x="633788" y="54351"/>
                  </a:lnTo>
                  <a:lnTo>
                    <a:pt x="591651" y="70408"/>
                  </a:lnTo>
                  <a:lnTo>
                    <a:pt x="550499" y="88375"/>
                  </a:lnTo>
                  <a:lnTo>
                    <a:pt x="510386" y="108198"/>
                  </a:lnTo>
                  <a:lnTo>
                    <a:pt x="471367" y="129822"/>
                  </a:lnTo>
                  <a:lnTo>
                    <a:pt x="433496" y="153192"/>
                  </a:lnTo>
                  <a:lnTo>
                    <a:pt x="396828" y="178254"/>
                  </a:lnTo>
                  <a:lnTo>
                    <a:pt x="361417" y="204954"/>
                  </a:lnTo>
                  <a:lnTo>
                    <a:pt x="327318" y="233237"/>
                  </a:lnTo>
                  <a:lnTo>
                    <a:pt x="294586" y="263048"/>
                  </a:lnTo>
                  <a:lnTo>
                    <a:pt x="263274" y="294334"/>
                  </a:lnTo>
                  <a:lnTo>
                    <a:pt x="233437" y="327040"/>
                  </a:lnTo>
                  <a:lnTo>
                    <a:pt x="205130" y="361111"/>
                  </a:lnTo>
                  <a:lnTo>
                    <a:pt x="178408" y="396493"/>
                  </a:lnTo>
                  <a:lnTo>
                    <a:pt x="153325" y="433132"/>
                  </a:lnTo>
                  <a:lnTo>
                    <a:pt x="129935" y="470972"/>
                  </a:lnTo>
                  <a:lnTo>
                    <a:pt x="108292" y="509960"/>
                  </a:lnTo>
                  <a:lnTo>
                    <a:pt x="88453" y="550041"/>
                  </a:lnTo>
                  <a:lnTo>
                    <a:pt x="70470" y="591161"/>
                  </a:lnTo>
                  <a:lnTo>
                    <a:pt x="54399" y="633265"/>
                  </a:lnTo>
                  <a:lnTo>
                    <a:pt x="40293" y="676298"/>
                  </a:lnTo>
                  <a:lnTo>
                    <a:pt x="28208" y="720207"/>
                  </a:lnTo>
                  <a:lnTo>
                    <a:pt x="18199" y="764937"/>
                  </a:lnTo>
                  <a:lnTo>
                    <a:pt x="10318" y="810433"/>
                  </a:lnTo>
                  <a:lnTo>
                    <a:pt x="4622" y="856641"/>
                  </a:lnTo>
                  <a:lnTo>
                    <a:pt x="1164" y="903507"/>
                  </a:lnTo>
                  <a:lnTo>
                    <a:pt x="0" y="950975"/>
                  </a:lnTo>
                  <a:lnTo>
                    <a:pt x="1164" y="998439"/>
                  </a:lnTo>
                  <a:lnTo>
                    <a:pt x="4622" y="1045300"/>
                  </a:lnTo>
                  <a:lnTo>
                    <a:pt x="10318" y="1091504"/>
                  </a:lnTo>
                  <a:lnTo>
                    <a:pt x="18199" y="1136996"/>
                  </a:lnTo>
                  <a:lnTo>
                    <a:pt x="28208" y="1181723"/>
                  </a:lnTo>
                  <a:lnTo>
                    <a:pt x="40293" y="1225630"/>
                  </a:lnTo>
                  <a:lnTo>
                    <a:pt x="54399" y="1268661"/>
                  </a:lnTo>
                  <a:lnTo>
                    <a:pt x="70470" y="1310764"/>
                  </a:lnTo>
                  <a:lnTo>
                    <a:pt x="88453" y="1351883"/>
                  </a:lnTo>
                  <a:lnTo>
                    <a:pt x="108292" y="1391963"/>
                  </a:lnTo>
                  <a:lnTo>
                    <a:pt x="129935" y="1430951"/>
                  </a:lnTo>
                  <a:lnTo>
                    <a:pt x="153325" y="1468791"/>
                  </a:lnTo>
                  <a:lnTo>
                    <a:pt x="178408" y="1505430"/>
                  </a:lnTo>
                  <a:lnTo>
                    <a:pt x="205130" y="1540813"/>
                  </a:lnTo>
                  <a:lnTo>
                    <a:pt x="233437" y="1574885"/>
                  </a:lnTo>
                  <a:lnTo>
                    <a:pt x="263274" y="1607592"/>
                  </a:lnTo>
                  <a:lnTo>
                    <a:pt x="294586" y="1638880"/>
                  </a:lnTo>
                  <a:lnTo>
                    <a:pt x="327318" y="1668693"/>
                  </a:lnTo>
                  <a:lnTo>
                    <a:pt x="361417" y="1696977"/>
                  </a:lnTo>
                  <a:lnTo>
                    <a:pt x="396828" y="1723679"/>
                  </a:lnTo>
                  <a:lnTo>
                    <a:pt x="433496" y="1748743"/>
                  </a:lnTo>
                  <a:lnTo>
                    <a:pt x="471367" y="1772115"/>
                  </a:lnTo>
                  <a:lnTo>
                    <a:pt x="510386" y="1793741"/>
                  </a:lnTo>
                  <a:lnTo>
                    <a:pt x="550499" y="1813565"/>
                  </a:lnTo>
                  <a:lnTo>
                    <a:pt x="591651" y="1831534"/>
                  </a:lnTo>
                  <a:lnTo>
                    <a:pt x="633788" y="1847593"/>
                  </a:lnTo>
                  <a:lnTo>
                    <a:pt x="676855" y="1861688"/>
                  </a:lnTo>
                  <a:lnTo>
                    <a:pt x="720797" y="1873764"/>
                  </a:lnTo>
                  <a:lnTo>
                    <a:pt x="765561" y="1883766"/>
                  </a:lnTo>
                  <a:lnTo>
                    <a:pt x="811092" y="1891640"/>
                  </a:lnTo>
                  <a:lnTo>
                    <a:pt x="857334" y="1897332"/>
                  </a:lnTo>
                  <a:lnTo>
                    <a:pt x="904234" y="1900788"/>
                  </a:lnTo>
                  <a:lnTo>
                    <a:pt x="951738" y="1901951"/>
                  </a:lnTo>
                  <a:lnTo>
                    <a:pt x="999241" y="1900788"/>
                  </a:lnTo>
                  <a:lnTo>
                    <a:pt x="1046141" y="1897332"/>
                  </a:lnTo>
                  <a:lnTo>
                    <a:pt x="1092383" y="1891640"/>
                  </a:lnTo>
                  <a:lnTo>
                    <a:pt x="1137914" y="1883766"/>
                  </a:lnTo>
                  <a:lnTo>
                    <a:pt x="1182678" y="1873764"/>
                  </a:lnTo>
                  <a:lnTo>
                    <a:pt x="1226620" y="1861688"/>
                  </a:lnTo>
                  <a:lnTo>
                    <a:pt x="1269687" y="1847593"/>
                  </a:lnTo>
                  <a:lnTo>
                    <a:pt x="1311824" y="1831534"/>
                  </a:lnTo>
                  <a:lnTo>
                    <a:pt x="1352976" y="1813565"/>
                  </a:lnTo>
                  <a:lnTo>
                    <a:pt x="1393089" y="1793741"/>
                  </a:lnTo>
                  <a:lnTo>
                    <a:pt x="1432108" y="1772115"/>
                  </a:lnTo>
                  <a:lnTo>
                    <a:pt x="1469979" y="1748743"/>
                  </a:lnTo>
                  <a:lnTo>
                    <a:pt x="1506647" y="1723679"/>
                  </a:lnTo>
                  <a:lnTo>
                    <a:pt x="1542058" y="1696977"/>
                  </a:lnTo>
                  <a:lnTo>
                    <a:pt x="1576157" y="1668693"/>
                  </a:lnTo>
                  <a:lnTo>
                    <a:pt x="1608889" y="1638880"/>
                  </a:lnTo>
                  <a:lnTo>
                    <a:pt x="1640201" y="1607592"/>
                  </a:lnTo>
                  <a:lnTo>
                    <a:pt x="1670038" y="1574885"/>
                  </a:lnTo>
                  <a:lnTo>
                    <a:pt x="1698345" y="1540813"/>
                  </a:lnTo>
                  <a:lnTo>
                    <a:pt x="1725067" y="1505430"/>
                  </a:lnTo>
                  <a:lnTo>
                    <a:pt x="1750150" y="1468791"/>
                  </a:lnTo>
                  <a:lnTo>
                    <a:pt x="1773540" y="1430951"/>
                  </a:lnTo>
                  <a:lnTo>
                    <a:pt x="1795183" y="1391963"/>
                  </a:lnTo>
                  <a:lnTo>
                    <a:pt x="1815022" y="1351883"/>
                  </a:lnTo>
                  <a:lnTo>
                    <a:pt x="1833005" y="1310764"/>
                  </a:lnTo>
                  <a:lnTo>
                    <a:pt x="1849076" y="1268661"/>
                  </a:lnTo>
                  <a:lnTo>
                    <a:pt x="1863182" y="1225630"/>
                  </a:lnTo>
                  <a:lnTo>
                    <a:pt x="1875267" y="1181723"/>
                  </a:lnTo>
                  <a:lnTo>
                    <a:pt x="1885276" y="1136996"/>
                  </a:lnTo>
                  <a:lnTo>
                    <a:pt x="1893157" y="1091504"/>
                  </a:lnTo>
                  <a:lnTo>
                    <a:pt x="1898853" y="1045300"/>
                  </a:lnTo>
                  <a:lnTo>
                    <a:pt x="1902311" y="998439"/>
                  </a:lnTo>
                  <a:lnTo>
                    <a:pt x="1903476" y="950975"/>
                  </a:lnTo>
                  <a:lnTo>
                    <a:pt x="1902311" y="903507"/>
                  </a:lnTo>
                  <a:lnTo>
                    <a:pt x="1898853" y="856641"/>
                  </a:lnTo>
                  <a:lnTo>
                    <a:pt x="1893157" y="810433"/>
                  </a:lnTo>
                  <a:lnTo>
                    <a:pt x="1885276" y="764937"/>
                  </a:lnTo>
                  <a:lnTo>
                    <a:pt x="1875267" y="720207"/>
                  </a:lnTo>
                  <a:lnTo>
                    <a:pt x="1863182" y="676298"/>
                  </a:lnTo>
                  <a:lnTo>
                    <a:pt x="1849076" y="633265"/>
                  </a:lnTo>
                  <a:lnTo>
                    <a:pt x="1833005" y="591161"/>
                  </a:lnTo>
                  <a:lnTo>
                    <a:pt x="1815022" y="550041"/>
                  </a:lnTo>
                  <a:lnTo>
                    <a:pt x="1795183" y="509960"/>
                  </a:lnTo>
                  <a:lnTo>
                    <a:pt x="1773540" y="470972"/>
                  </a:lnTo>
                  <a:lnTo>
                    <a:pt x="1750150" y="433132"/>
                  </a:lnTo>
                  <a:lnTo>
                    <a:pt x="1725067" y="396493"/>
                  </a:lnTo>
                  <a:lnTo>
                    <a:pt x="1698345" y="361111"/>
                  </a:lnTo>
                  <a:lnTo>
                    <a:pt x="1670038" y="327040"/>
                  </a:lnTo>
                  <a:lnTo>
                    <a:pt x="1640201" y="294334"/>
                  </a:lnTo>
                  <a:lnTo>
                    <a:pt x="1608889" y="263048"/>
                  </a:lnTo>
                  <a:lnTo>
                    <a:pt x="1576157" y="233237"/>
                  </a:lnTo>
                  <a:lnTo>
                    <a:pt x="1542058" y="204954"/>
                  </a:lnTo>
                  <a:lnTo>
                    <a:pt x="1506647" y="178254"/>
                  </a:lnTo>
                  <a:lnTo>
                    <a:pt x="1469979" y="153192"/>
                  </a:lnTo>
                  <a:lnTo>
                    <a:pt x="1432108" y="129822"/>
                  </a:lnTo>
                  <a:lnTo>
                    <a:pt x="1393089" y="108198"/>
                  </a:lnTo>
                  <a:lnTo>
                    <a:pt x="1352976" y="88375"/>
                  </a:lnTo>
                  <a:lnTo>
                    <a:pt x="1311824" y="70408"/>
                  </a:lnTo>
                  <a:lnTo>
                    <a:pt x="1269687" y="54351"/>
                  </a:lnTo>
                  <a:lnTo>
                    <a:pt x="1226620" y="40258"/>
                  </a:lnTo>
                  <a:lnTo>
                    <a:pt x="1182678" y="28184"/>
                  </a:lnTo>
                  <a:lnTo>
                    <a:pt x="1137914" y="18182"/>
                  </a:lnTo>
                  <a:lnTo>
                    <a:pt x="1092383" y="10309"/>
                  </a:lnTo>
                  <a:lnTo>
                    <a:pt x="1046141" y="4618"/>
                  </a:lnTo>
                  <a:lnTo>
                    <a:pt x="999241" y="1163"/>
                  </a:lnTo>
                  <a:lnTo>
                    <a:pt x="9517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338445" y="2049652"/>
              <a:ext cx="1541145" cy="1558925"/>
            </a:xfrm>
            <a:custGeom>
              <a:avLst/>
              <a:gdLst/>
              <a:ahLst/>
              <a:cxnLst/>
              <a:rect l="l" t="t" r="r" b="b"/>
              <a:pathLst>
                <a:path w="1541145" h="1558925">
                  <a:moveTo>
                    <a:pt x="724662" y="1507871"/>
                  </a:moveTo>
                  <a:lnTo>
                    <a:pt x="724100" y="1526527"/>
                  </a:lnTo>
                  <a:lnTo>
                    <a:pt x="736980" y="1527302"/>
                  </a:lnTo>
                  <a:lnTo>
                    <a:pt x="736218" y="1540002"/>
                  </a:lnTo>
                  <a:lnTo>
                    <a:pt x="723695" y="1540002"/>
                  </a:lnTo>
                  <a:lnTo>
                    <a:pt x="723138" y="1558544"/>
                  </a:lnTo>
                  <a:lnTo>
                    <a:pt x="763394" y="1540002"/>
                  </a:lnTo>
                  <a:lnTo>
                    <a:pt x="736218" y="1540002"/>
                  </a:lnTo>
                  <a:lnTo>
                    <a:pt x="723718" y="1539250"/>
                  </a:lnTo>
                  <a:lnTo>
                    <a:pt x="765026" y="1539250"/>
                  </a:lnTo>
                  <a:lnTo>
                    <a:pt x="774700" y="1534795"/>
                  </a:lnTo>
                  <a:lnTo>
                    <a:pt x="724662" y="1507871"/>
                  </a:lnTo>
                  <a:close/>
                </a:path>
                <a:path w="1541145" h="1558925">
                  <a:moveTo>
                    <a:pt x="724100" y="1526527"/>
                  </a:moveTo>
                  <a:lnTo>
                    <a:pt x="723718" y="1539250"/>
                  </a:lnTo>
                  <a:lnTo>
                    <a:pt x="736218" y="1540002"/>
                  </a:lnTo>
                  <a:lnTo>
                    <a:pt x="736980" y="1527302"/>
                  </a:lnTo>
                  <a:lnTo>
                    <a:pt x="724100" y="1526527"/>
                  </a:lnTo>
                  <a:close/>
                </a:path>
                <a:path w="1541145" h="1558925">
                  <a:moveTo>
                    <a:pt x="766190" y="0"/>
                  </a:moveTo>
                  <a:lnTo>
                    <a:pt x="726566" y="1143"/>
                  </a:lnTo>
                  <a:lnTo>
                    <a:pt x="687451" y="4318"/>
                  </a:lnTo>
                  <a:lnTo>
                    <a:pt x="648842" y="9525"/>
                  </a:lnTo>
                  <a:lnTo>
                    <a:pt x="610996" y="16383"/>
                  </a:lnTo>
                  <a:lnTo>
                    <a:pt x="573785" y="25273"/>
                  </a:lnTo>
                  <a:lnTo>
                    <a:pt x="501522" y="48133"/>
                  </a:lnTo>
                  <a:lnTo>
                    <a:pt x="432562" y="77724"/>
                  </a:lnTo>
                  <a:lnTo>
                    <a:pt x="367283" y="113664"/>
                  </a:lnTo>
                  <a:lnTo>
                    <a:pt x="306069" y="155575"/>
                  </a:lnTo>
                  <a:lnTo>
                    <a:pt x="249300" y="202946"/>
                  </a:lnTo>
                  <a:lnTo>
                    <a:pt x="197230" y="255524"/>
                  </a:lnTo>
                  <a:lnTo>
                    <a:pt x="150494" y="312927"/>
                  </a:lnTo>
                  <a:lnTo>
                    <a:pt x="109219" y="374650"/>
                  </a:lnTo>
                  <a:lnTo>
                    <a:pt x="74040" y="440309"/>
                  </a:lnTo>
                  <a:lnTo>
                    <a:pt x="45212" y="509650"/>
                  </a:lnTo>
                  <a:lnTo>
                    <a:pt x="23113" y="582168"/>
                  </a:lnTo>
                  <a:lnTo>
                    <a:pt x="14731" y="619506"/>
                  </a:lnTo>
                  <a:lnTo>
                    <a:pt x="8254" y="657479"/>
                  </a:lnTo>
                  <a:lnTo>
                    <a:pt x="3555" y="696087"/>
                  </a:lnTo>
                  <a:lnTo>
                    <a:pt x="762" y="735202"/>
                  </a:lnTo>
                  <a:lnTo>
                    <a:pt x="0" y="774826"/>
                  </a:lnTo>
                  <a:lnTo>
                    <a:pt x="1142" y="814577"/>
                  </a:lnTo>
                  <a:lnTo>
                    <a:pt x="4317" y="853694"/>
                  </a:lnTo>
                  <a:lnTo>
                    <a:pt x="9525" y="892175"/>
                  </a:lnTo>
                  <a:lnTo>
                    <a:pt x="16382" y="930148"/>
                  </a:lnTo>
                  <a:lnTo>
                    <a:pt x="25272" y="967359"/>
                  </a:lnTo>
                  <a:lnTo>
                    <a:pt x="48132" y="1039622"/>
                  </a:lnTo>
                  <a:lnTo>
                    <a:pt x="77724" y="1108583"/>
                  </a:lnTo>
                  <a:lnTo>
                    <a:pt x="113664" y="1173861"/>
                  </a:lnTo>
                  <a:lnTo>
                    <a:pt x="155575" y="1235075"/>
                  </a:lnTo>
                  <a:lnTo>
                    <a:pt x="202945" y="1291844"/>
                  </a:lnTo>
                  <a:lnTo>
                    <a:pt x="255524" y="1343914"/>
                  </a:lnTo>
                  <a:lnTo>
                    <a:pt x="312927" y="1390650"/>
                  </a:lnTo>
                  <a:lnTo>
                    <a:pt x="374650" y="1431798"/>
                  </a:lnTo>
                  <a:lnTo>
                    <a:pt x="440308" y="1467104"/>
                  </a:lnTo>
                  <a:lnTo>
                    <a:pt x="509650" y="1495806"/>
                  </a:lnTo>
                  <a:lnTo>
                    <a:pt x="582167" y="1517904"/>
                  </a:lnTo>
                  <a:lnTo>
                    <a:pt x="619505" y="1526413"/>
                  </a:lnTo>
                  <a:lnTo>
                    <a:pt x="657478" y="1532889"/>
                  </a:lnTo>
                  <a:lnTo>
                    <a:pt x="696087" y="1537589"/>
                  </a:lnTo>
                  <a:lnTo>
                    <a:pt x="723718" y="1539250"/>
                  </a:lnTo>
                  <a:lnTo>
                    <a:pt x="724100" y="1526527"/>
                  </a:lnTo>
                  <a:lnTo>
                    <a:pt x="696849" y="1524889"/>
                  </a:lnTo>
                  <a:lnTo>
                    <a:pt x="659002" y="1520317"/>
                  </a:lnTo>
                  <a:lnTo>
                    <a:pt x="584962" y="1505585"/>
                  </a:lnTo>
                  <a:lnTo>
                    <a:pt x="513588" y="1483868"/>
                  </a:lnTo>
                  <a:lnTo>
                    <a:pt x="445515" y="1455420"/>
                  </a:lnTo>
                  <a:lnTo>
                    <a:pt x="380872" y="1420749"/>
                  </a:lnTo>
                  <a:lnTo>
                    <a:pt x="320166" y="1380236"/>
                  </a:lnTo>
                  <a:lnTo>
                    <a:pt x="263778" y="1334262"/>
                  </a:lnTo>
                  <a:lnTo>
                    <a:pt x="212216" y="1283081"/>
                  </a:lnTo>
                  <a:lnTo>
                    <a:pt x="165480" y="1227201"/>
                  </a:lnTo>
                  <a:lnTo>
                    <a:pt x="124332" y="1166876"/>
                  </a:lnTo>
                  <a:lnTo>
                    <a:pt x="89026" y="1102614"/>
                  </a:lnTo>
                  <a:lnTo>
                    <a:pt x="59943" y="1034796"/>
                  </a:lnTo>
                  <a:lnTo>
                    <a:pt x="37464" y="963802"/>
                  </a:lnTo>
                  <a:lnTo>
                    <a:pt x="21970" y="889888"/>
                  </a:lnTo>
                  <a:lnTo>
                    <a:pt x="16890" y="851916"/>
                  </a:lnTo>
                  <a:lnTo>
                    <a:pt x="13842" y="813562"/>
                  </a:lnTo>
                  <a:lnTo>
                    <a:pt x="12707" y="774826"/>
                  </a:lnTo>
                  <a:lnTo>
                    <a:pt x="13479" y="735202"/>
                  </a:lnTo>
                  <a:lnTo>
                    <a:pt x="16128" y="696976"/>
                  </a:lnTo>
                  <a:lnTo>
                    <a:pt x="20827" y="659002"/>
                  </a:lnTo>
                  <a:lnTo>
                    <a:pt x="35559" y="584962"/>
                  </a:lnTo>
                  <a:lnTo>
                    <a:pt x="57276" y="513588"/>
                  </a:lnTo>
                  <a:lnTo>
                    <a:pt x="85597" y="445516"/>
                  </a:lnTo>
                  <a:lnTo>
                    <a:pt x="120268" y="380873"/>
                  </a:lnTo>
                  <a:lnTo>
                    <a:pt x="160908" y="320167"/>
                  </a:lnTo>
                  <a:lnTo>
                    <a:pt x="206882" y="263779"/>
                  </a:lnTo>
                  <a:lnTo>
                    <a:pt x="258063" y="212217"/>
                  </a:lnTo>
                  <a:lnTo>
                    <a:pt x="313943" y="165481"/>
                  </a:lnTo>
                  <a:lnTo>
                    <a:pt x="374141" y="124333"/>
                  </a:lnTo>
                  <a:lnTo>
                    <a:pt x="438403" y="89026"/>
                  </a:lnTo>
                  <a:lnTo>
                    <a:pt x="506221" y="59944"/>
                  </a:lnTo>
                  <a:lnTo>
                    <a:pt x="577341" y="37464"/>
                  </a:lnTo>
                  <a:lnTo>
                    <a:pt x="651128" y="21971"/>
                  </a:lnTo>
                  <a:lnTo>
                    <a:pt x="689101" y="16891"/>
                  </a:lnTo>
                  <a:lnTo>
                    <a:pt x="727582" y="13843"/>
                  </a:lnTo>
                  <a:lnTo>
                    <a:pt x="766571" y="12700"/>
                  </a:lnTo>
                  <a:lnTo>
                    <a:pt x="909725" y="12700"/>
                  </a:lnTo>
                  <a:lnTo>
                    <a:pt x="883665" y="8255"/>
                  </a:lnTo>
                  <a:lnTo>
                    <a:pt x="845057" y="3556"/>
                  </a:lnTo>
                  <a:lnTo>
                    <a:pt x="805814" y="762"/>
                  </a:lnTo>
                  <a:lnTo>
                    <a:pt x="766190" y="0"/>
                  </a:lnTo>
                  <a:close/>
                </a:path>
                <a:path w="1541145" h="1558925">
                  <a:moveTo>
                    <a:pt x="909725" y="12700"/>
                  </a:moveTo>
                  <a:lnTo>
                    <a:pt x="766571" y="12700"/>
                  </a:lnTo>
                  <a:lnTo>
                    <a:pt x="805688" y="13462"/>
                  </a:lnTo>
                  <a:lnTo>
                    <a:pt x="844168" y="16129"/>
                  </a:lnTo>
                  <a:lnTo>
                    <a:pt x="882141" y="20827"/>
                  </a:lnTo>
                  <a:lnTo>
                    <a:pt x="956182" y="35560"/>
                  </a:lnTo>
                  <a:lnTo>
                    <a:pt x="1027556" y="57276"/>
                  </a:lnTo>
                  <a:lnTo>
                    <a:pt x="1095628" y="85598"/>
                  </a:lnTo>
                  <a:lnTo>
                    <a:pt x="1160144" y="120269"/>
                  </a:lnTo>
                  <a:lnTo>
                    <a:pt x="1220851" y="160909"/>
                  </a:lnTo>
                  <a:lnTo>
                    <a:pt x="1277365" y="206883"/>
                  </a:lnTo>
                  <a:lnTo>
                    <a:pt x="1328927" y="258063"/>
                  </a:lnTo>
                  <a:lnTo>
                    <a:pt x="1375663" y="313944"/>
                  </a:lnTo>
                  <a:lnTo>
                    <a:pt x="1416684" y="374142"/>
                  </a:lnTo>
                  <a:lnTo>
                    <a:pt x="1451990" y="438404"/>
                  </a:lnTo>
                  <a:lnTo>
                    <a:pt x="1481201" y="506222"/>
                  </a:lnTo>
                  <a:lnTo>
                    <a:pt x="1503679" y="577342"/>
                  </a:lnTo>
                  <a:lnTo>
                    <a:pt x="1519174" y="651129"/>
                  </a:lnTo>
                  <a:lnTo>
                    <a:pt x="1524127" y="689101"/>
                  </a:lnTo>
                  <a:lnTo>
                    <a:pt x="1527175" y="727583"/>
                  </a:lnTo>
                  <a:lnTo>
                    <a:pt x="1528432" y="766191"/>
                  </a:lnTo>
                  <a:lnTo>
                    <a:pt x="1528445" y="770509"/>
                  </a:lnTo>
                  <a:lnTo>
                    <a:pt x="1541145" y="770509"/>
                  </a:lnTo>
                  <a:lnTo>
                    <a:pt x="1541145" y="766191"/>
                  </a:lnTo>
                  <a:lnTo>
                    <a:pt x="1539875" y="726567"/>
                  </a:lnTo>
                  <a:lnTo>
                    <a:pt x="1536700" y="687451"/>
                  </a:lnTo>
                  <a:lnTo>
                    <a:pt x="1531620" y="648843"/>
                  </a:lnTo>
                  <a:lnTo>
                    <a:pt x="1524634" y="610997"/>
                  </a:lnTo>
                  <a:lnTo>
                    <a:pt x="1515872" y="573786"/>
                  </a:lnTo>
                  <a:lnTo>
                    <a:pt x="1493011" y="501523"/>
                  </a:lnTo>
                  <a:lnTo>
                    <a:pt x="1463294" y="432562"/>
                  </a:lnTo>
                  <a:lnTo>
                    <a:pt x="1427352" y="367284"/>
                  </a:lnTo>
                  <a:lnTo>
                    <a:pt x="1385570" y="306070"/>
                  </a:lnTo>
                  <a:lnTo>
                    <a:pt x="1338072" y="249300"/>
                  </a:lnTo>
                  <a:lnTo>
                    <a:pt x="1285494" y="197231"/>
                  </a:lnTo>
                  <a:lnTo>
                    <a:pt x="1228216" y="150495"/>
                  </a:lnTo>
                  <a:lnTo>
                    <a:pt x="1166495" y="109220"/>
                  </a:lnTo>
                  <a:lnTo>
                    <a:pt x="1100708" y="74041"/>
                  </a:lnTo>
                  <a:lnTo>
                    <a:pt x="1031493" y="45212"/>
                  </a:lnTo>
                  <a:lnTo>
                    <a:pt x="958976" y="23113"/>
                  </a:lnTo>
                  <a:lnTo>
                    <a:pt x="921638" y="14732"/>
                  </a:lnTo>
                  <a:lnTo>
                    <a:pt x="909725" y="12700"/>
                  </a:lnTo>
                  <a:close/>
                </a:path>
              </a:pathLst>
            </a:custGeom>
            <a:solidFill>
              <a:srgbClr val="0100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988308" y="4392167"/>
              <a:ext cx="4241800" cy="1557655"/>
            </a:xfrm>
            <a:custGeom>
              <a:avLst/>
              <a:gdLst/>
              <a:ahLst/>
              <a:cxnLst/>
              <a:rect l="l" t="t" r="r" b="b"/>
              <a:pathLst>
                <a:path w="4241800" h="1557654">
                  <a:moveTo>
                    <a:pt x="772439" y="1538668"/>
                  </a:moveTo>
                  <a:lnTo>
                    <a:pt x="745871" y="1538668"/>
                  </a:lnTo>
                  <a:lnTo>
                    <a:pt x="733361" y="1538668"/>
                  </a:lnTo>
                  <a:lnTo>
                    <a:pt x="733044" y="1557477"/>
                  </a:lnTo>
                  <a:lnTo>
                    <a:pt x="772439" y="1538668"/>
                  </a:lnTo>
                  <a:close/>
                </a:path>
                <a:path w="4241800" h="1557654">
                  <a:moveTo>
                    <a:pt x="1541018" y="758698"/>
                  </a:moveTo>
                  <a:lnTo>
                    <a:pt x="1539240" y="715899"/>
                  </a:lnTo>
                  <a:lnTo>
                    <a:pt x="1535430" y="676910"/>
                  </a:lnTo>
                  <a:lnTo>
                    <a:pt x="1529842" y="638429"/>
                  </a:lnTo>
                  <a:lnTo>
                    <a:pt x="1522476" y="600710"/>
                  </a:lnTo>
                  <a:lnTo>
                    <a:pt x="1513078" y="563626"/>
                  </a:lnTo>
                  <a:lnTo>
                    <a:pt x="1489329" y="491744"/>
                  </a:lnTo>
                  <a:lnTo>
                    <a:pt x="1458849" y="423291"/>
                  </a:lnTo>
                  <a:lnTo>
                    <a:pt x="1422019" y="358394"/>
                  </a:lnTo>
                  <a:lnTo>
                    <a:pt x="1379347" y="297815"/>
                  </a:lnTo>
                  <a:lnTo>
                    <a:pt x="1331214" y="241681"/>
                  </a:lnTo>
                  <a:lnTo>
                    <a:pt x="1278001" y="190373"/>
                  </a:lnTo>
                  <a:lnTo>
                    <a:pt x="1220089" y="144399"/>
                  </a:lnTo>
                  <a:lnTo>
                    <a:pt x="1157859" y="104013"/>
                  </a:lnTo>
                  <a:lnTo>
                    <a:pt x="1091819" y="69723"/>
                  </a:lnTo>
                  <a:lnTo>
                    <a:pt x="1022096" y="41783"/>
                  </a:lnTo>
                  <a:lnTo>
                    <a:pt x="949325" y="20701"/>
                  </a:lnTo>
                  <a:lnTo>
                    <a:pt x="911860" y="12827"/>
                  </a:lnTo>
                  <a:lnTo>
                    <a:pt x="910297" y="12573"/>
                  </a:lnTo>
                  <a:lnTo>
                    <a:pt x="873760" y="6604"/>
                  </a:lnTo>
                  <a:lnTo>
                    <a:pt x="835152" y="2540"/>
                  </a:lnTo>
                  <a:lnTo>
                    <a:pt x="795909" y="254"/>
                  </a:lnTo>
                  <a:lnTo>
                    <a:pt x="756285" y="0"/>
                  </a:lnTo>
                  <a:lnTo>
                    <a:pt x="716661" y="1651"/>
                  </a:lnTo>
                  <a:lnTo>
                    <a:pt x="677545" y="5334"/>
                  </a:lnTo>
                  <a:lnTo>
                    <a:pt x="639191" y="10922"/>
                  </a:lnTo>
                  <a:lnTo>
                    <a:pt x="601345" y="18415"/>
                  </a:lnTo>
                  <a:lnTo>
                    <a:pt x="564134" y="27686"/>
                  </a:lnTo>
                  <a:lnTo>
                    <a:pt x="492252" y="51435"/>
                  </a:lnTo>
                  <a:lnTo>
                    <a:pt x="423672" y="81915"/>
                  </a:lnTo>
                  <a:lnTo>
                    <a:pt x="358775" y="118618"/>
                  </a:lnTo>
                  <a:lnTo>
                    <a:pt x="298069" y="161290"/>
                  </a:lnTo>
                  <a:lnTo>
                    <a:pt x="241935" y="209296"/>
                  </a:lnTo>
                  <a:lnTo>
                    <a:pt x="190627" y="262509"/>
                  </a:lnTo>
                  <a:lnTo>
                    <a:pt x="144526" y="320421"/>
                  </a:lnTo>
                  <a:lnTo>
                    <a:pt x="104140" y="382524"/>
                  </a:lnTo>
                  <a:lnTo>
                    <a:pt x="69850" y="448564"/>
                  </a:lnTo>
                  <a:lnTo>
                    <a:pt x="41910" y="518287"/>
                  </a:lnTo>
                  <a:lnTo>
                    <a:pt x="20701" y="590931"/>
                  </a:lnTo>
                  <a:lnTo>
                    <a:pt x="12827" y="628269"/>
                  </a:lnTo>
                  <a:lnTo>
                    <a:pt x="6604" y="666369"/>
                  </a:lnTo>
                  <a:lnTo>
                    <a:pt x="2540" y="704977"/>
                  </a:lnTo>
                  <a:lnTo>
                    <a:pt x="254" y="744093"/>
                  </a:lnTo>
                  <a:lnTo>
                    <a:pt x="0" y="783717"/>
                  </a:lnTo>
                  <a:lnTo>
                    <a:pt x="1651" y="823214"/>
                  </a:lnTo>
                  <a:lnTo>
                    <a:pt x="5334" y="862330"/>
                  </a:lnTo>
                  <a:lnTo>
                    <a:pt x="10922" y="900811"/>
                  </a:lnTo>
                  <a:lnTo>
                    <a:pt x="18415" y="938530"/>
                  </a:lnTo>
                  <a:lnTo>
                    <a:pt x="27686" y="975614"/>
                  </a:lnTo>
                  <a:lnTo>
                    <a:pt x="51562" y="1047496"/>
                  </a:lnTo>
                  <a:lnTo>
                    <a:pt x="82042" y="1116076"/>
                  </a:lnTo>
                  <a:lnTo>
                    <a:pt x="118872" y="1180846"/>
                  </a:lnTo>
                  <a:lnTo>
                    <a:pt x="161417" y="1241501"/>
                  </a:lnTo>
                  <a:lnTo>
                    <a:pt x="209550" y="1297673"/>
                  </a:lnTo>
                  <a:lnTo>
                    <a:pt x="262763" y="1348841"/>
                  </a:lnTo>
                  <a:lnTo>
                    <a:pt x="320802" y="1394942"/>
                  </a:lnTo>
                  <a:lnTo>
                    <a:pt x="383032" y="1435265"/>
                  </a:lnTo>
                  <a:lnTo>
                    <a:pt x="449072" y="1469631"/>
                  </a:lnTo>
                  <a:lnTo>
                    <a:pt x="518795" y="1497571"/>
                  </a:lnTo>
                  <a:lnTo>
                    <a:pt x="591566" y="1518691"/>
                  </a:lnTo>
                  <a:lnTo>
                    <a:pt x="629031" y="1526552"/>
                  </a:lnTo>
                  <a:lnTo>
                    <a:pt x="667131" y="1532699"/>
                  </a:lnTo>
                  <a:lnTo>
                    <a:pt x="705739" y="1536814"/>
                  </a:lnTo>
                  <a:lnTo>
                    <a:pt x="733374" y="1538097"/>
                  </a:lnTo>
                  <a:lnTo>
                    <a:pt x="745896" y="1538097"/>
                  </a:lnTo>
                  <a:lnTo>
                    <a:pt x="773645" y="1538097"/>
                  </a:lnTo>
                  <a:lnTo>
                    <a:pt x="784225" y="1533042"/>
                  </a:lnTo>
                  <a:lnTo>
                    <a:pt x="733933" y="1506689"/>
                  </a:lnTo>
                  <a:lnTo>
                    <a:pt x="733602" y="1525397"/>
                  </a:lnTo>
                  <a:lnTo>
                    <a:pt x="706374" y="1524127"/>
                  </a:lnTo>
                  <a:lnTo>
                    <a:pt x="630936" y="1514017"/>
                  </a:lnTo>
                  <a:lnTo>
                    <a:pt x="558038" y="1496720"/>
                  </a:lnTo>
                  <a:lnTo>
                    <a:pt x="487934" y="1472514"/>
                  </a:lnTo>
                  <a:lnTo>
                    <a:pt x="421132" y="1441805"/>
                  </a:lnTo>
                  <a:lnTo>
                    <a:pt x="357886" y="1404962"/>
                  </a:lnTo>
                  <a:lnTo>
                    <a:pt x="298831" y="1362443"/>
                  </a:lnTo>
                  <a:lnTo>
                    <a:pt x="244094" y="1314526"/>
                  </a:lnTo>
                  <a:lnTo>
                    <a:pt x="194310" y="1261630"/>
                  </a:lnTo>
                  <a:lnTo>
                    <a:pt x="149606" y="1204175"/>
                  </a:lnTo>
                  <a:lnTo>
                    <a:pt x="110490" y="1142365"/>
                  </a:lnTo>
                  <a:lnTo>
                    <a:pt x="77470" y="1076706"/>
                  </a:lnTo>
                  <a:lnTo>
                    <a:pt x="50800" y="1007745"/>
                  </a:lnTo>
                  <a:lnTo>
                    <a:pt x="30734" y="935482"/>
                  </a:lnTo>
                  <a:lnTo>
                    <a:pt x="17907" y="860552"/>
                  </a:lnTo>
                  <a:lnTo>
                    <a:pt x="14351" y="822071"/>
                  </a:lnTo>
                  <a:lnTo>
                    <a:pt x="12573" y="783209"/>
                  </a:lnTo>
                  <a:lnTo>
                    <a:pt x="12954" y="744093"/>
                  </a:lnTo>
                  <a:lnTo>
                    <a:pt x="15240" y="705739"/>
                  </a:lnTo>
                  <a:lnTo>
                    <a:pt x="19304" y="667766"/>
                  </a:lnTo>
                  <a:lnTo>
                    <a:pt x="33020" y="593598"/>
                  </a:lnTo>
                  <a:lnTo>
                    <a:pt x="53975" y="522097"/>
                  </a:lnTo>
                  <a:lnTo>
                    <a:pt x="81407" y="453644"/>
                  </a:lnTo>
                  <a:lnTo>
                    <a:pt x="115316" y="388620"/>
                  </a:lnTo>
                  <a:lnTo>
                    <a:pt x="155067" y="327533"/>
                  </a:lnTo>
                  <a:lnTo>
                    <a:pt x="200279" y="270637"/>
                  </a:lnTo>
                  <a:lnTo>
                    <a:pt x="250825" y="218313"/>
                  </a:lnTo>
                  <a:lnTo>
                    <a:pt x="306197" y="171196"/>
                  </a:lnTo>
                  <a:lnTo>
                    <a:pt x="365887" y="129159"/>
                  </a:lnTo>
                  <a:lnTo>
                    <a:pt x="429641" y="93091"/>
                  </a:lnTo>
                  <a:lnTo>
                    <a:pt x="497078" y="63246"/>
                  </a:lnTo>
                  <a:lnTo>
                    <a:pt x="567817" y="39878"/>
                  </a:lnTo>
                  <a:lnTo>
                    <a:pt x="641604" y="23368"/>
                  </a:lnTo>
                  <a:lnTo>
                    <a:pt x="679323" y="17907"/>
                  </a:lnTo>
                  <a:lnTo>
                    <a:pt x="717804" y="14351"/>
                  </a:lnTo>
                  <a:lnTo>
                    <a:pt x="756793" y="12573"/>
                  </a:lnTo>
                  <a:lnTo>
                    <a:pt x="795909" y="12954"/>
                  </a:lnTo>
                  <a:lnTo>
                    <a:pt x="834390" y="15240"/>
                  </a:lnTo>
                  <a:lnTo>
                    <a:pt x="872363" y="19304"/>
                  </a:lnTo>
                  <a:lnTo>
                    <a:pt x="946658" y="33020"/>
                  </a:lnTo>
                  <a:lnTo>
                    <a:pt x="1018159" y="53848"/>
                  </a:lnTo>
                  <a:lnTo>
                    <a:pt x="1086739" y="81407"/>
                  </a:lnTo>
                  <a:lnTo>
                    <a:pt x="1151763" y="115189"/>
                  </a:lnTo>
                  <a:lnTo>
                    <a:pt x="1212977" y="154940"/>
                  </a:lnTo>
                  <a:lnTo>
                    <a:pt x="1269873" y="200152"/>
                  </a:lnTo>
                  <a:lnTo>
                    <a:pt x="1322197" y="250571"/>
                  </a:lnTo>
                  <a:lnTo>
                    <a:pt x="1369568" y="305816"/>
                  </a:lnTo>
                  <a:lnTo>
                    <a:pt x="1411478" y="365506"/>
                  </a:lnTo>
                  <a:lnTo>
                    <a:pt x="1447673" y="429260"/>
                  </a:lnTo>
                  <a:lnTo>
                    <a:pt x="1477518" y="496570"/>
                  </a:lnTo>
                  <a:lnTo>
                    <a:pt x="1501013" y="567309"/>
                  </a:lnTo>
                  <a:lnTo>
                    <a:pt x="1517396" y="640969"/>
                  </a:lnTo>
                  <a:lnTo>
                    <a:pt x="1522857" y="678688"/>
                  </a:lnTo>
                  <a:lnTo>
                    <a:pt x="1526540" y="717169"/>
                  </a:lnTo>
                  <a:lnTo>
                    <a:pt x="1528318" y="759206"/>
                  </a:lnTo>
                  <a:lnTo>
                    <a:pt x="1541018" y="758698"/>
                  </a:lnTo>
                  <a:close/>
                </a:path>
                <a:path w="4241800" h="1557654">
                  <a:moveTo>
                    <a:pt x="4241292" y="748411"/>
                  </a:moveTo>
                  <a:lnTo>
                    <a:pt x="4239260" y="709295"/>
                  </a:lnTo>
                  <a:lnTo>
                    <a:pt x="4235323" y="670687"/>
                  </a:lnTo>
                  <a:lnTo>
                    <a:pt x="4229354" y="632587"/>
                  </a:lnTo>
                  <a:lnTo>
                    <a:pt x="4221734" y="595122"/>
                  </a:lnTo>
                  <a:lnTo>
                    <a:pt x="4200906" y="522351"/>
                  </a:lnTo>
                  <a:lnTo>
                    <a:pt x="4173347" y="452628"/>
                  </a:lnTo>
                  <a:lnTo>
                    <a:pt x="4139311" y="386334"/>
                  </a:lnTo>
                  <a:lnTo>
                    <a:pt x="4099306" y="323977"/>
                  </a:lnTo>
                  <a:lnTo>
                    <a:pt x="4053713" y="265811"/>
                  </a:lnTo>
                  <a:lnTo>
                    <a:pt x="4002659" y="212344"/>
                  </a:lnTo>
                  <a:lnTo>
                    <a:pt x="3946779" y="163957"/>
                  </a:lnTo>
                  <a:lnTo>
                    <a:pt x="3886200" y="121031"/>
                  </a:lnTo>
                  <a:lnTo>
                    <a:pt x="3821557" y="83947"/>
                  </a:lnTo>
                  <a:lnTo>
                    <a:pt x="3753231" y="53086"/>
                  </a:lnTo>
                  <a:lnTo>
                    <a:pt x="3681349" y="28956"/>
                  </a:lnTo>
                  <a:lnTo>
                    <a:pt x="3644392" y="19431"/>
                  </a:lnTo>
                  <a:lnTo>
                    <a:pt x="3606546" y="11684"/>
                  </a:lnTo>
                  <a:lnTo>
                    <a:pt x="3568192" y="5842"/>
                  </a:lnTo>
                  <a:lnTo>
                    <a:pt x="3529076" y="1905"/>
                  </a:lnTo>
                  <a:lnTo>
                    <a:pt x="3489833" y="0"/>
                  </a:lnTo>
                  <a:lnTo>
                    <a:pt x="3489198" y="12700"/>
                  </a:lnTo>
                  <a:lnTo>
                    <a:pt x="3528568" y="14605"/>
                  </a:lnTo>
                  <a:lnTo>
                    <a:pt x="3566795" y="18542"/>
                  </a:lnTo>
                  <a:lnTo>
                    <a:pt x="3604641" y="24257"/>
                  </a:lnTo>
                  <a:lnTo>
                    <a:pt x="3678174" y="41148"/>
                  </a:lnTo>
                  <a:lnTo>
                    <a:pt x="3748913" y="65024"/>
                  </a:lnTo>
                  <a:lnTo>
                    <a:pt x="3816096" y="95377"/>
                  </a:lnTo>
                  <a:lnTo>
                    <a:pt x="3879723" y="131953"/>
                  </a:lnTo>
                  <a:lnTo>
                    <a:pt x="3939159" y="174117"/>
                  </a:lnTo>
                  <a:lnTo>
                    <a:pt x="3994150" y="221742"/>
                  </a:lnTo>
                  <a:lnTo>
                    <a:pt x="4044315" y="274447"/>
                  </a:lnTo>
                  <a:lnTo>
                    <a:pt x="4089146" y="331597"/>
                  </a:lnTo>
                  <a:lnTo>
                    <a:pt x="4128516" y="392938"/>
                  </a:lnTo>
                  <a:lnTo>
                    <a:pt x="4161917" y="458089"/>
                  </a:lnTo>
                  <a:lnTo>
                    <a:pt x="4189095" y="526796"/>
                  </a:lnTo>
                  <a:lnTo>
                    <a:pt x="4209415" y="598297"/>
                  </a:lnTo>
                  <a:lnTo>
                    <a:pt x="4222750" y="672719"/>
                  </a:lnTo>
                  <a:lnTo>
                    <a:pt x="4226560" y="710692"/>
                  </a:lnTo>
                  <a:lnTo>
                    <a:pt x="4228592" y="788162"/>
                  </a:lnTo>
                  <a:lnTo>
                    <a:pt x="4226814" y="827036"/>
                  </a:lnTo>
                  <a:lnTo>
                    <a:pt x="4222877" y="865378"/>
                  </a:lnTo>
                  <a:lnTo>
                    <a:pt x="4217162" y="903097"/>
                  </a:lnTo>
                  <a:lnTo>
                    <a:pt x="4200144" y="976757"/>
                  </a:lnTo>
                  <a:lnTo>
                    <a:pt x="4176395" y="1047242"/>
                  </a:lnTo>
                  <a:lnTo>
                    <a:pt x="4145915" y="1114425"/>
                  </a:lnTo>
                  <a:lnTo>
                    <a:pt x="4109339" y="1177925"/>
                  </a:lnTo>
                  <a:lnTo>
                    <a:pt x="4067048" y="1237284"/>
                  </a:lnTo>
                  <a:lnTo>
                    <a:pt x="4019423" y="1292275"/>
                  </a:lnTo>
                  <a:lnTo>
                    <a:pt x="3966718" y="1342313"/>
                  </a:lnTo>
                  <a:lnTo>
                    <a:pt x="3909568" y="1387284"/>
                  </a:lnTo>
                  <a:lnTo>
                    <a:pt x="3848100" y="1426552"/>
                  </a:lnTo>
                  <a:lnTo>
                    <a:pt x="3782822" y="1459992"/>
                  </a:lnTo>
                  <a:lnTo>
                    <a:pt x="3714115" y="1486979"/>
                  </a:lnTo>
                  <a:lnTo>
                    <a:pt x="3642360" y="1507375"/>
                  </a:lnTo>
                  <a:lnTo>
                    <a:pt x="3568065" y="1520672"/>
                  </a:lnTo>
                  <a:lnTo>
                    <a:pt x="3529965" y="1524533"/>
                  </a:lnTo>
                  <a:lnTo>
                    <a:pt x="3491484" y="1526514"/>
                  </a:lnTo>
                  <a:lnTo>
                    <a:pt x="3452368" y="1526603"/>
                  </a:lnTo>
                  <a:lnTo>
                    <a:pt x="3413633" y="1524711"/>
                  </a:lnTo>
                  <a:lnTo>
                    <a:pt x="3375533" y="1520913"/>
                  </a:lnTo>
                  <a:lnTo>
                    <a:pt x="3301111" y="1507769"/>
                  </a:lnTo>
                  <a:lnTo>
                    <a:pt x="3229356" y="1487551"/>
                  </a:lnTo>
                  <a:lnTo>
                    <a:pt x="3160649" y="1460715"/>
                  </a:lnTo>
                  <a:lnTo>
                    <a:pt x="3095625" y="1427632"/>
                  </a:lnTo>
                  <a:lnTo>
                    <a:pt x="3034157" y="1388605"/>
                  </a:lnTo>
                  <a:lnTo>
                    <a:pt x="2977134" y="1344117"/>
                  </a:lnTo>
                  <a:lnTo>
                    <a:pt x="2924683" y="1294511"/>
                  </a:lnTo>
                  <a:lnTo>
                    <a:pt x="2877058" y="1240091"/>
                  </a:lnTo>
                  <a:lnTo>
                    <a:pt x="2834767" y="1181354"/>
                  </a:lnTo>
                  <a:lnTo>
                    <a:pt x="2798064" y="1118616"/>
                  </a:lnTo>
                  <a:lnTo>
                    <a:pt x="2767584" y="1052195"/>
                  </a:lnTo>
                  <a:lnTo>
                    <a:pt x="2743454" y="982726"/>
                  </a:lnTo>
                  <a:lnTo>
                    <a:pt x="2726055" y="910209"/>
                  </a:lnTo>
                  <a:lnTo>
                    <a:pt x="2715768" y="835291"/>
                  </a:lnTo>
                  <a:lnTo>
                    <a:pt x="2714485" y="809167"/>
                  </a:lnTo>
                  <a:lnTo>
                    <a:pt x="2733167" y="808748"/>
                  </a:lnTo>
                  <a:lnTo>
                    <a:pt x="2726626" y="796290"/>
                  </a:lnTo>
                  <a:lnTo>
                    <a:pt x="2706751" y="758444"/>
                  </a:lnTo>
                  <a:lnTo>
                    <a:pt x="2682494" y="809891"/>
                  </a:lnTo>
                  <a:lnTo>
                    <a:pt x="2701798" y="809447"/>
                  </a:lnTo>
                  <a:lnTo>
                    <a:pt x="2703195" y="836676"/>
                  </a:lnTo>
                  <a:lnTo>
                    <a:pt x="2707513" y="875157"/>
                  </a:lnTo>
                  <a:lnTo>
                    <a:pt x="2713609" y="912876"/>
                  </a:lnTo>
                  <a:lnTo>
                    <a:pt x="2731389" y="986536"/>
                  </a:lnTo>
                  <a:lnTo>
                    <a:pt x="2755900" y="1057148"/>
                  </a:lnTo>
                  <a:lnTo>
                    <a:pt x="2787015" y="1124712"/>
                  </a:lnTo>
                  <a:lnTo>
                    <a:pt x="2824226" y="1188466"/>
                  </a:lnTo>
                  <a:lnTo>
                    <a:pt x="2867279" y="1248219"/>
                  </a:lnTo>
                  <a:lnTo>
                    <a:pt x="2915666" y="1303528"/>
                  </a:lnTo>
                  <a:lnTo>
                    <a:pt x="2969133" y="1353934"/>
                  </a:lnTo>
                  <a:lnTo>
                    <a:pt x="3027172" y="1399171"/>
                  </a:lnTo>
                  <a:lnTo>
                    <a:pt x="3089529" y="1438821"/>
                  </a:lnTo>
                  <a:lnTo>
                    <a:pt x="3155696" y="1472412"/>
                  </a:lnTo>
                  <a:lnTo>
                    <a:pt x="3225546" y="1499679"/>
                  </a:lnTo>
                  <a:lnTo>
                    <a:pt x="3298571" y="1520228"/>
                  </a:lnTo>
                  <a:lnTo>
                    <a:pt x="3336163" y="1527797"/>
                  </a:lnTo>
                  <a:lnTo>
                    <a:pt x="3374263" y="1533550"/>
                  </a:lnTo>
                  <a:lnTo>
                    <a:pt x="3413125" y="1537385"/>
                  </a:lnTo>
                  <a:lnTo>
                    <a:pt x="3452495" y="1539303"/>
                  </a:lnTo>
                  <a:lnTo>
                    <a:pt x="3492119" y="1539201"/>
                  </a:lnTo>
                  <a:lnTo>
                    <a:pt x="3531235" y="1537169"/>
                  </a:lnTo>
                  <a:lnTo>
                    <a:pt x="3569970" y="1533232"/>
                  </a:lnTo>
                  <a:lnTo>
                    <a:pt x="3608070" y="1527365"/>
                  </a:lnTo>
                  <a:lnTo>
                    <a:pt x="3611778" y="1526603"/>
                  </a:lnTo>
                  <a:lnTo>
                    <a:pt x="3645535" y="1519669"/>
                  </a:lnTo>
                  <a:lnTo>
                    <a:pt x="3718433" y="1498917"/>
                  </a:lnTo>
                  <a:lnTo>
                    <a:pt x="3788283" y="1471422"/>
                  </a:lnTo>
                  <a:lnTo>
                    <a:pt x="3854577" y="1437424"/>
                  </a:lnTo>
                  <a:lnTo>
                    <a:pt x="3917188" y="1397444"/>
                  </a:lnTo>
                  <a:lnTo>
                    <a:pt x="3975227" y="1351737"/>
                  </a:lnTo>
                  <a:lnTo>
                    <a:pt x="4028821" y="1300810"/>
                  </a:lnTo>
                  <a:lnTo>
                    <a:pt x="4077208" y="1244930"/>
                  </a:lnTo>
                  <a:lnTo>
                    <a:pt x="4120261" y="1184529"/>
                  </a:lnTo>
                  <a:lnTo>
                    <a:pt x="4157345" y="1119886"/>
                  </a:lnTo>
                  <a:lnTo>
                    <a:pt x="4188333" y="1051687"/>
                  </a:lnTo>
                  <a:lnTo>
                    <a:pt x="4212463" y="979932"/>
                  </a:lnTo>
                  <a:lnTo>
                    <a:pt x="4221988" y="942848"/>
                  </a:lnTo>
                  <a:lnTo>
                    <a:pt x="4229608" y="905129"/>
                  </a:lnTo>
                  <a:lnTo>
                    <a:pt x="4235450" y="866648"/>
                  </a:lnTo>
                  <a:lnTo>
                    <a:pt x="4239387" y="827659"/>
                  </a:lnTo>
                  <a:lnTo>
                    <a:pt x="4241279" y="788162"/>
                  </a:lnTo>
                  <a:lnTo>
                    <a:pt x="4241292" y="748411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760601" y="4542231"/>
            <a:ext cx="1330960" cy="139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5885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252525"/>
                </a:solidFill>
                <a:latin typeface="Calibri"/>
                <a:cs typeface="Calibri"/>
              </a:rPr>
              <a:t>Invest</a:t>
            </a:r>
            <a:r>
              <a:rPr sz="1800" b="1" spc="-7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52525"/>
                </a:solidFill>
                <a:latin typeface="Calibri"/>
                <a:cs typeface="Calibri"/>
              </a:rPr>
              <a:t>in</a:t>
            </a:r>
            <a:endParaRPr sz="1800">
              <a:latin typeface="Calibri"/>
              <a:cs typeface="Calibri"/>
            </a:endParaRPr>
          </a:p>
          <a:p>
            <a:pPr marL="95885">
              <a:lnSpc>
                <a:spcPct val="100000"/>
              </a:lnSpc>
              <a:spcBef>
                <a:spcPts val="5"/>
              </a:spcBef>
            </a:pPr>
            <a:r>
              <a:rPr sz="1800" b="1" spc="-20" dirty="0">
                <a:solidFill>
                  <a:srgbClr val="252525"/>
                </a:solidFill>
                <a:latin typeface="Calibri"/>
                <a:cs typeface="Calibri"/>
              </a:rPr>
              <a:t>Technology</a:t>
            </a:r>
            <a:endParaRPr sz="18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930"/>
              </a:spcBef>
              <a:buClr>
                <a:srgbClr val="000000"/>
              </a:buClr>
              <a:buSzPct val="91666"/>
              <a:buFont typeface="Arial MT"/>
              <a:buChar char="•"/>
              <a:tabLst>
                <a:tab pos="185420" algn="l"/>
              </a:tabLst>
            </a:pPr>
            <a:r>
              <a:rPr sz="1200" spc="-240" dirty="0">
                <a:solidFill>
                  <a:srgbClr val="404040"/>
                </a:solidFill>
                <a:latin typeface="Verdana"/>
                <a:cs typeface="Verdana"/>
              </a:rPr>
              <a:t>T</a:t>
            </a:r>
            <a:r>
              <a:rPr sz="1200" spc="105" dirty="0">
                <a:solidFill>
                  <a:srgbClr val="404040"/>
                </a:solidFill>
                <a:latin typeface="Verdana"/>
                <a:cs typeface="Verdana"/>
              </a:rPr>
              <a:t>ec</a:t>
            </a:r>
            <a:r>
              <a:rPr sz="1200" spc="-30" dirty="0">
                <a:solidFill>
                  <a:srgbClr val="404040"/>
                </a:solidFill>
                <a:latin typeface="Verdana"/>
                <a:cs typeface="Verdana"/>
              </a:rPr>
              <a:t>h</a:t>
            </a:r>
            <a:r>
              <a:rPr sz="1200" spc="-90" dirty="0">
                <a:solidFill>
                  <a:srgbClr val="404040"/>
                </a:solidFill>
                <a:latin typeface="Verdana"/>
                <a:cs typeface="Verdana"/>
              </a:rPr>
              <a:t> i</a:t>
            </a:r>
            <a:r>
              <a:rPr sz="1200" spc="-65" dirty="0">
                <a:solidFill>
                  <a:srgbClr val="404040"/>
                </a:solidFill>
                <a:latin typeface="Verdana"/>
                <a:cs typeface="Verdana"/>
              </a:rPr>
              <a:t>ni</a:t>
            </a:r>
            <a:r>
              <a:rPr sz="1200" spc="-85" dirty="0">
                <a:solidFill>
                  <a:srgbClr val="404040"/>
                </a:solidFill>
                <a:latin typeface="Verdana"/>
                <a:cs typeface="Verdana"/>
              </a:rPr>
              <a:t>t</a:t>
            </a:r>
            <a:r>
              <a:rPr sz="1200" spc="-5" dirty="0">
                <a:solidFill>
                  <a:srgbClr val="404040"/>
                </a:solidFill>
                <a:latin typeface="Verdana"/>
                <a:cs typeface="Verdana"/>
              </a:rPr>
              <a:t>i</a:t>
            </a:r>
            <a:r>
              <a:rPr sz="1200" spc="10" dirty="0">
                <a:solidFill>
                  <a:srgbClr val="404040"/>
                </a:solidFill>
                <a:latin typeface="Verdana"/>
                <a:cs typeface="Verdana"/>
              </a:rPr>
              <a:t>a</a:t>
            </a:r>
            <a:r>
              <a:rPr sz="1200" spc="-95" dirty="0">
                <a:solidFill>
                  <a:srgbClr val="404040"/>
                </a:solidFill>
                <a:latin typeface="Verdana"/>
                <a:cs typeface="Verdana"/>
              </a:rPr>
              <a:t>t</a:t>
            </a:r>
            <a:r>
              <a:rPr sz="1200" spc="-75" dirty="0">
                <a:solidFill>
                  <a:srgbClr val="404040"/>
                </a:solidFill>
                <a:latin typeface="Verdana"/>
                <a:cs typeface="Verdana"/>
              </a:rPr>
              <a:t>iv</a:t>
            </a:r>
            <a:r>
              <a:rPr sz="1200" spc="65" dirty="0">
                <a:solidFill>
                  <a:srgbClr val="404040"/>
                </a:solidFill>
                <a:latin typeface="Verdana"/>
                <a:cs typeface="Verdana"/>
              </a:rPr>
              <a:t>e</a:t>
            </a:r>
            <a:r>
              <a:rPr sz="1200" spc="-155" dirty="0">
                <a:solidFill>
                  <a:srgbClr val="404040"/>
                </a:solidFill>
                <a:latin typeface="Verdana"/>
                <a:cs typeface="Verdana"/>
              </a:rPr>
              <a:t>-</a:t>
            </a:r>
            <a:r>
              <a:rPr sz="1200" spc="-100" dirty="0">
                <a:solidFill>
                  <a:srgbClr val="404040"/>
                </a:solidFill>
                <a:latin typeface="Verdana"/>
                <a:cs typeface="Verdana"/>
              </a:rPr>
              <a:t>1</a:t>
            </a:r>
            <a:endParaRPr sz="1200">
              <a:latin typeface="Verdana"/>
              <a:cs typeface="Verdana"/>
            </a:endParaRPr>
          </a:p>
          <a:p>
            <a:pPr marL="184785" indent="-172720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SzPct val="91666"/>
              <a:buFont typeface="Arial MT"/>
              <a:buChar char="•"/>
              <a:tabLst>
                <a:tab pos="185420" algn="l"/>
              </a:tabLst>
            </a:pPr>
            <a:r>
              <a:rPr sz="1200" spc="-240" dirty="0">
                <a:solidFill>
                  <a:srgbClr val="404040"/>
                </a:solidFill>
                <a:latin typeface="Verdana"/>
                <a:cs typeface="Verdana"/>
              </a:rPr>
              <a:t>T</a:t>
            </a:r>
            <a:r>
              <a:rPr sz="1200" spc="105" dirty="0">
                <a:solidFill>
                  <a:srgbClr val="404040"/>
                </a:solidFill>
                <a:latin typeface="Verdana"/>
                <a:cs typeface="Verdana"/>
              </a:rPr>
              <a:t>ec</a:t>
            </a:r>
            <a:r>
              <a:rPr sz="1200" spc="-30" dirty="0">
                <a:solidFill>
                  <a:srgbClr val="404040"/>
                </a:solidFill>
                <a:latin typeface="Verdana"/>
                <a:cs typeface="Verdana"/>
              </a:rPr>
              <a:t>h</a:t>
            </a:r>
            <a:r>
              <a:rPr sz="1200" spc="-90" dirty="0">
                <a:solidFill>
                  <a:srgbClr val="404040"/>
                </a:solidFill>
                <a:latin typeface="Verdana"/>
                <a:cs typeface="Verdana"/>
              </a:rPr>
              <a:t> i</a:t>
            </a:r>
            <a:r>
              <a:rPr sz="1200" spc="-65" dirty="0">
                <a:solidFill>
                  <a:srgbClr val="404040"/>
                </a:solidFill>
                <a:latin typeface="Verdana"/>
                <a:cs typeface="Verdana"/>
              </a:rPr>
              <a:t>ni</a:t>
            </a:r>
            <a:r>
              <a:rPr sz="1200" spc="-85" dirty="0">
                <a:solidFill>
                  <a:srgbClr val="404040"/>
                </a:solidFill>
                <a:latin typeface="Verdana"/>
                <a:cs typeface="Verdana"/>
              </a:rPr>
              <a:t>t</a:t>
            </a:r>
            <a:r>
              <a:rPr sz="1200" spc="-5" dirty="0">
                <a:solidFill>
                  <a:srgbClr val="404040"/>
                </a:solidFill>
                <a:latin typeface="Verdana"/>
                <a:cs typeface="Verdana"/>
              </a:rPr>
              <a:t>i</a:t>
            </a:r>
            <a:r>
              <a:rPr sz="1200" spc="10" dirty="0">
                <a:solidFill>
                  <a:srgbClr val="404040"/>
                </a:solidFill>
                <a:latin typeface="Verdana"/>
                <a:cs typeface="Verdana"/>
              </a:rPr>
              <a:t>a</a:t>
            </a:r>
            <a:r>
              <a:rPr sz="1200" spc="-95" dirty="0">
                <a:solidFill>
                  <a:srgbClr val="404040"/>
                </a:solidFill>
                <a:latin typeface="Verdana"/>
                <a:cs typeface="Verdana"/>
              </a:rPr>
              <a:t>t</a:t>
            </a:r>
            <a:r>
              <a:rPr sz="1200" spc="-75" dirty="0">
                <a:solidFill>
                  <a:srgbClr val="404040"/>
                </a:solidFill>
                <a:latin typeface="Verdana"/>
                <a:cs typeface="Verdana"/>
              </a:rPr>
              <a:t>iv</a:t>
            </a:r>
            <a:r>
              <a:rPr sz="1200" spc="65" dirty="0">
                <a:solidFill>
                  <a:srgbClr val="404040"/>
                </a:solidFill>
                <a:latin typeface="Verdana"/>
                <a:cs typeface="Verdana"/>
              </a:rPr>
              <a:t>e</a:t>
            </a:r>
            <a:r>
              <a:rPr sz="1200" spc="-155" dirty="0">
                <a:solidFill>
                  <a:srgbClr val="404040"/>
                </a:solidFill>
                <a:latin typeface="Verdana"/>
                <a:cs typeface="Verdana"/>
              </a:rPr>
              <a:t>-</a:t>
            </a:r>
            <a:r>
              <a:rPr sz="1200" spc="-100" dirty="0">
                <a:solidFill>
                  <a:srgbClr val="404040"/>
                </a:solidFill>
                <a:latin typeface="Verdana"/>
                <a:cs typeface="Verdana"/>
              </a:rPr>
              <a:t>2</a:t>
            </a:r>
            <a:endParaRPr sz="1200">
              <a:latin typeface="Verdana"/>
              <a:cs typeface="Verdana"/>
            </a:endParaRPr>
          </a:p>
          <a:p>
            <a:pPr marL="184785" indent="-172720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SzPct val="91666"/>
              <a:buFont typeface="Arial MT"/>
              <a:buChar char="•"/>
              <a:tabLst>
                <a:tab pos="185420" algn="l"/>
              </a:tabLst>
            </a:pPr>
            <a:r>
              <a:rPr sz="1200" spc="-240" dirty="0">
                <a:solidFill>
                  <a:srgbClr val="404040"/>
                </a:solidFill>
                <a:latin typeface="Verdana"/>
                <a:cs typeface="Verdana"/>
              </a:rPr>
              <a:t>T</a:t>
            </a:r>
            <a:r>
              <a:rPr sz="1200" spc="105" dirty="0">
                <a:solidFill>
                  <a:srgbClr val="404040"/>
                </a:solidFill>
                <a:latin typeface="Verdana"/>
                <a:cs typeface="Verdana"/>
              </a:rPr>
              <a:t>ec</a:t>
            </a:r>
            <a:r>
              <a:rPr sz="1200" spc="-30" dirty="0">
                <a:solidFill>
                  <a:srgbClr val="404040"/>
                </a:solidFill>
                <a:latin typeface="Verdana"/>
                <a:cs typeface="Verdana"/>
              </a:rPr>
              <a:t>h</a:t>
            </a:r>
            <a:r>
              <a:rPr sz="1200" spc="-90" dirty="0">
                <a:solidFill>
                  <a:srgbClr val="404040"/>
                </a:solidFill>
                <a:latin typeface="Verdana"/>
                <a:cs typeface="Verdana"/>
              </a:rPr>
              <a:t> i</a:t>
            </a:r>
            <a:r>
              <a:rPr sz="1200" spc="-65" dirty="0">
                <a:solidFill>
                  <a:srgbClr val="404040"/>
                </a:solidFill>
                <a:latin typeface="Verdana"/>
                <a:cs typeface="Verdana"/>
              </a:rPr>
              <a:t>ni</a:t>
            </a:r>
            <a:r>
              <a:rPr sz="1200" spc="-85" dirty="0">
                <a:solidFill>
                  <a:srgbClr val="404040"/>
                </a:solidFill>
                <a:latin typeface="Verdana"/>
                <a:cs typeface="Verdana"/>
              </a:rPr>
              <a:t>t</a:t>
            </a:r>
            <a:r>
              <a:rPr sz="1200" spc="-5" dirty="0">
                <a:solidFill>
                  <a:srgbClr val="404040"/>
                </a:solidFill>
                <a:latin typeface="Verdana"/>
                <a:cs typeface="Verdana"/>
              </a:rPr>
              <a:t>i</a:t>
            </a:r>
            <a:r>
              <a:rPr sz="1200" spc="10" dirty="0">
                <a:solidFill>
                  <a:srgbClr val="404040"/>
                </a:solidFill>
                <a:latin typeface="Verdana"/>
                <a:cs typeface="Verdana"/>
              </a:rPr>
              <a:t>a</a:t>
            </a:r>
            <a:r>
              <a:rPr sz="1200" spc="-95" dirty="0">
                <a:solidFill>
                  <a:srgbClr val="404040"/>
                </a:solidFill>
                <a:latin typeface="Verdana"/>
                <a:cs typeface="Verdana"/>
              </a:rPr>
              <a:t>t</a:t>
            </a:r>
            <a:r>
              <a:rPr sz="1200" spc="-75" dirty="0">
                <a:solidFill>
                  <a:srgbClr val="404040"/>
                </a:solidFill>
                <a:latin typeface="Verdana"/>
                <a:cs typeface="Verdana"/>
              </a:rPr>
              <a:t>iv</a:t>
            </a:r>
            <a:r>
              <a:rPr sz="1200" spc="65" dirty="0">
                <a:solidFill>
                  <a:srgbClr val="404040"/>
                </a:solidFill>
                <a:latin typeface="Verdana"/>
                <a:cs typeface="Verdana"/>
              </a:rPr>
              <a:t>e</a:t>
            </a:r>
            <a:r>
              <a:rPr sz="1200" spc="-155" dirty="0">
                <a:solidFill>
                  <a:srgbClr val="404040"/>
                </a:solidFill>
                <a:latin typeface="Verdana"/>
                <a:cs typeface="Verdana"/>
              </a:rPr>
              <a:t>-</a:t>
            </a:r>
            <a:r>
              <a:rPr sz="1200" spc="-100" dirty="0">
                <a:solidFill>
                  <a:srgbClr val="404040"/>
                </a:solidFill>
                <a:latin typeface="Verdana"/>
                <a:cs typeface="Verdana"/>
              </a:rPr>
              <a:t>3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468361" y="2175205"/>
            <a:ext cx="231965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1F4980"/>
                </a:solidFill>
                <a:latin typeface="Calibri"/>
                <a:cs typeface="Calibri"/>
              </a:rPr>
              <a:t>Opening</a:t>
            </a:r>
            <a:r>
              <a:rPr sz="1600" b="1" spc="5" dirty="0">
                <a:solidFill>
                  <a:srgbClr val="1F4980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1F4980"/>
                </a:solidFill>
                <a:latin typeface="Calibri"/>
                <a:cs typeface="Calibri"/>
              </a:rPr>
              <a:t>newer</a:t>
            </a:r>
            <a:r>
              <a:rPr sz="1600" b="1" dirty="0">
                <a:solidFill>
                  <a:srgbClr val="1F4980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1F4980"/>
                </a:solidFill>
                <a:latin typeface="Calibri"/>
                <a:cs typeface="Calibri"/>
              </a:rPr>
              <a:t>branches</a:t>
            </a:r>
            <a:r>
              <a:rPr sz="1600" b="1" spc="10" dirty="0">
                <a:solidFill>
                  <a:srgbClr val="1F4980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1F4980"/>
                </a:solidFill>
                <a:latin typeface="Calibri"/>
                <a:cs typeface="Calibri"/>
              </a:rPr>
              <a:t>&amp;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468361" y="2419604"/>
            <a:ext cx="158369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5" dirty="0">
                <a:solidFill>
                  <a:srgbClr val="1F4980"/>
                </a:solidFill>
                <a:latin typeface="Calibri"/>
                <a:cs typeface="Calibri"/>
              </a:rPr>
              <a:t>Enter</a:t>
            </a:r>
            <a:r>
              <a:rPr sz="1600" b="1" spc="-25" dirty="0">
                <a:solidFill>
                  <a:srgbClr val="1F4980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1F4980"/>
                </a:solidFill>
                <a:latin typeface="Calibri"/>
                <a:cs typeface="Calibri"/>
              </a:rPr>
              <a:t>new</a:t>
            </a:r>
            <a:r>
              <a:rPr sz="1600" b="1" spc="-20" dirty="0">
                <a:solidFill>
                  <a:srgbClr val="1F4980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1F4980"/>
                </a:solidFill>
                <a:latin typeface="Calibri"/>
                <a:cs typeface="Calibri"/>
              </a:rPr>
              <a:t>Regions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801105" y="2457450"/>
            <a:ext cx="59245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5" dirty="0">
                <a:solidFill>
                  <a:srgbClr val="1F4980"/>
                </a:solidFill>
                <a:latin typeface="Calibri"/>
                <a:cs typeface="Calibri"/>
              </a:rPr>
              <a:t>01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468361" y="2668889"/>
            <a:ext cx="3855085" cy="544830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705"/>
              </a:spcBef>
              <a:buClr>
                <a:srgbClr val="000000"/>
              </a:buClr>
              <a:buSzPct val="91666"/>
              <a:buFont typeface="Arial MT"/>
              <a:buChar char="•"/>
              <a:tabLst>
                <a:tab pos="185420" algn="l"/>
              </a:tabLst>
            </a:pPr>
            <a:r>
              <a:rPr sz="1200" spc="20" dirty="0">
                <a:solidFill>
                  <a:srgbClr val="404040"/>
                </a:solidFill>
                <a:latin typeface="Verdana"/>
                <a:cs typeface="Verdana"/>
              </a:rPr>
              <a:t>Opening</a:t>
            </a:r>
            <a:r>
              <a:rPr sz="1200" spc="-105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404040"/>
                </a:solidFill>
                <a:latin typeface="Verdana"/>
                <a:cs typeface="Verdana"/>
              </a:rPr>
              <a:t>of</a:t>
            </a:r>
            <a:r>
              <a:rPr sz="1200" spc="-95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-20" dirty="0">
                <a:solidFill>
                  <a:srgbClr val="404040"/>
                </a:solidFill>
                <a:latin typeface="Verdana"/>
                <a:cs typeface="Verdana"/>
              </a:rPr>
              <a:t>ten</a:t>
            </a:r>
            <a:r>
              <a:rPr sz="1200" spc="-65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15" dirty="0">
                <a:solidFill>
                  <a:srgbClr val="404040"/>
                </a:solidFill>
                <a:latin typeface="Verdana"/>
                <a:cs typeface="Verdana"/>
              </a:rPr>
              <a:t>new</a:t>
            </a:r>
            <a:r>
              <a:rPr sz="1200" spc="-105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404040"/>
                </a:solidFill>
                <a:latin typeface="Verdana"/>
                <a:cs typeface="Verdana"/>
              </a:rPr>
              <a:t>branches</a:t>
            </a:r>
            <a:endParaRPr sz="1200">
              <a:latin typeface="Verdana"/>
              <a:cs typeface="Verdana"/>
            </a:endParaRPr>
          </a:p>
          <a:p>
            <a:pPr marL="184785" indent="-172720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SzPct val="91666"/>
              <a:buFont typeface="Arial MT"/>
              <a:buChar char="•"/>
              <a:tabLst>
                <a:tab pos="185420" algn="l"/>
              </a:tabLst>
            </a:pPr>
            <a:r>
              <a:rPr sz="1200" spc="-40" dirty="0">
                <a:solidFill>
                  <a:srgbClr val="404040"/>
                </a:solidFill>
                <a:latin typeface="Verdana"/>
                <a:cs typeface="Verdana"/>
              </a:rPr>
              <a:t>Expansion</a:t>
            </a:r>
            <a:r>
              <a:rPr sz="1200" spc="-95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-60" dirty="0">
                <a:solidFill>
                  <a:srgbClr val="404040"/>
                </a:solidFill>
                <a:latin typeface="Verdana"/>
                <a:cs typeface="Verdana"/>
              </a:rPr>
              <a:t>in</a:t>
            </a:r>
            <a:r>
              <a:rPr sz="1200" spc="-75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-20" dirty="0">
                <a:solidFill>
                  <a:srgbClr val="404040"/>
                </a:solidFill>
                <a:latin typeface="Verdana"/>
                <a:cs typeface="Verdana"/>
              </a:rPr>
              <a:t>east</a:t>
            </a:r>
            <a:r>
              <a:rPr sz="1200" spc="-85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-75" dirty="0">
                <a:solidFill>
                  <a:srgbClr val="404040"/>
                </a:solidFill>
                <a:latin typeface="Verdana"/>
                <a:cs typeface="Verdana"/>
              </a:rPr>
              <a:t>UP,</a:t>
            </a:r>
            <a:r>
              <a:rPr sz="1200" spc="-65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-70" dirty="0">
                <a:solidFill>
                  <a:srgbClr val="404040"/>
                </a:solidFill>
                <a:latin typeface="Verdana"/>
                <a:cs typeface="Verdana"/>
              </a:rPr>
              <a:t>Bihar</a:t>
            </a:r>
            <a:r>
              <a:rPr sz="1200" spc="-8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20" dirty="0">
                <a:solidFill>
                  <a:srgbClr val="404040"/>
                </a:solidFill>
                <a:latin typeface="Verdana"/>
                <a:cs typeface="Verdana"/>
              </a:rPr>
              <a:t>along</a:t>
            </a:r>
            <a:r>
              <a:rPr sz="1200" spc="-75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-50" dirty="0">
                <a:solidFill>
                  <a:srgbClr val="404040"/>
                </a:solidFill>
                <a:latin typeface="Verdana"/>
                <a:cs typeface="Verdana"/>
              </a:rPr>
              <a:t>with</a:t>
            </a:r>
            <a:r>
              <a:rPr sz="1200" spc="-65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-35" dirty="0">
                <a:solidFill>
                  <a:srgbClr val="404040"/>
                </a:solidFill>
                <a:latin typeface="Verdana"/>
                <a:cs typeface="Verdana"/>
              </a:rPr>
              <a:t>other</a:t>
            </a:r>
            <a:r>
              <a:rPr sz="1200" spc="-55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-60" dirty="0">
                <a:solidFill>
                  <a:srgbClr val="404040"/>
                </a:solidFill>
                <a:latin typeface="Verdana"/>
                <a:cs typeface="Verdana"/>
              </a:rPr>
              <a:t>states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804275" y="4542231"/>
            <a:ext cx="2222500" cy="139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252525"/>
                </a:solidFill>
                <a:latin typeface="Calibri"/>
                <a:cs typeface="Calibri"/>
              </a:rPr>
              <a:t>Introduce</a:t>
            </a:r>
            <a:r>
              <a:rPr sz="1800" b="1" spc="-8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52525"/>
                </a:solidFill>
                <a:latin typeface="Calibri"/>
                <a:cs typeface="Calibri"/>
              </a:rPr>
              <a:t>new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 spc="-5" dirty="0">
                <a:solidFill>
                  <a:srgbClr val="252525"/>
                </a:solidFill>
                <a:latin typeface="Calibri"/>
                <a:cs typeface="Calibri"/>
              </a:rPr>
              <a:t>product</a:t>
            </a:r>
            <a:endParaRPr sz="18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930"/>
              </a:spcBef>
              <a:buClr>
                <a:srgbClr val="000000"/>
              </a:buClr>
              <a:buSzPct val="91666"/>
              <a:buFont typeface="Arial MT"/>
              <a:buChar char="•"/>
              <a:tabLst>
                <a:tab pos="185420" algn="l"/>
              </a:tabLst>
            </a:pPr>
            <a:r>
              <a:rPr sz="1200" spc="100" dirty="0">
                <a:solidFill>
                  <a:srgbClr val="404040"/>
                </a:solidFill>
                <a:latin typeface="Verdana"/>
                <a:cs typeface="Verdana"/>
              </a:rPr>
              <a:t>M</a:t>
            </a:r>
            <a:r>
              <a:rPr sz="1200" spc="-65" dirty="0">
                <a:solidFill>
                  <a:srgbClr val="404040"/>
                </a:solidFill>
                <a:latin typeface="Verdana"/>
                <a:cs typeface="Verdana"/>
              </a:rPr>
              <a:t>SM</a:t>
            </a:r>
            <a:r>
              <a:rPr sz="1200" spc="-120" dirty="0">
                <a:solidFill>
                  <a:srgbClr val="404040"/>
                </a:solidFill>
                <a:latin typeface="Verdana"/>
                <a:cs typeface="Verdana"/>
              </a:rPr>
              <a:t>E</a:t>
            </a:r>
            <a:r>
              <a:rPr sz="1200" spc="-10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-30" dirty="0">
                <a:solidFill>
                  <a:srgbClr val="404040"/>
                </a:solidFill>
                <a:latin typeface="Verdana"/>
                <a:cs typeface="Verdana"/>
              </a:rPr>
              <a:t>L</a:t>
            </a:r>
            <a:r>
              <a:rPr sz="1200" spc="-35" dirty="0">
                <a:solidFill>
                  <a:srgbClr val="404040"/>
                </a:solidFill>
                <a:latin typeface="Verdana"/>
                <a:cs typeface="Verdana"/>
              </a:rPr>
              <a:t>o</a:t>
            </a:r>
            <a:r>
              <a:rPr sz="1200" spc="90" dirty="0">
                <a:solidFill>
                  <a:srgbClr val="404040"/>
                </a:solidFill>
                <a:latin typeface="Verdana"/>
                <a:cs typeface="Verdana"/>
              </a:rPr>
              <a:t>a</a:t>
            </a:r>
            <a:r>
              <a:rPr sz="1200" spc="-95" dirty="0">
                <a:solidFill>
                  <a:srgbClr val="404040"/>
                </a:solidFill>
                <a:latin typeface="Verdana"/>
                <a:cs typeface="Verdana"/>
              </a:rPr>
              <a:t>ns</a:t>
            </a:r>
            <a:endParaRPr sz="1200">
              <a:latin typeface="Verdana"/>
              <a:cs typeface="Verdana"/>
            </a:endParaRPr>
          </a:p>
          <a:p>
            <a:pPr marL="184785" indent="-172720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SzPct val="91666"/>
              <a:buFont typeface="Arial MT"/>
              <a:buChar char="•"/>
              <a:tabLst>
                <a:tab pos="185420" algn="l"/>
              </a:tabLst>
            </a:pPr>
            <a:r>
              <a:rPr sz="1200" spc="-240" dirty="0">
                <a:solidFill>
                  <a:srgbClr val="404040"/>
                </a:solidFill>
                <a:latin typeface="Verdana"/>
                <a:cs typeface="Verdana"/>
              </a:rPr>
              <a:t>T</a:t>
            </a:r>
            <a:r>
              <a:rPr sz="1200" spc="90" dirty="0">
                <a:solidFill>
                  <a:srgbClr val="404040"/>
                </a:solidFill>
                <a:latin typeface="Verdana"/>
                <a:cs typeface="Verdana"/>
              </a:rPr>
              <a:t>a</a:t>
            </a:r>
            <a:r>
              <a:rPr sz="1200" spc="-40" dirty="0">
                <a:solidFill>
                  <a:srgbClr val="404040"/>
                </a:solidFill>
                <a:latin typeface="Verdana"/>
                <a:cs typeface="Verdana"/>
              </a:rPr>
              <a:t>r</a:t>
            </a:r>
            <a:r>
              <a:rPr sz="1200" spc="-60" dirty="0">
                <a:solidFill>
                  <a:srgbClr val="404040"/>
                </a:solidFill>
                <a:latin typeface="Verdana"/>
                <a:cs typeface="Verdana"/>
              </a:rPr>
              <a:t>g</a:t>
            </a:r>
            <a:r>
              <a:rPr sz="1200" spc="-5" dirty="0">
                <a:solidFill>
                  <a:srgbClr val="404040"/>
                </a:solidFill>
                <a:latin typeface="Verdana"/>
                <a:cs typeface="Verdana"/>
              </a:rPr>
              <a:t>e</a:t>
            </a:r>
            <a:r>
              <a:rPr sz="1200" spc="-30" dirty="0">
                <a:solidFill>
                  <a:srgbClr val="404040"/>
                </a:solidFill>
                <a:latin typeface="Verdana"/>
                <a:cs typeface="Verdana"/>
              </a:rPr>
              <a:t>t</a:t>
            </a:r>
            <a:r>
              <a:rPr sz="1200" spc="-25" dirty="0">
                <a:solidFill>
                  <a:srgbClr val="404040"/>
                </a:solidFill>
                <a:latin typeface="Verdana"/>
                <a:cs typeface="Verdana"/>
              </a:rPr>
              <a:t>ing</a:t>
            </a:r>
            <a:r>
              <a:rPr sz="1200" spc="-3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-165" dirty="0">
                <a:solidFill>
                  <a:srgbClr val="404040"/>
                </a:solidFill>
                <a:latin typeface="Verdana"/>
                <a:cs typeface="Verdana"/>
              </a:rPr>
              <a:t>–</a:t>
            </a:r>
            <a:r>
              <a:rPr sz="1200" spc="-75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-114" dirty="0">
                <a:solidFill>
                  <a:srgbClr val="404040"/>
                </a:solidFill>
                <a:latin typeface="Verdana"/>
                <a:cs typeface="Verdana"/>
              </a:rPr>
              <a:t>S</a:t>
            </a:r>
            <a:r>
              <a:rPr sz="1200" spc="-145" dirty="0">
                <a:solidFill>
                  <a:srgbClr val="404040"/>
                </a:solidFill>
                <a:latin typeface="Verdana"/>
                <a:cs typeface="Verdana"/>
              </a:rPr>
              <a:t>m</a:t>
            </a:r>
            <a:r>
              <a:rPr sz="1200" spc="90" dirty="0">
                <a:solidFill>
                  <a:srgbClr val="404040"/>
                </a:solidFill>
                <a:latin typeface="Verdana"/>
                <a:cs typeface="Verdana"/>
              </a:rPr>
              <a:t>a</a:t>
            </a:r>
            <a:r>
              <a:rPr sz="1200" spc="-80" dirty="0">
                <a:solidFill>
                  <a:srgbClr val="404040"/>
                </a:solidFill>
                <a:latin typeface="Verdana"/>
                <a:cs typeface="Verdana"/>
              </a:rPr>
              <a:t>l</a:t>
            </a:r>
            <a:r>
              <a:rPr sz="1200" spc="-90" dirty="0">
                <a:solidFill>
                  <a:srgbClr val="404040"/>
                </a:solidFill>
                <a:latin typeface="Verdana"/>
                <a:cs typeface="Verdana"/>
              </a:rPr>
              <a:t>l</a:t>
            </a:r>
            <a:r>
              <a:rPr sz="1200" spc="-114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-145" dirty="0">
                <a:solidFill>
                  <a:srgbClr val="404040"/>
                </a:solidFill>
                <a:latin typeface="Verdana"/>
                <a:cs typeface="Verdana"/>
              </a:rPr>
              <a:t>B</a:t>
            </a:r>
            <a:r>
              <a:rPr sz="1200" spc="-95" dirty="0">
                <a:solidFill>
                  <a:srgbClr val="404040"/>
                </a:solidFill>
                <a:latin typeface="Verdana"/>
                <a:cs typeface="Verdana"/>
              </a:rPr>
              <a:t>us</a:t>
            </a:r>
            <a:r>
              <a:rPr sz="1200" spc="-80" dirty="0">
                <a:solidFill>
                  <a:srgbClr val="404040"/>
                </a:solidFill>
                <a:latin typeface="Verdana"/>
                <a:cs typeface="Verdana"/>
              </a:rPr>
              <a:t>iness</a:t>
            </a:r>
            <a:r>
              <a:rPr sz="1200" spc="-50" dirty="0">
                <a:solidFill>
                  <a:srgbClr val="404040"/>
                </a:solidFill>
                <a:latin typeface="Verdana"/>
                <a:cs typeface="Verdana"/>
              </a:rPr>
              <a:t>es</a:t>
            </a:r>
            <a:endParaRPr sz="1200">
              <a:latin typeface="Verdana"/>
              <a:cs typeface="Verdana"/>
            </a:endParaRPr>
          </a:p>
          <a:p>
            <a:pPr marL="184785" indent="-172720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SzPct val="91666"/>
              <a:buFont typeface="Arial MT"/>
              <a:buChar char="•"/>
              <a:tabLst>
                <a:tab pos="185420" algn="l"/>
              </a:tabLst>
            </a:pPr>
            <a:r>
              <a:rPr sz="1200" spc="-30" dirty="0">
                <a:solidFill>
                  <a:srgbClr val="404040"/>
                </a:solidFill>
                <a:latin typeface="Verdana"/>
                <a:cs typeface="Verdana"/>
              </a:rPr>
              <a:t>L</a:t>
            </a:r>
            <a:r>
              <a:rPr sz="1200" spc="-40" dirty="0">
                <a:solidFill>
                  <a:srgbClr val="404040"/>
                </a:solidFill>
                <a:latin typeface="Verdana"/>
                <a:cs typeface="Verdana"/>
              </a:rPr>
              <a:t>o</a:t>
            </a:r>
            <a:r>
              <a:rPr sz="1200" spc="90" dirty="0">
                <a:solidFill>
                  <a:srgbClr val="404040"/>
                </a:solidFill>
                <a:latin typeface="Verdana"/>
                <a:cs typeface="Verdana"/>
              </a:rPr>
              <a:t>a</a:t>
            </a:r>
            <a:r>
              <a:rPr sz="1200" spc="-30" dirty="0">
                <a:solidFill>
                  <a:srgbClr val="404040"/>
                </a:solidFill>
                <a:latin typeface="Verdana"/>
                <a:cs typeface="Verdana"/>
              </a:rPr>
              <a:t>n</a:t>
            </a:r>
            <a:r>
              <a:rPr sz="1200" spc="-65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-150" dirty="0">
                <a:solidFill>
                  <a:srgbClr val="404040"/>
                </a:solidFill>
                <a:latin typeface="Verdana"/>
                <a:cs typeface="Verdana"/>
              </a:rPr>
              <a:t>Siz</a:t>
            </a:r>
            <a:r>
              <a:rPr sz="1200" spc="65" dirty="0">
                <a:solidFill>
                  <a:srgbClr val="404040"/>
                </a:solidFill>
                <a:latin typeface="Verdana"/>
                <a:cs typeface="Verdana"/>
              </a:rPr>
              <a:t>e</a:t>
            </a:r>
            <a:r>
              <a:rPr sz="1200" spc="-85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-165" dirty="0">
                <a:solidFill>
                  <a:srgbClr val="404040"/>
                </a:solidFill>
                <a:latin typeface="Verdana"/>
                <a:cs typeface="Verdana"/>
              </a:rPr>
              <a:t>–</a:t>
            </a:r>
            <a:r>
              <a:rPr sz="1200" spc="-90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-110" dirty="0">
                <a:solidFill>
                  <a:srgbClr val="404040"/>
                </a:solidFill>
                <a:latin typeface="Verdana"/>
                <a:cs typeface="Verdana"/>
              </a:rPr>
              <a:t>R</a:t>
            </a:r>
            <a:r>
              <a:rPr sz="1200" spc="-135" dirty="0">
                <a:solidFill>
                  <a:srgbClr val="404040"/>
                </a:solidFill>
                <a:latin typeface="Verdana"/>
                <a:cs typeface="Verdana"/>
              </a:rPr>
              <a:t>s1</a:t>
            </a:r>
            <a:r>
              <a:rPr sz="1200" spc="-155" dirty="0">
                <a:solidFill>
                  <a:srgbClr val="404040"/>
                </a:solidFill>
                <a:latin typeface="Verdana"/>
                <a:cs typeface="Verdana"/>
              </a:rPr>
              <a:t>-</a:t>
            </a:r>
            <a:r>
              <a:rPr sz="1200" spc="-100" dirty="0">
                <a:solidFill>
                  <a:srgbClr val="404040"/>
                </a:solidFill>
                <a:latin typeface="Verdana"/>
                <a:cs typeface="Verdana"/>
              </a:rPr>
              <a:t>5</a:t>
            </a:r>
            <a:r>
              <a:rPr sz="1200" spc="-95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200" spc="-45" dirty="0">
                <a:solidFill>
                  <a:srgbClr val="404040"/>
                </a:solidFill>
                <a:latin typeface="Verdana"/>
                <a:cs typeface="Verdana"/>
              </a:rPr>
              <a:t>La</a:t>
            </a:r>
            <a:r>
              <a:rPr sz="1200" spc="-50" dirty="0">
                <a:solidFill>
                  <a:srgbClr val="404040"/>
                </a:solidFill>
                <a:latin typeface="Verdana"/>
                <a:cs typeface="Verdana"/>
              </a:rPr>
              <a:t>k</a:t>
            </a:r>
            <a:r>
              <a:rPr sz="1200" spc="-30" dirty="0">
                <a:solidFill>
                  <a:srgbClr val="404040"/>
                </a:solidFill>
                <a:latin typeface="Verdana"/>
                <a:cs typeface="Verdana"/>
              </a:rPr>
              <a:t>h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164451" y="4772659"/>
            <a:ext cx="59245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1" spc="-5" dirty="0">
                <a:solidFill>
                  <a:srgbClr val="252525"/>
                </a:solidFill>
                <a:latin typeface="Calibri"/>
                <a:cs typeface="Calibri"/>
              </a:rPr>
              <a:t>02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463541" y="4780026"/>
            <a:ext cx="59245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1" spc="-5" dirty="0">
                <a:solidFill>
                  <a:srgbClr val="252525"/>
                </a:solidFill>
                <a:latin typeface="Calibri"/>
                <a:cs typeface="Calibri"/>
              </a:rPr>
              <a:t>03</a:t>
            </a:r>
            <a:endParaRPr sz="4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573011" y="0"/>
            <a:ext cx="5619115" cy="866140"/>
          </a:xfrm>
          <a:custGeom>
            <a:avLst/>
            <a:gdLst/>
            <a:ahLst/>
            <a:cxnLst/>
            <a:rect l="l" t="t" r="r" b="b"/>
            <a:pathLst>
              <a:path w="5619115" h="866140">
                <a:moveTo>
                  <a:pt x="0" y="865632"/>
                </a:moveTo>
                <a:lnTo>
                  <a:pt x="5618988" y="865632"/>
                </a:lnTo>
                <a:lnTo>
                  <a:pt x="5618988" y="0"/>
                </a:lnTo>
                <a:lnTo>
                  <a:pt x="0" y="0"/>
                </a:lnTo>
                <a:lnTo>
                  <a:pt x="0" y="865632"/>
                </a:lnTo>
                <a:close/>
              </a:path>
            </a:pathLst>
          </a:custGeom>
          <a:solidFill>
            <a:srgbClr val="1F49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16939" y="522858"/>
            <a:ext cx="2919730" cy="757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160"/>
              </a:lnSpc>
              <a:spcBef>
                <a:spcPts val="105"/>
              </a:spcBef>
            </a:pPr>
            <a:r>
              <a:rPr sz="2000" b="0" spc="-90" dirty="0">
                <a:solidFill>
                  <a:srgbClr val="171616"/>
                </a:solidFill>
                <a:latin typeface="Verdana"/>
                <a:cs typeface="Verdana"/>
              </a:rPr>
              <a:t>Fun</a:t>
            </a:r>
            <a:r>
              <a:rPr sz="2000" b="0" spc="-20" dirty="0">
                <a:solidFill>
                  <a:srgbClr val="171616"/>
                </a:solidFill>
                <a:latin typeface="Verdana"/>
                <a:cs typeface="Verdana"/>
              </a:rPr>
              <a:t>d</a:t>
            </a:r>
            <a:r>
              <a:rPr sz="2000" b="0" spc="-25" dirty="0">
                <a:solidFill>
                  <a:srgbClr val="171616"/>
                </a:solidFill>
                <a:latin typeface="Verdana"/>
                <a:cs typeface="Verdana"/>
              </a:rPr>
              <a:t>i</a:t>
            </a:r>
            <a:r>
              <a:rPr sz="2000" b="0" spc="25" dirty="0">
                <a:solidFill>
                  <a:srgbClr val="171616"/>
                </a:solidFill>
                <a:latin typeface="Verdana"/>
                <a:cs typeface="Verdana"/>
              </a:rPr>
              <a:t>ng</a:t>
            </a:r>
            <a:r>
              <a:rPr sz="2000" b="0" spc="-150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2000" b="0" spc="-220" dirty="0">
                <a:solidFill>
                  <a:srgbClr val="171616"/>
                </a:solidFill>
                <a:latin typeface="Verdana"/>
                <a:cs typeface="Verdana"/>
              </a:rPr>
              <a:t>B</a:t>
            </a:r>
            <a:r>
              <a:rPr sz="2000" b="0" spc="-5" dirty="0">
                <a:solidFill>
                  <a:srgbClr val="171616"/>
                </a:solidFill>
                <a:latin typeface="Verdana"/>
                <a:cs typeface="Verdana"/>
              </a:rPr>
              <a:t>as</a:t>
            </a:r>
            <a:r>
              <a:rPr sz="2000" b="0" spc="5" dirty="0">
                <a:solidFill>
                  <a:srgbClr val="171616"/>
                </a:solidFill>
                <a:latin typeface="Verdana"/>
                <a:cs typeface="Verdana"/>
              </a:rPr>
              <a:t>e</a:t>
            </a:r>
            <a:r>
              <a:rPr sz="2000" b="0" spc="-175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2000" b="0" spc="105" dirty="0">
                <a:solidFill>
                  <a:srgbClr val="171616"/>
                </a:solidFill>
                <a:latin typeface="Verdana"/>
                <a:cs typeface="Verdana"/>
              </a:rPr>
              <a:t>A</a:t>
            </a:r>
            <a:r>
              <a:rPr sz="2000" b="0" spc="-265" dirty="0">
                <a:solidFill>
                  <a:srgbClr val="171616"/>
                </a:solidFill>
                <a:latin typeface="Verdana"/>
                <a:cs typeface="Verdana"/>
              </a:rPr>
              <a:t>s</a:t>
            </a:r>
            <a:r>
              <a:rPr sz="2000" b="0" spc="-165" dirty="0">
                <a:solidFill>
                  <a:srgbClr val="171616"/>
                </a:solidFill>
                <a:latin typeface="Verdana"/>
                <a:cs typeface="Verdana"/>
              </a:rPr>
              <a:t> </a:t>
            </a:r>
            <a:r>
              <a:rPr sz="2000" b="0" spc="55" dirty="0">
                <a:solidFill>
                  <a:srgbClr val="171616"/>
                </a:solidFill>
                <a:latin typeface="Verdana"/>
                <a:cs typeface="Verdana"/>
              </a:rPr>
              <a:t>On</a:t>
            </a:r>
            <a:endParaRPr sz="2000">
              <a:latin typeface="Verdana"/>
              <a:cs typeface="Verdana"/>
            </a:endParaRPr>
          </a:p>
          <a:p>
            <a:pPr marL="12700">
              <a:lnSpc>
                <a:spcPts val="3600"/>
              </a:lnSpc>
            </a:pPr>
            <a:r>
              <a:rPr spc="-10" dirty="0"/>
              <a:t>31st</a:t>
            </a:r>
            <a:r>
              <a:rPr spc="-30" dirty="0"/>
              <a:t> </a:t>
            </a:r>
            <a:r>
              <a:rPr spc="-15" dirty="0"/>
              <a:t>March</a:t>
            </a:r>
            <a:r>
              <a:rPr spc="-50" dirty="0"/>
              <a:t> </a:t>
            </a:r>
            <a:r>
              <a:rPr spc="-5" dirty="0"/>
              <a:t>'2024</a:t>
            </a:r>
          </a:p>
        </p:txBody>
      </p:sp>
      <p:sp>
        <p:nvSpPr>
          <p:cNvPr id="4" name="object 4"/>
          <p:cNvSpPr/>
          <p:nvPr/>
        </p:nvSpPr>
        <p:spPr>
          <a:xfrm>
            <a:off x="6573011" y="1499616"/>
            <a:ext cx="5619115" cy="5358765"/>
          </a:xfrm>
          <a:custGeom>
            <a:avLst/>
            <a:gdLst/>
            <a:ahLst/>
            <a:cxnLst/>
            <a:rect l="l" t="t" r="r" b="b"/>
            <a:pathLst>
              <a:path w="5619115" h="5358765">
                <a:moveTo>
                  <a:pt x="0" y="5358383"/>
                </a:moveTo>
                <a:lnTo>
                  <a:pt x="5618988" y="5358383"/>
                </a:lnTo>
                <a:lnTo>
                  <a:pt x="5618988" y="0"/>
                </a:lnTo>
                <a:lnTo>
                  <a:pt x="0" y="0"/>
                </a:lnTo>
                <a:lnTo>
                  <a:pt x="0" y="5358383"/>
                </a:lnTo>
                <a:close/>
              </a:path>
            </a:pathLst>
          </a:custGeom>
          <a:solidFill>
            <a:srgbClr val="1F49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996810" y="1918207"/>
            <a:ext cx="4726305" cy="4568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400" spc="-100" dirty="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sz="1400" spc="-9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400" spc="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4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1400" spc="1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400" spc="-19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1400" spc="-85" dirty="0">
                <a:solidFill>
                  <a:srgbClr val="FFFFFF"/>
                </a:solidFill>
                <a:latin typeface="Verdana"/>
                <a:cs typeface="Verdana"/>
              </a:rPr>
              <a:t>burs</a:t>
            </a:r>
            <a:r>
              <a:rPr sz="1400" spc="20" dirty="0">
                <a:solidFill>
                  <a:srgbClr val="FFFFFF"/>
                </a:solidFill>
                <a:latin typeface="Verdana"/>
                <a:cs typeface="Verdana"/>
              </a:rPr>
              <a:t>eme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400" spc="-8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400" spc="-1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400" spc="-55" dirty="0">
                <a:solidFill>
                  <a:srgbClr val="FFFFFF"/>
                </a:solidFill>
                <a:latin typeface="Verdana"/>
                <a:cs typeface="Verdana"/>
              </a:rPr>
              <a:t>f</a:t>
            </a:r>
            <a:r>
              <a:rPr sz="14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120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1400" spc="-114" dirty="0">
                <a:solidFill>
                  <a:srgbClr val="FFFFFF"/>
                </a:solidFill>
                <a:latin typeface="Verdana"/>
                <a:cs typeface="Verdana"/>
              </a:rPr>
              <a:t>04</a:t>
            </a:r>
            <a:r>
              <a:rPr sz="1400" spc="-1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Verdana"/>
                <a:cs typeface="Verdana"/>
              </a:rPr>
              <a:t>Cr</a:t>
            </a:r>
            <a:r>
              <a:rPr sz="1400" spc="-295" dirty="0">
                <a:solidFill>
                  <a:srgbClr val="FFFFFF"/>
                </a:solidFill>
                <a:latin typeface="Verdana"/>
                <a:cs typeface="Verdana"/>
              </a:rPr>
              <a:t>+</a:t>
            </a:r>
            <a:r>
              <a:rPr sz="14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90" dirty="0">
                <a:solidFill>
                  <a:srgbClr val="FFFFFF"/>
                </a:solidFill>
                <a:latin typeface="Verdana"/>
                <a:cs typeface="Verdana"/>
              </a:rPr>
              <a:t>ti</a:t>
            </a:r>
            <a:r>
              <a:rPr sz="1400" spc="-100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400" spc="-105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400" spc="-1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125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1400" spc="-4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400" spc="-25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400" spc="-1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120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1400" spc="-114" dirty="0">
                <a:solidFill>
                  <a:srgbClr val="FFFFFF"/>
                </a:solidFill>
                <a:latin typeface="Verdana"/>
                <a:cs typeface="Verdana"/>
              </a:rPr>
              <a:t>0</a:t>
            </a:r>
            <a:r>
              <a:rPr sz="1400" spc="-120" dirty="0">
                <a:solidFill>
                  <a:srgbClr val="FFFFFF"/>
                </a:solidFill>
                <a:latin typeface="Verdana"/>
                <a:cs typeface="Verdana"/>
              </a:rPr>
              <a:t>24</a:t>
            </a:r>
            <a:endParaRPr sz="1400">
              <a:latin typeface="Verdana"/>
              <a:cs typeface="Verdana"/>
            </a:endParaRPr>
          </a:p>
          <a:p>
            <a:pPr marL="299085" marR="5080" indent="-287020" algn="just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299720" algn="l"/>
              </a:tabLst>
            </a:pPr>
            <a:r>
              <a:rPr sz="1400" spc="-26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400" spc="-3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400" spc="-1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9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400" spc="-35" dirty="0">
                <a:solidFill>
                  <a:srgbClr val="FFFFFF"/>
                </a:solidFill>
                <a:latin typeface="Verdana"/>
                <a:cs typeface="Verdana"/>
              </a:rPr>
              <a:t>h</a:t>
            </a:r>
            <a:r>
              <a:rPr sz="1400" spc="-9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400" spc="-185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1400" spc="-1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75" dirty="0">
                <a:solidFill>
                  <a:srgbClr val="FFFFFF"/>
                </a:solidFill>
                <a:latin typeface="Verdana"/>
                <a:cs typeface="Verdana"/>
              </a:rPr>
              <a:t>F</a:t>
            </a:r>
            <a:r>
              <a:rPr sz="1400" spc="-70" dirty="0">
                <a:solidFill>
                  <a:srgbClr val="FFFFFF"/>
                </a:solidFill>
                <a:latin typeface="Verdana"/>
                <a:cs typeface="Verdana"/>
              </a:rPr>
              <a:t>Y</a:t>
            </a:r>
            <a:r>
              <a:rPr sz="1400" spc="-125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1400" spc="-1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Human</a:t>
            </a:r>
            <a:r>
              <a:rPr sz="1400" spc="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4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400" spc="15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400" spc="-19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1400" spc="6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400" spc="-1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85" dirty="0">
                <a:solidFill>
                  <a:srgbClr val="FFFFFF"/>
                </a:solidFill>
                <a:latin typeface="Verdana"/>
                <a:cs typeface="Verdana"/>
              </a:rPr>
              <a:t>adde</a:t>
            </a:r>
            <a:r>
              <a:rPr sz="1400" spc="90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14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50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1400" spc="-55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1400" spc="-155" dirty="0">
                <a:solidFill>
                  <a:srgbClr val="FFFFFF"/>
                </a:solidFill>
                <a:latin typeface="Verdana"/>
                <a:cs typeface="Verdana"/>
              </a:rPr>
              <a:t>B</a:t>
            </a:r>
            <a:r>
              <a:rPr sz="14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4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400" spc="-35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14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90" dirty="0">
                <a:solidFill>
                  <a:srgbClr val="FFFFFF"/>
                </a:solidFill>
                <a:latin typeface="Verdana"/>
                <a:cs typeface="Verdana"/>
              </a:rPr>
              <a:t>it</a:t>
            </a:r>
            <a:r>
              <a:rPr sz="1400" spc="-185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1400" spc="-1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B</a:t>
            </a:r>
            <a:r>
              <a:rPr sz="1400" spc="5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1400" spc="-1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Verdana"/>
                <a:cs typeface="Verdana"/>
              </a:rPr>
              <a:t>part</a:t>
            </a:r>
            <a:r>
              <a:rPr sz="1400" spc="-3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400" spc="-45" dirty="0">
                <a:solidFill>
                  <a:srgbClr val="FFFFFF"/>
                </a:solidFill>
                <a:latin typeface="Verdana"/>
                <a:cs typeface="Verdana"/>
              </a:rPr>
              <a:t>er  </a:t>
            </a:r>
            <a:r>
              <a:rPr sz="1400" spc="-9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400" spc="-3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400" spc="-1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50" dirty="0">
                <a:solidFill>
                  <a:srgbClr val="FFFFFF"/>
                </a:solidFill>
                <a:latin typeface="Verdana"/>
                <a:cs typeface="Verdana"/>
              </a:rPr>
              <a:t>add</a:t>
            </a:r>
            <a:r>
              <a:rPr sz="1400" spc="4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400" spc="-90" dirty="0">
                <a:solidFill>
                  <a:srgbClr val="FFFFFF"/>
                </a:solidFill>
                <a:latin typeface="Verdana"/>
                <a:cs typeface="Verdana"/>
              </a:rPr>
              <a:t>ti</a:t>
            </a:r>
            <a:r>
              <a:rPr sz="1400" spc="5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400" spc="-3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400" spc="-1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9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400" spc="6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400" spc="-10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400" spc="-105" dirty="0">
                <a:solidFill>
                  <a:srgbClr val="FFFFFF"/>
                </a:solidFill>
                <a:latin typeface="Verdana"/>
                <a:cs typeface="Verdana"/>
              </a:rPr>
              <a:t>ur</a:t>
            </a:r>
            <a:r>
              <a:rPr sz="14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75" dirty="0">
                <a:solidFill>
                  <a:srgbClr val="FFFFFF"/>
                </a:solidFill>
                <a:latin typeface="Verdana"/>
                <a:cs typeface="Verdana"/>
              </a:rPr>
              <a:t>ex</a:t>
            </a:r>
            <a:r>
              <a:rPr sz="1400" spc="-2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400" spc="-19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1400" spc="-9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400" spc="-10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400" spc="-3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400" spc="70" dirty="0">
                <a:solidFill>
                  <a:srgbClr val="FFFFFF"/>
                </a:solidFill>
                <a:latin typeface="Verdana"/>
                <a:cs typeface="Verdana"/>
              </a:rPr>
              <a:t>g</a:t>
            </a:r>
            <a:r>
              <a:rPr sz="1400" spc="-1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Verdana"/>
                <a:cs typeface="Verdana"/>
              </a:rPr>
              <a:t>rela</a:t>
            </a:r>
            <a:r>
              <a:rPr sz="1400" spc="-9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400" spc="-10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400" spc="5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400" spc="-5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400" spc="-19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1400" spc="-50" dirty="0">
                <a:solidFill>
                  <a:srgbClr val="FFFFFF"/>
                </a:solidFill>
                <a:latin typeface="Verdana"/>
                <a:cs typeface="Verdana"/>
              </a:rPr>
              <a:t>h</a:t>
            </a:r>
            <a:r>
              <a:rPr sz="1400" spc="-10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400" spc="85" dirty="0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sz="1400" spc="-1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25" dirty="0">
                <a:solidFill>
                  <a:srgbClr val="FFFFFF"/>
                </a:solidFill>
                <a:latin typeface="Verdana"/>
                <a:cs typeface="Verdana"/>
              </a:rPr>
              <a:t>w</a:t>
            </a:r>
            <a:r>
              <a:rPr sz="1400" spc="-90" dirty="0">
                <a:solidFill>
                  <a:srgbClr val="FFFFFF"/>
                </a:solidFill>
                <a:latin typeface="Verdana"/>
                <a:cs typeface="Verdana"/>
              </a:rPr>
              <a:t>it</a:t>
            </a:r>
            <a:r>
              <a:rPr sz="1400" spc="-30" dirty="0">
                <a:solidFill>
                  <a:srgbClr val="FFFFFF"/>
                </a:solidFill>
                <a:latin typeface="Verdana"/>
                <a:cs typeface="Verdana"/>
              </a:rPr>
              <a:t>h</a:t>
            </a:r>
            <a:r>
              <a:rPr sz="1400" spc="-1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30" dirty="0">
                <a:solidFill>
                  <a:srgbClr val="FFFFFF"/>
                </a:solidFill>
                <a:latin typeface="Verdana"/>
                <a:cs typeface="Verdana"/>
              </a:rPr>
              <a:t>Y</a:t>
            </a:r>
            <a:r>
              <a:rPr sz="1400" spc="-55" dirty="0">
                <a:solidFill>
                  <a:srgbClr val="FFFFFF"/>
                </a:solidFill>
                <a:latin typeface="Verdana"/>
                <a:cs typeface="Verdana"/>
              </a:rPr>
              <a:t>es</a:t>
            </a:r>
            <a:r>
              <a:rPr sz="1400" spc="-1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30" dirty="0">
                <a:solidFill>
                  <a:srgbClr val="FFFFFF"/>
                </a:solidFill>
                <a:latin typeface="Verdana"/>
                <a:cs typeface="Verdana"/>
              </a:rPr>
              <a:t>Ba</a:t>
            </a:r>
            <a:r>
              <a:rPr sz="1400" spc="-3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400" spc="-95" dirty="0">
                <a:solidFill>
                  <a:srgbClr val="FFFFFF"/>
                </a:solidFill>
                <a:latin typeface="Verdana"/>
                <a:cs typeface="Verdana"/>
              </a:rPr>
              <a:t>k  </a:t>
            </a:r>
            <a:r>
              <a:rPr sz="1400" spc="-65" dirty="0">
                <a:solidFill>
                  <a:srgbClr val="FFFFFF"/>
                </a:solidFill>
                <a:latin typeface="Verdana"/>
                <a:cs typeface="Verdana"/>
              </a:rPr>
              <a:t>Ltd.</a:t>
            </a:r>
            <a:r>
              <a:rPr sz="14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60" dirty="0">
                <a:solidFill>
                  <a:srgbClr val="FFFFFF"/>
                </a:solidFill>
                <a:latin typeface="Verdana"/>
                <a:cs typeface="Verdana"/>
              </a:rPr>
              <a:t>Disbursement</a:t>
            </a:r>
            <a:r>
              <a:rPr sz="1400" spc="-1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sz="14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Verdana"/>
                <a:cs typeface="Verdana"/>
              </a:rPr>
              <a:t>take</a:t>
            </a:r>
            <a:r>
              <a:rPr sz="14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70" dirty="0">
                <a:solidFill>
                  <a:srgbClr val="FFFFFF"/>
                </a:solidFill>
                <a:latin typeface="Verdana"/>
                <a:cs typeface="Verdana"/>
              </a:rPr>
              <a:t>place</a:t>
            </a:r>
            <a:r>
              <a:rPr sz="1400" spc="-1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50" dirty="0">
                <a:solidFill>
                  <a:srgbClr val="FFFFFF"/>
                </a:solidFill>
                <a:latin typeface="Verdana"/>
                <a:cs typeface="Verdana"/>
              </a:rPr>
              <a:t>from</a:t>
            </a:r>
            <a:r>
              <a:rPr sz="14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Verdana"/>
                <a:cs typeface="Verdana"/>
              </a:rPr>
              <a:t>Apr’23</a:t>
            </a:r>
            <a:endParaRPr sz="1400">
              <a:latin typeface="Verdana"/>
              <a:cs typeface="Verdana"/>
            </a:endParaRPr>
          </a:p>
          <a:p>
            <a:pPr marL="299085" marR="403225" indent="-287020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400" spc="9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400" spc="80" dirty="0">
                <a:solidFill>
                  <a:srgbClr val="FFFFFF"/>
                </a:solidFill>
                <a:latin typeface="Verdana"/>
                <a:cs typeface="Verdana"/>
              </a:rPr>
              <a:t>dde</a:t>
            </a:r>
            <a:r>
              <a:rPr sz="1400" spc="85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1400" spc="-1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10" dirty="0">
                <a:solidFill>
                  <a:srgbClr val="FFFFFF"/>
                </a:solidFill>
                <a:latin typeface="Verdana"/>
                <a:cs typeface="Verdana"/>
              </a:rPr>
              <a:t>V</a:t>
            </a:r>
            <a:r>
              <a:rPr sz="1400" spc="-9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400" spc="-45" dirty="0">
                <a:solidFill>
                  <a:srgbClr val="FFFFFF"/>
                </a:solidFill>
                <a:latin typeface="Verdana"/>
                <a:cs typeface="Verdana"/>
              </a:rPr>
              <a:t>v</a:t>
            </a:r>
            <a:r>
              <a:rPr sz="1400" spc="-17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400" spc="-9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400" spc="-10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400" spc="-10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400" spc="-1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75" dirty="0">
                <a:solidFill>
                  <a:srgbClr val="FFFFFF"/>
                </a:solidFill>
                <a:latin typeface="Verdana"/>
                <a:cs typeface="Verdana"/>
              </a:rPr>
              <a:t>Cap</a:t>
            </a:r>
            <a:r>
              <a:rPr sz="1400" spc="4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400" spc="-9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400" spc="5" dirty="0">
                <a:solidFill>
                  <a:srgbClr val="FFFFFF"/>
                </a:solidFill>
                <a:latin typeface="Verdana"/>
                <a:cs typeface="Verdana"/>
              </a:rPr>
              <a:t>al</a:t>
            </a:r>
            <a:r>
              <a:rPr sz="1400" spc="-125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1400" spc="-1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190" dirty="0">
                <a:solidFill>
                  <a:srgbClr val="FFFFFF"/>
                </a:solidFill>
                <a:latin typeface="Verdana"/>
                <a:cs typeface="Verdana"/>
              </a:rPr>
              <a:t>B</a:t>
            </a:r>
            <a:r>
              <a:rPr sz="1400" spc="-60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400" spc="15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400" spc="135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1400" spc="-135" dirty="0">
                <a:solidFill>
                  <a:srgbClr val="FFFFFF"/>
                </a:solidFill>
                <a:latin typeface="Verdana"/>
                <a:cs typeface="Verdana"/>
              </a:rPr>
              <a:t>k</a:t>
            </a:r>
            <a:r>
              <a:rPr sz="1400" spc="-19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1400" spc="5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400" spc="-11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400" spc="-105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400" spc="-1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75" dirty="0">
                <a:solidFill>
                  <a:srgbClr val="FFFFFF"/>
                </a:solidFill>
                <a:latin typeface="Verdana"/>
                <a:cs typeface="Verdana"/>
              </a:rPr>
              <a:t>Cap</a:t>
            </a:r>
            <a:r>
              <a:rPr sz="1400" spc="4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400" spc="-9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400" spc="5" dirty="0">
                <a:solidFill>
                  <a:srgbClr val="FFFFFF"/>
                </a:solidFill>
                <a:latin typeface="Verdana"/>
                <a:cs typeface="Verdana"/>
              </a:rPr>
              <a:t>al</a:t>
            </a:r>
            <a:r>
              <a:rPr sz="1400" spc="-125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1400" spc="-1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9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400" spc="20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1400" spc="5" dirty="0">
                <a:solidFill>
                  <a:srgbClr val="FFFFFF"/>
                </a:solidFill>
                <a:latin typeface="Verdana"/>
                <a:cs typeface="Verdana"/>
              </a:rPr>
              <a:t>b</a:t>
            </a:r>
            <a:r>
              <a:rPr sz="1400" spc="-10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400" spc="-75" dirty="0">
                <a:solidFill>
                  <a:srgbClr val="FFFFFF"/>
                </a:solidFill>
                <a:latin typeface="Verdana"/>
                <a:cs typeface="Verdana"/>
              </a:rPr>
              <a:t>t  </a:t>
            </a:r>
            <a:r>
              <a:rPr sz="1400" spc="-80" dirty="0">
                <a:solidFill>
                  <a:srgbClr val="FFFFFF"/>
                </a:solidFill>
                <a:latin typeface="Verdana"/>
                <a:cs typeface="Verdana"/>
              </a:rPr>
              <a:t>Finvest,</a:t>
            </a:r>
            <a:r>
              <a:rPr sz="1400" spc="-1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Verdana"/>
                <a:cs typeface="Verdana"/>
              </a:rPr>
              <a:t>Nabsamruddhi</a:t>
            </a:r>
            <a:r>
              <a:rPr sz="1400" spc="-10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sz="1400" spc="-1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Verdana"/>
                <a:cs typeface="Verdana"/>
              </a:rPr>
              <a:t>Real</a:t>
            </a:r>
            <a:r>
              <a:rPr sz="14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Verdana"/>
                <a:cs typeface="Verdana"/>
              </a:rPr>
              <a:t>Touch</a:t>
            </a:r>
            <a:r>
              <a:rPr sz="1400" spc="-1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40" dirty="0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sz="1400" spc="-10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20" dirty="0">
                <a:solidFill>
                  <a:srgbClr val="FFFFFF"/>
                </a:solidFill>
                <a:latin typeface="Verdana"/>
                <a:cs typeface="Verdana"/>
              </a:rPr>
              <a:t>new </a:t>
            </a:r>
            <a:r>
              <a:rPr sz="1400" spc="-4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55" dirty="0">
                <a:solidFill>
                  <a:srgbClr val="FFFFFF"/>
                </a:solidFill>
                <a:latin typeface="Verdana"/>
                <a:cs typeface="Verdana"/>
              </a:rPr>
              <a:t>Lenders.</a:t>
            </a:r>
            <a:endParaRPr sz="1400">
              <a:latin typeface="Verdana"/>
              <a:cs typeface="Verdana"/>
            </a:endParaRPr>
          </a:p>
          <a:p>
            <a:pPr marL="299085" marR="12700" indent="-287020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400" spc="-26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400" spc="-3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400" spc="-1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10" dirty="0">
                <a:solidFill>
                  <a:srgbClr val="FFFFFF"/>
                </a:solidFill>
                <a:latin typeface="Verdana"/>
                <a:cs typeface="Verdana"/>
              </a:rPr>
              <a:t>Feb</a:t>
            </a:r>
            <a:r>
              <a:rPr sz="1400" spc="-85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400" spc="-130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1400" spc="-50" dirty="0">
                <a:solidFill>
                  <a:srgbClr val="FFFFFF"/>
                </a:solidFill>
                <a:latin typeface="Verdana"/>
                <a:cs typeface="Verdana"/>
              </a:rPr>
              <a:t>ary</a:t>
            </a:r>
            <a:r>
              <a:rPr sz="1400" spc="-120" dirty="0">
                <a:solidFill>
                  <a:srgbClr val="FFFFFF"/>
                </a:solidFill>
                <a:latin typeface="Verdana"/>
                <a:cs typeface="Verdana"/>
              </a:rPr>
              <a:t> 2</a:t>
            </a:r>
            <a:r>
              <a:rPr sz="1400" spc="-114" dirty="0">
                <a:solidFill>
                  <a:srgbClr val="FFFFFF"/>
                </a:solidFill>
                <a:latin typeface="Verdana"/>
                <a:cs typeface="Verdana"/>
              </a:rPr>
              <a:t>0</a:t>
            </a:r>
            <a:r>
              <a:rPr sz="1400" spc="-120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1400" spc="-114" dirty="0">
                <a:solidFill>
                  <a:srgbClr val="FFFFFF"/>
                </a:solidFill>
                <a:latin typeface="Verdana"/>
                <a:cs typeface="Verdana"/>
              </a:rPr>
              <a:t>4</a:t>
            </a:r>
            <a:r>
              <a:rPr sz="1400" spc="-125" dirty="0">
                <a:solidFill>
                  <a:srgbClr val="FFFFFF"/>
                </a:solidFill>
                <a:latin typeface="Verdana"/>
                <a:cs typeface="Verdana"/>
              </a:rPr>
              <a:t>, </a:t>
            </a:r>
            <a:r>
              <a:rPr sz="1400" spc="25" dirty="0">
                <a:solidFill>
                  <a:srgbClr val="FFFFFF"/>
                </a:solidFill>
                <a:latin typeface="Verdana"/>
                <a:cs typeface="Verdana"/>
              </a:rPr>
              <a:t>w</a:t>
            </a:r>
            <a:r>
              <a:rPr sz="1400" spc="7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400" spc="-1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b</a:t>
            </a:r>
            <a:r>
              <a:rPr sz="1400" spc="-1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400" spc="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400" spc="1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400" spc="-3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400" spc="80" dirty="0">
                <a:solidFill>
                  <a:srgbClr val="FFFFFF"/>
                </a:solidFill>
                <a:latin typeface="Verdana"/>
                <a:cs typeface="Verdana"/>
              </a:rPr>
              <a:t>ed</a:t>
            </a:r>
            <a:r>
              <a:rPr sz="1400" spc="-1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5" dirty="0">
                <a:solidFill>
                  <a:srgbClr val="FFFFFF"/>
                </a:solidFill>
                <a:latin typeface="Verdana"/>
                <a:cs typeface="Verdana"/>
              </a:rPr>
              <a:t>equ</a:t>
            </a:r>
            <a:r>
              <a:rPr sz="1400" spc="1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400" spc="-9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400" spc="-80" dirty="0">
                <a:solidFill>
                  <a:srgbClr val="FFFFFF"/>
                </a:solidFill>
                <a:latin typeface="Verdana"/>
                <a:cs typeface="Verdana"/>
              </a:rPr>
              <a:t>y</a:t>
            </a:r>
            <a:r>
              <a:rPr sz="1400" spc="-1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25" dirty="0">
                <a:solidFill>
                  <a:srgbClr val="FFFFFF"/>
                </a:solidFill>
                <a:latin typeface="Verdana"/>
                <a:cs typeface="Verdana"/>
              </a:rPr>
              <a:t>w</a:t>
            </a:r>
            <a:r>
              <a:rPr sz="1400" spc="6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400" spc="-135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400" spc="-14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400" spc="-30" dirty="0">
                <a:solidFill>
                  <a:srgbClr val="FFFFFF"/>
                </a:solidFill>
                <a:latin typeface="Verdana"/>
                <a:cs typeface="Verdana"/>
              </a:rPr>
              <a:t>h</a:t>
            </a:r>
            <a:r>
              <a:rPr sz="1400" spc="-1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114" dirty="0">
                <a:solidFill>
                  <a:srgbClr val="FFFFFF"/>
                </a:solidFill>
                <a:latin typeface="Verdana"/>
                <a:cs typeface="Verdana"/>
              </a:rPr>
              <a:t>1</a:t>
            </a:r>
            <a:r>
              <a:rPr sz="1400" spc="-10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1400" spc="-15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400" spc="6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400" spc="-45" dirty="0">
                <a:solidFill>
                  <a:srgbClr val="FFFFFF"/>
                </a:solidFill>
                <a:latin typeface="Verdana"/>
                <a:cs typeface="Verdana"/>
              </a:rPr>
              <a:t>re  </a:t>
            </a:r>
            <a:r>
              <a:rPr sz="1400" spc="-30" dirty="0">
                <a:solidFill>
                  <a:srgbClr val="FFFFFF"/>
                </a:solidFill>
                <a:latin typeface="Verdana"/>
                <a:cs typeface="Verdana"/>
              </a:rPr>
              <a:t>rupees </a:t>
            </a:r>
            <a:r>
              <a:rPr sz="1400" spc="-60" dirty="0">
                <a:solidFill>
                  <a:srgbClr val="FFFFFF"/>
                </a:solidFill>
                <a:latin typeface="Verdana"/>
                <a:cs typeface="Verdana"/>
              </a:rPr>
              <a:t>in </a:t>
            </a:r>
            <a:r>
              <a:rPr sz="1400" spc="-15" dirty="0">
                <a:solidFill>
                  <a:srgbClr val="FFFFFF"/>
                </a:solidFill>
                <a:latin typeface="Verdana"/>
                <a:cs typeface="Verdana"/>
              </a:rPr>
              <a:t>the </a:t>
            </a:r>
            <a:r>
              <a:rPr sz="1400" spc="-50" dirty="0">
                <a:solidFill>
                  <a:srgbClr val="FFFFFF"/>
                </a:solidFill>
                <a:latin typeface="Verdana"/>
                <a:cs typeface="Verdana"/>
              </a:rPr>
              <a:t>form </a:t>
            </a:r>
            <a:r>
              <a:rPr sz="1400" spc="5" dirty="0">
                <a:solidFill>
                  <a:srgbClr val="FFFFFF"/>
                </a:solidFill>
                <a:latin typeface="Verdana"/>
                <a:cs typeface="Verdana"/>
              </a:rPr>
              <a:t>of </a:t>
            </a:r>
            <a:r>
              <a:rPr sz="1400" spc="114" dirty="0">
                <a:solidFill>
                  <a:srgbClr val="FFFFFF"/>
                </a:solidFill>
                <a:latin typeface="Verdana"/>
                <a:cs typeface="Verdana"/>
              </a:rPr>
              <a:t>a </a:t>
            </a:r>
            <a:r>
              <a:rPr sz="1400" spc="-45" dirty="0">
                <a:solidFill>
                  <a:srgbClr val="FFFFFF"/>
                </a:solidFill>
                <a:latin typeface="Verdana"/>
                <a:cs typeface="Verdana"/>
              </a:rPr>
              <a:t>Compulsorily </a:t>
            </a:r>
            <a:r>
              <a:rPr sz="1400" spc="-10" dirty="0">
                <a:solidFill>
                  <a:srgbClr val="FFFFFF"/>
                </a:solidFill>
                <a:latin typeface="Verdana"/>
                <a:cs typeface="Verdana"/>
              </a:rPr>
              <a:t>Convertible </a:t>
            </a:r>
            <a:r>
              <a:rPr sz="1400" spc="-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15" dirty="0">
                <a:solidFill>
                  <a:srgbClr val="FFFFFF"/>
                </a:solidFill>
                <a:latin typeface="Verdana"/>
                <a:cs typeface="Verdana"/>
              </a:rPr>
              <a:t>De</a:t>
            </a:r>
            <a:r>
              <a:rPr sz="1400" spc="40" dirty="0">
                <a:solidFill>
                  <a:srgbClr val="FFFFFF"/>
                </a:solidFill>
                <a:latin typeface="Verdana"/>
                <a:cs typeface="Verdana"/>
              </a:rPr>
              <a:t>be</a:t>
            </a:r>
            <a:r>
              <a:rPr sz="1400" spc="3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400" spc="-9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400" spc="-125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1400" spc="-95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400" spc="8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4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140" dirty="0">
                <a:solidFill>
                  <a:srgbClr val="FFFFFF"/>
                </a:solidFill>
                <a:latin typeface="Verdana"/>
                <a:cs typeface="Verdana"/>
              </a:rPr>
              <a:t>(</a:t>
            </a:r>
            <a:r>
              <a:rPr sz="1400" spc="165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1400" spc="155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1400" spc="-100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1400" spc="-60" dirty="0">
                <a:solidFill>
                  <a:srgbClr val="FFFFFF"/>
                </a:solidFill>
                <a:latin typeface="Verdana"/>
                <a:cs typeface="Verdana"/>
              </a:rPr>
              <a:t>)</a:t>
            </a:r>
            <a:r>
              <a:rPr sz="1400" spc="-1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50" dirty="0">
                <a:solidFill>
                  <a:srgbClr val="FFFFFF"/>
                </a:solidFill>
                <a:latin typeface="Verdana"/>
                <a:cs typeface="Verdana"/>
              </a:rPr>
              <a:t>from</a:t>
            </a:r>
            <a:r>
              <a:rPr sz="1400" spc="-1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110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1400" spc="-10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265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1400" spc="-170" dirty="0">
                <a:solidFill>
                  <a:srgbClr val="FFFFFF"/>
                </a:solidFill>
                <a:latin typeface="Verdana"/>
                <a:cs typeface="Verdana"/>
              </a:rPr>
              <a:t>-</a:t>
            </a:r>
            <a:r>
              <a:rPr sz="1400" spc="25" dirty="0">
                <a:solidFill>
                  <a:srgbClr val="FFFFFF"/>
                </a:solidFill>
                <a:latin typeface="Verdana"/>
                <a:cs typeface="Verdana"/>
              </a:rPr>
              <a:t>w</a:t>
            </a:r>
            <a:r>
              <a:rPr sz="1400" spc="-40" dirty="0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sz="1400" spc="-9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400" spc="-40" dirty="0">
                <a:solidFill>
                  <a:srgbClr val="FFFFFF"/>
                </a:solidFill>
                <a:latin typeface="Verdana"/>
                <a:cs typeface="Verdana"/>
              </a:rPr>
              <a:t>h</a:t>
            </a:r>
            <a:r>
              <a:rPr sz="1400" spc="-12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sz="1400">
              <a:latin typeface="Verdana"/>
              <a:cs typeface="Verdana"/>
            </a:endParaRPr>
          </a:p>
          <a:p>
            <a:pPr marL="299085" indent="-287020">
              <a:lnSpc>
                <a:spcPct val="100000"/>
              </a:lnSpc>
              <a:spcBef>
                <a:spcPts val="120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400" spc="10" dirty="0">
                <a:solidFill>
                  <a:srgbClr val="FFFFFF"/>
                </a:solidFill>
                <a:latin typeface="Verdana"/>
                <a:cs typeface="Verdana"/>
              </a:rPr>
              <a:t>Grad</a:t>
            </a:r>
            <a:r>
              <a:rPr sz="1400" spc="1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400" spc="-3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400" spc="70" dirty="0">
                <a:solidFill>
                  <a:srgbClr val="FFFFFF"/>
                </a:solidFill>
                <a:latin typeface="Verdana"/>
                <a:cs typeface="Verdana"/>
              </a:rPr>
              <a:t>g</a:t>
            </a:r>
            <a:r>
              <a:rPr sz="1400" spc="-1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400" spc="-55" dirty="0">
                <a:solidFill>
                  <a:srgbClr val="FFFFFF"/>
                </a:solidFill>
                <a:latin typeface="Verdana"/>
                <a:cs typeface="Verdana"/>
              </a:rPr>
              <a:t>f</a:t>
            </a:r>
            <a:r>
              <a:rPr sz="14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9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400" spc="-100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400" spc="75" dirty="0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sz="1400" spc="-35" dirty="0">
                <a:solidFill>
                  <a:srgbClr val="FFFFFF"/>
                </a:solidFill>
                <a:latin typeface="Verdana"/>
                <a:cs typeface="Verdana"/>
              </a:rPr>
              <a:t>h</a:t>
            </a:r>
            <a:r>
              <a:rPr sz="1400" spc="114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400" spc="-170" dirty="0">
                <a:solidFill>
                  <a:srgbClr val="FFFFFF"/>
                </a:solidFill>
                <a:latin typeface="Verdana"/>
                <a:cs typeface="Verdana"/>
              </a:rPr>
              <a:t>-</a:t>
            </a:r>
            <a:endParaRPr sz="1400">
              <a:latin typeface="Verdana"/>
              <a:cs typeface="Verdana"/>
            </a:endParaRPr>
          </a:p>
          <a:p>
            <a:pPr marL="299085" marR="284480" indent="-287020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400" spc="5" dirty="0">
                <a:solidFill>
                  <a:srgbClr val="FFFFFF"/>
                </a:solidFill>
                <a:latin typeface="Verdana"/>
                <a:cs typeface="Verdana"/>
              </a:rPr>
              <a:t>Expe</a:t>
            </a:r>
            <a:r>
              <a:rPr sz="1400" spc="10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1400" spc="-9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400" spc="-185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1400" spc="-1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9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400" spc="6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400" spc="-10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175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1400" spc="-100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400" spc="5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400" spc="-19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1400" spc="7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400" spc="-1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12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400" spc="25" dirty="0">
                <a:solidFill>
                  <a:srgbClr val="FFFFFF"/>
                </a:solidFill>
                <a:latin typeface="Verdana"/>
                <a:cs typeface="Verdana"/>
              </a:rPr>
              <a:t>w</a:t>
            </a:r>
            <a:r>
              <a:rPr sz="1400" spc="-3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400" spc="-1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25" dirty="0">
                <a:solidFill>
                  <a:srgbClr val="FFFFFF"/>
                </a:solidFill>
                <a:latin typeface="Verdana"/>
                <a:cs typeface="Verdana"/>
              </a:rPr>
              <a:t>Po</a:t>
            </a:r>
            <a:r>
              <a:rPr sz="1400" spc="-135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400" spc="-14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400" spc="5" dirty="0">
                <a:solidFill>
                  <a:srgbClr val="FFFFFF"/>
                </a:solidFill>
                <a:latin typeface="Verdana"/>
                <a:cs typeface="Verdana"/>
              </a:rPr>
              <a:t>f</a:t>
            </a:r>
            <a:r>
              <a:rPr sz="1400" spc="1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400" spc="-100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400" spc="-11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400" spc="6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400" spc="-1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2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400" spc="1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400" spc="-1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175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400" spc="-145" dirty="0">
                <a:solidFill>
                  <a:srgbClr val="FFFFFF"/>
                </a:solidFill>
                <a:latin typeface="Verdana"/>
                <a:cs typeface="Verdana"/>
              </a:rPr>
              <a:t>s.</a:t>
            </a:r>
            <a:r>
              <a:rPr sz="1400" spc="-120" dirty="0">
                <a:solidFill>
                  <a:srgbClr val="FFFFFF"/>
                </a:solidFill>
                <a:latin typeface="Verdana"/>
                <a:cs typeface="Verdana"/>
              </a:rPr>
              <a:t>1</a:t>
            </a:r>
            <a:r>
              <a:rPr sz="1400" spc="-114" dirty="0">
                <a:solidFill>
                  <a:srgbClr val="FFFFFF"/>
                </a:solidFill>
                <a:latin typeface="Verdana"/>
                <a:cs typeface="Verdana"/>
              </a:rPr>
              <a:t>0</a:t>
            </a:r>
            <a:r>
              <a:rPr sz="1400" spc="30" dirty="0">
                <a:solidFill>
                  <a:srgbClr val="FFFFFF"/>
                </a:solidFill>
                <a:latin typeface="Verdana"/>
                <a:cs typeface="Verdana"/>
              </a:rPr>
              <a:t>0c</a:t>
            </a:r>
            <a:r>
              <a:rPr sz="1400" spc="-165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400" spc="-21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1400" spc="-295" dirty="0">
                <a:solidFill>
                  <a:srgbClr val="FFFFFF"/>
                </a:solidFill>
                <a:latin typeface="Verdana"/>
                <a:cs typeface="Verdana"/>
              </a:rPr>
              <a:t>+</a:t>
            </a:r>
            <a:r>
              <a:rPr sz="1400" spc="-1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25" dirty="0">
                <a:solidFill>
                  <a:srgbClr val="FFFFFF"/>
                </a:solidFill>
                <a:latin typeface="Verdana"/>
                <a:cs typeface="Verdana"/>
              </a:rPr>
              <a:t>w</a:t>
            </a:r>
            <a:r>
              <a:rPr sz="1400" spc="-90" dirty="0">
                <a:solidFill>
                  <a:srgbClr val="FFFFFF"/>
                </a:solidFill>
                <a:latin typeface="Verdana"/>
                <a:cs typeface="Verdana"/>
              </a:rPr>
              <a:t>it</a:t>
            </a:r>
            <a:r>
              <a:rPr sz="1400" spc="-25" dirty="0">
                <a:solidFill>
                  <a:srgbClr val="FFFFFF"/>
                </a:solidFill>
                <a:latin typeface="Verdana"/>
                <a:cs typeface="Verdana"/>
              </a:rPr>
              <a:t>h  </a:t>
            </a:r>
            <a:r>
              <a:rPr sz="1400" spc="-9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400" spc="6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400" spc="-9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400" spc="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400" spc="-10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9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400" spc="-130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1400" spc="110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1400" spc="-1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25" dirty="0">
                <a:solidFill>
                  <a:srgbClr val="FFFFFF"/>
                </a:solidFill>
                <a:latin typeface="Verdana"/>
                <a:cs typeface="Verdana"/>
              </a:rPr>
              <a:t>w</a:t>
            </a:r>
            <a:r>
              <a:rPr sz="1400" spc="6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400" spc="-50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1400" spc="-100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400" spc="85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1400" spc="-1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75" dirty="0">
                <a:solidFill>
                  <a:srgbClr val="FFFFFF"/>
                </a:solidFill>
                <a:latin typeface="Verdana"/>
                <a:cs typeface="Verdana"/>
              </a:rPr>
              <a:t>b</a:t>
            </a:r>
            <a:r>
              <a:rPr sz="1400" spc="8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400" spc="-120" dirty="0">
                <a:solidFill>
                  <a:srgbClr val="FFFFFF"/>
                </a:solidFill>
                <a:latin typeface="Verdana"/>
                <a:cs typeface="Verdana"/>
              </a:rPr>
              <a:t> 2</a:t>
            </a:r>
            <a:r>
              <a:rPr sz="1400" spc="-114" dirty="0">
                <a:solidFill>
                  <a:srgbClr val="FFFFFF"/>
                </a:solidFill>
                <a:latin typeface="Verdana"/>
                <a:cs typeface="Verdana"/>
              </a:rPr>
              <a:t>0</a:t>
            </a:r>
            <a:r>
              <a:rPr sz="1400" spc="30" dirty="0">
                <a:solidFill>
                  <a:srgbClr val="FFFFFF"/>
                </a:solidFill>
                <a:latin typeface="Verdana"/>
                <a:cs typeface="Verdana"/>
              </a:rPr>
              <a:t>0c</a:t>
            </a:r>
            <a:r>
              <a:rPr sz="1400" spc="-165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400" spc="-21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1400" spc="-295" dirty="0">
                <a:solidFill>
                  <a:srgbClr val="FFFFFF"/>
                </a:solidFill>
                <a:latin typeface="Verdana"/>
                <a:cs typeface="Verdana"/>
              </a:rPr>
              <a:t>+</a:t>
            </a:r>
            <a:endParaRPr sz="1400">
              <a:latin typeface="Verdana"/>
              <a:cs typeface="Verdana"/>
            </a:endParaRPr>
          </a:p>
          <a:p>
            <a:pPr marL="299085" marR="169545" indent="-287020">
              <a:lnSpc>
                <a:spcPct val="100000"/>
              </a:lnSpc>
              <a:spcBef>
                <a:spcPts val="119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400" spc="50" dirty="0">
                <a:solidFill>
                  <a:srgbClr val="FFFFFF"/>
                </a:solidFill>
                <a:latin typeface="Verdana"/>
                <a:cs typeface="Verdana"/>
              </a:rPr>
              <a:t>Graded</a:t>
            </a:r>
            <a:r>
              <a:rPr sz="1400" spc="-10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40" dirty="0">
                <a:solidFill>
                  <a:srgbClr val="FFFFFF"/>
                </a:solidFill>
                <a:latin typeface="Verdana"/>
                <a:cs typeface="Verdana"/>
              </a:rPr>
              <a:t>Top</a:t>
            </a:r>
            <a:r>
              <a:rPr sz="1400" spc="-1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45" dirty="0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sz="1400" spc="-1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25" dirty="0">
                <a:solidFill>
                  <a:srgbClr val="FFFFFF"/>
                </a:solidFill>
                <a:latin typeface="Verdana"/>
                <a:cs typeface="Verdana"/>
              </a:rPr>
              <a:t>C1</a:t>
            </a:r>
            <a:r>
              <a:rPr sz="1400" spc="-10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sz="14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70" dirty="0">
                <a:solidFill>
                  <a:srgbClr val="FFFFFF"/>
                </a:solidFill>
                <a:latin typeface="Verdana"/>
                <a:cs typeface="Verdana"/>
              </a:rPr>
              <a:t>M-CRIL</a:t>
            </a:r>
            <a:r>
              <a:rPr sz="1400" spc="-1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60" dirty="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sz="1400" spc="-1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114" dirty="0">
                <a:solidFill>
                  <a:srgbClr val="FFFFFF"/>
                </a:solidFill>
                <a:latin typeface="Verdana"/>
                <a:cs typeface="Verdana"/>
              </a:rPr>
              <a:t>CoCA</a:t>
            </a:r>
            <a:r>
              <a:rPr sz="1400" spc="-1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covering </a:t>
            </a:r>
            <a:r>
              <a:rPr sz="1400" spc="-4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85" dirty="0">
                <a:solidFill>
                  <a:srgbClr val="FFFFFF"/>
                </a:solidFill>
                <a:latin typeface="Verdana"/>
                <a:cs typeface="Verdana"/>
              </a:rPr>
              <a:t>Tra</a:t>
            </a:r>
            <a:r>
              <a:rPr sz="1400" spc="-11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400" spc="-195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1400" spc="20" dirty="0">
                <a:solidFill>
                  <a:srgbClr val="FFFFFF"/>
                </a:solidFill>
                <a:latin typeface="Verdana"/>
                <a:cs typeface="Verdana"/>
              </a:rPr>
              <a:t>par</a:t>
            </a:r>
            <a:r>
              <a:rPr sz="1400" spc="1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400" spc="-4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400" spc="45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1400" spc="60" dirty="0">
                <a:solidFill>
                  <a:srgbClr val="FFFFFF"/>
                </a:solidFill>
                <a:latin typeface="Verdana"/>
                <a:cs typeface="Verdana"/>
              </a:rPr>
              <a:t>y</a:t>
            </a:r>
            <a:r>
              <a:rPr sz="1400" spc="-170" dirty="0">
                <a:solidFill>
                  <a:srgbClr val="FFFFFF"/>
                </a:solidFill>
                <a:latin typeface="Verdana"/>
                <a:cs typeface="Verdana"/>
              </a:rPr>
              <a:t>-</a:t>
            </a:r>
            <a:r>
              <a:rPr sz="1400" spc="-1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45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1400" spc="25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400" spc="-10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400" spc="2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400" spc="1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400" spc="-8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400" spc="-1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sz="1400" spc="-65" dirty="0">
                <a:solidFill>
                  <a:srgbClr val="FFFFFF"/>
                </a:solidFill>
                <a:latin typeface="Verdana"/>
                <a:cs typeface="Verdana"/>
              </a:rPr>
              <a:t>ro</a:t>
            </a:r>
            <a:r>
              <a:rPr sz="1400" spc="-6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400" spc="65" dirty="0">
                <a:solidFill>
                  <a:srgbClr val="FFFFFF"/>
                </a:solidFill>
                <a:latin typeface="Verdana"/>
                <a:cs typeface="Verdana"/>
              </a:rPr>
              <a:t>ec</a:t>
            </a:r>
            <a:r>
              <a:rPr sz="1400" spc="3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400" spc="-9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400" spc="6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400" spc="-4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400" spc="-120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1400" spc="-1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50" dirty="0">
                <a:solidFill>
                  <a:srgbClr val="FFFFFF"/>
                </a:solidFill>
                <a:latin typeface="Verdana"/>
                <a:cs typeface="Verdana"/>
              </a:rPr>
              <a:t>Go</a:t>
            </a:r>
            <a:r>
              <a:rPr sz="1400" spc="55" dirty="0">
                <a:solidFill>
                  <a:srgbClr val="FFFFFF"/>
                </a:solidFill>
                <a:latin typeface="Verdana"/>
                <a:cs typeface="Verdana"/>
              </a:rPr>
              <a:t>v</a:t>
            </a:r>
            <a:r>
              <a:rPr sz="1400" spc="-5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400" spc="-5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400" spc="-4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400" spc="35" dirty="0">
                <a:solidFill>
                  <a:srgbClr val="FFFFFF"/>
                </a:solidFill>
                <a:latin typeface="Verdana"/>
                <a:cs typeface="Verdana"/>
              </a:rPr>
              <a:t>an</a:t>
            </a:r>
            <a:r>
              <a:rPr sz="1400" spc="40" dirty="0">
                <a:solidFill>
                  <a:srgbClr val="FFFFFF"/>
                </a:solidFill>
                <a:latin typeface="Verdana"/>
                <a:cs typeface="Verdana"/>
              </a:rPr>
              <a:t>ce,  </a:t>
            </a:r>
            <a:r>
              <a:rPr sz="1400" spc="-40" dirty="0">
                <a:solidFill>
                  <a:srgbClr val="FFFFFF"/>
                </a:solidFill>
                <a:latin typeface="Verdana"/>
                <a:cs typeface="Verdana"/>
              </a:rPr>
              <a:t>Recruitment, </a:t>
            </a:r>
            <a:r>
              <a:rPr sz="1400" spc="-10" dirty="0">
                <a:solidFill>
                  <a:srgbClr val="FFFFFF"/>
                </a:solidFill>
                <a:latin typeface="Verdana"/>
                <a:cs typeface="Verdana"/>
              </a:rPr>
              <a:t>Client Education, </a:t>
            </a:r>
            <a:r>
              <a:rPr sz="1400" spc="25" dirty="0">
                <a:solidFill>
                  <a:srgbClr val="FFFFFF"/>
                </a:solidFill>
                <a:latin typeface="Verdana"/>
                <a:cs typeface="Verdana"/>
              </a:rPr>
              <a:t>Data </a:t>
            </a:r>
            <a:r>
              <a:rPr sz="1400" spc="-70" dirty="0">
                <a:solidFill>
                  <a:srgbClr val="FFFFFF"/>
                </a:solidFill>
                <a:latin typeface="Verdana"/>
                <a:cs typeface="Verdana"/>
              </a:rPr>
              <a:t>Sharing, </a:t>
            </a:r>
            <a:r>
              <a:rPr sz="1400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70" dirty="0">
                <a:solidFill>
                  <a:srgbClr val="FFFFFF"/>
                </a:solidFill>
                <a:latin typeface="Verdana"/>
                <a:cs typeface="Verdana"/>
              </a:rPr>
              <a:t>Feedba</a:t>
            </a:r>
            <a:r>
              <a:rPr sz="1400" spc="65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1400" spc="-125" dirty="0">
                <a:solidFill>
                  <a:srgbClr val="FFFFFF"/>
                </a:solidFill>
                <a:latin typeface="Verdana"/>
                <a:cs typeface="Verdana"/>
              </a:rPr>
              <a:t>k</a:t>
            </a:r>
            <a:r>
              <a:rPr sz="1400" spc="-1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50" dirty="0">
                <a:solidFill>
                  <a:srgbClr val="FFFFFF"/>
                </a:solidFill>
                <a:latin typeface="Verdana"/>
                <a:cs typeface="Verdana"/>
              </a:rPr>
              <a:t>an</a:t>
            </a:r>
            <a:r>
              <a:rPr sz="1400" spc="55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14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65" dirty="0">
                <a:solidFill>
                  <a:srgbClr val="FFFFFF"/>
                </a:solidFill>
                <a:latin typeface="Verdana"/>
                <a:cs typeface="Verdana"/>
              </a:rPr>
              <a:t>Gr</a:t>
            </a:r>
            <a:r>
              <a:rPr sz="1400" spc="-1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400" spc="1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400" spc="20" dirty="0">
                <a:solidFill>
                  <a:srgbClr val="FFFFFF"/>
                </a:solidFill>
                <a:latin typeface="Verdana"/>
                <a:cs typeface="Verdana"/>
              </a:rPr>
              <a:t>v</a:t>
            </a:r>
            <a:r>
              <a:rPr sz="1400" spc="85" dirty="0">
                <a:solidFill>
                  <a:srgbClr val="FFFFFF"/>
                </a:solidFill>
                <a:latin typeface="Verdana"/>
                <a:cs typeface="Verdana"/>
              </a:rPr>
              <a:t>an</a:t>
            </a:r>
            <a:r>
              <a:rPr sz="1400" spc="60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1400" spc="7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400" spc="-1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35" dirty="0">
                <a:solidFill>
                  <a:srgbClr val="FFFFFF"/>
                </a:solidFill>
                <a:latin typeface="Verdana"/>
                <a:cs typeface="Verdana"/>
              </a:rPr>
              <a:t>Redr</a:t>
            </a:r>
            <a:r>
              <a:rPr sz="1400" spc="-60" dirty="0">
                <a:solidFill>
                  <a:srgbClr val="FFFFFF"/>
                </a:solidFill>
                <a:latin typeface="Verdana"/>
                <a:cs typeface="Verdana"/>
              </a:rPr>
              <a:t>es</a:t>
            </a:r>
            <a:r>
              <a:rPr sz="1400" spc="-19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al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012305" y="1077849"/>
            <a:ext cx="465455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35" dirty="0">
                <a:solidFill>
                  <a:srgbClr val="1F4980"/>
                </a:solidFill>
                <a:latin typeface="Tahoma"/>
                <a:cs typeface="Tahoma"/>
              </a:rPr>
              <a:t>New </a:t>
            </a:r>
            <a:r>
              <a:rPr sz="1400" b="1" spc="-55" dirty="0">
                <a:solidFill>
                  <a:srgbClr val="1F4980"/>
                </a:solidFill>
                <a:latin typeface="Tahoma"/>
                <a:cs typeface="Tahoma"/>
              </a:rPr>
              <a:t>Fund</a:t>
            </a:r>
            <a:r>
              <a:rPr sz="1400" b="1" spc="-25" dirty="0">
                <a:solidFill>
                  <a:srgbClr val="1F4980"/>
                </a:solidFill>
                <a:latin typeface="Tahoma"/>
                <a:cs typeface="Tahoma"/>
              </a:rPr>
              <a:t> </a:t>
            </a:r>
            <a:r>
              <a:rPr sz="1400" b="1" spc="20" dirty="0">
                <a:solidFill>
                  <a:srgbClr val="1F4980"/>
                </a:solidFill>
                <a:latin typeface="Tahoma"/>
                <a:cs typeface="Tahoma"/>
              </a:rPr>
              <a:t>and</a:t>
            </a:r>
            <a:r>
              <a:rPr sz="1400" b="1" spc="-30" dirty="0">
                <a:solidFill>
                  <a:srgbClr val="1F4980"/>
                </a:solidFill>
                <a:latin typeface="Tahoma"/>
                <a:cs typeface="Tahoma"/>
              </a:rPr>
              <a:t> </a:t>
            </a:r>
            <a:r>
              <a:rPr sz="1400" b="1" spc="-70" dirty="0">
                <a:solidFill>
                  <a:srgbClr val="1F4980"/>
                </a:solidFill>
                <a:latin typeface="Tahoma"/>
                <a:cs typeface="Tahoma"/>
              </a:rPr>
              <a:t>Partnership</a:t>
            </a:r>
            <a:r>
              <a:rPr sz="1400" b="1" spc="-25" dirty="0">
                <a:solidFill>
                  <a:srgbClr val="1F4980"/>
                </a:solidFill>
                <a:latin typeface="Tahoma"/>
                <a:cs typeface="Tahoma"/>
              </a:rPr>
              <a:t> </a:t>
            </a:r>
            <a:r>
              <a:rPr sz="1400" b="1" spc="-85" dirty="0">
                <a:solidFill>
                  <a:srgbClr val="1F4980"/>
                </a:solidFill>
                <a:latin typeface="Tahoma"/>
                <a:cs typeface="Tahoma"/>
              </a:rPr>
              <a:t>status</a:t>
            </a:r>
            <a:r>
              <a:rPr sz="1400" b="1" spc="-30" dirty="0">
                <a:solidFill>
                  <a:srgbClr val="1F4980"/>
                </a:solidFill>
                <a:latin typeface="Tahoma"/>
                <a:cs typeface="Tahoma"/>
              </a:rPr>
              <a:t> </a:t>
            </a:r>
            <a:r>
              <a:rPr sz="1400" b="1" spc="-50" dirty="0">
                <a:solidFill>
                  <a:srgbClr val="1F4980"/>
                </a:solidFill>
                <a:latin typeface="Tahoma"/>
                <a:cs typeface="Tahoma"/>
              </a:rPr>
              <a:t>during</a:t>
            </a:r>
            <a:r>
              <a:rPr sz="1400" b="1" spc="-25" dirty="0">
                <a:solidFill>
                  <a:srgbClr val="1F4980"/>
                </a:solidFill>
                <a:latin typeface="Tahoma"/>
                <a:cs typeface="Tahoma"/>
              </a:rPr>
              <a:t> </a:t>
            </a:r>
            <a:r>
              <a:rPr sz="1400" b="1" spc="-50" dirty="0">
                <a:solidFill>
                  <a:srgbClr val="1F4980"/>
                </a:solidFill>
                <a:latin typeface="Tahoma"/>
                <a:cs typeface="Tahoma"/>
              </a:rPr>
              <a:t>the</a:t>
            </a:r>
            <a:r>
              <a:rPr sz="1400" b="1" spc="-25" dirty="0">
                <a:solidFill>
                  <a:srgbClr val="1F4980"/>
                </a:solidFill>
                <a:latin typeface="Tahoma"/>
                <a:cs typeface="Tahoma"/>
              </a:rPr>
              <a:t> </a:t>
            </a:r>
            <a:r>
              <a:rPr sz="1400" b="1" spc="-60" dirty="0">
                <a:solidFill>
                  <a:srgbClr val="1F4980"/>
                </a:solidFill>
                <a:latin typeface="Tahoma"/>
                <a:cs typeface="Tahoma"/>
              </a:rPr>
              <a:t>Current</a:t>
            </a:r>
            <a:r>
              <a:rPr sz="1400" b="1" spc="-20" dirty="0">
                <a:solidFill>
                  <a:srgbClr val="1F4980"/>
                </a:solidFill>
                <a:latin typeface="Tahoma"/>
                <a:cs typeface="Tahoma"/>
              </a:rPr>
              <a:t> </a:t>
            </a:r>
            <a:r>
              <a:rPr sz="1400" b="1" spc="-105" dirty="0">
                <a:solidFill>
                  <a:srgbClr val="1F4980"/>
                </a:solidFill>
                <a:latin typeface="Tahoma"/>
                <a:cs typeface="Tahoma"/>
              </a:rPr>
              <a:t>FY</a:t>
            </a:r>
            <a:endParaRPr sz="140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00137" y="1750885"/>
            <a:ext cx="4418330" cy="4659630"/>
            <a:chOff x="1100137" y="1750885"/>
            <a:chExt cx="4418330" cy="465963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70277" y="1933931"/>
              <a:ext cx="559900" cy="221902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44595" y="1969008"/>
              <a:ext cx="1353311" cy="222961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38500" y="2295144"/>
              <a:ext cx="2026920" cy="189890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36976" y="3044939"/>
              <a:ext cx="2103120" cy="114301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35451" y="3189732"/>
              <a:ext cx="2282952" cy="178612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36976" y="4038600"/>
              <a:ext cx="2129028" cy="143103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240023" y="4030980"/>
              <a:ext cx="1842516" cy="217779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76727" y="4029455"/>
              <a:ext cx="1269479" cy="228295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767583" y="4029443"/>
              <a:ext cx="620242" cy="222961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805940" y="4029455"/>
              <a:ext cx="1591056" cy="222656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274063" y="4035539"/>
              <a:ext cx="2129028" cy="170840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30807" y="4043172"/>
              <a:ext cx="2273807" cy="92811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21664" y="2810256"/>
              <a:ext cx="2282952" cy="158495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516380" y="2711196"/>
              <a:ext cx="1883664" cy="147980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594104" y="2453640"/>
              <a:ext cx="1805939" cy="1738883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839468" y="2135124"/>
              <a:ext cx="1557528" cy="2060448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314955" y="1937004"/>
              <a:ext cx="1077455" cy="226161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951988" y="1915668"/>
              <a:ext cx="434339" cy="2282951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3321939" y="2002409"/>
              <a:ext cx="469265" cy="2113915"/>
            </a:xfrm>
            <a:custGeom>
              <a:avLst/>
              <a:gdLst/>
              <a:ahLst/>
              <a:cxnLst/>
              <a:rect l="l" t="t" r="r" b="b"/>
              <a:pathLst>
                <a:path w="469264" h="2113915">
                  <a:moveTo>
                    <a:pt x="0" y="0"/>
                  </a:moveTo>
                  <a:lnTo>
                    <a:pt x="0" y="2113915"/>
                  </a:lnTo>
                  <a:lnTo>
                    <a:pt x="469264" y="52704"/>
                  </a:lnTo>
                  <a:lnTo>
                    <a:pt x="417833" y="41665"/>
                  </a:lnTo>
                  <a:lnTo>
                    <a:pt x="366171" y="31917"/>
                  </a:lnTo>
                  <a:lnTo>
                    <a:pt x="314301" y="23462"/>
                  </a:lnTo>
                  <a:lnTo>
                    <a:pt x="262246" y="16301"/>
                  </a:lnTo>
                  <a:lnTo>
                    <a:pt x="210029" y="10438"/>
                  </a:lnTo>
                  <a:lnTo>
                    <a:pt x="157672" y="5874"/>
                  </a:lnTo>
                  <a:lnTo>
                    <a:pt x="105200" y="2612"/>
                  </a:lnTo>
                  <a:lnTo>
                    <a:pt x="52635" y="6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321939" y="2055114"/>
              <a:ext cx="1203325" cy="2061210"/>
            </a:xfrm>
            <a:custGeom>
              <a:avLst/>
              <a:gdLst/>
              <a:ahLst/>
              <a:cxnLst/>
              <a:rect l="l" t="t" r="r" b="b"/>
              <a:pathLst>
                <a:path w="1203325" h="2061210">
                  <a:moveTo>
                    <a:pt x="469264" y="0"/>
                  </a:moveTo>
                  <a:lnTo>
                    <a:pt x="0" y="2061210"/>
                  </a:lnTo>
                  <a:lnTo>
                    <a:pt x="1203325" y="323214"/>
                  </a:lnTo>
                  <a:lnTo>
                    <a:pt x="1161430" y="294940"/>
                  </a:lnTo>
                  <a:lnTo>
                    <a:pt x="1118912" y="267701"/>
                  </a:lnTo>
                  <a:lnTo>
                    <a:pt x="1075790" y="241507"/>
                  </a:lnTo>
                  <a:lnTo>
                    <a:pt x="1032085" y="216366"/>
                  </a:lnTo>
                  <a:lnTo>
                    <a:pt x="987815" y="192287"/>
                  </a:lnTo>
                  <a:lnTo>
                    <a:pt x="943002" y="169278"/>
                  </a:lnTo>
                  <a:lnTo>
                    <a:pt x="897663" y="147349"/>
                  </a:lnTo>
                  <a:lnTo>
                    <a:pt x="851820" y="126507"/>
                  </a:lnTo>
                  <a:lnTo>
                    <a:pt x="805492" y="106763"/>
                  </a:lnTo>
                  <a:lnTo>
                    <a:pt x="758698" y="88124"/>
                  </a:lnTo>
                  <a:lnTo>
                    <a:pt x="711458" y="70600"/>
                  </a:lnTo>
                  <a:lnTo>
                    <a:pt x="663793" y="54199"/>
                  </a:lnTo>
                  <a:lnTo>
                    <a:pt x="615721" y="38929"/>
                  </a:lnTo>
                  <a:lnTo>
                    <a:pt x="567262" y="24800"/>
                  </a:lnTo>
                  <a:lnTo>
                    <a:pt x="518437" y="11821"/>
                  </a:lnTo>
                  <a:lnTo>
                    <a:pt x="469264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321939" y="2378329"/>
              <a:ext cx="1864995" cy="1737995"/>
            </a:xfrm>
            <a:custGeom>
              <a:avLst/>
              <a:gdLst/>
              <a:ahLst/>
              <a:cxnLst/>
              <a:rect l="l" t="t" r="r" b="b"/>
              <a:pathLst>
                <a:path w="1864995" h="1737995">
                  <a:moveTo>
                    <a:pt x="1203325" y="0"/>
                  </a:moveTo>
                  <a:lnTo>
                    <a:pt x="0" y="1737995"/>
                  </a:lnTo>
                  <a:lnTo>
                    <a:pt x="1864614" y="741934"/>
                  </a:lnTo>
                  <a:lnTo>
                    <a:pt x="1840348" y="697790"/>
                  </a:lnTo>
                  <a:lnTo>
                    <a:pt x="1815072" y="654294"/>
                  </a:lnTo>
                  <a:lnTo>
                    <a:pt x="1788799" y="611462"/>
                  </a:lnTo>
                  <a:lnTo>
                    <a:pt x="1761543" y="569309"/>
                  </a:lnTo>
                  <a:lnTo>
                    <a:pt x="1733319" y="527851"/>
                  </a:lnTo>
                  <a:lnTo>
                    <a:pt x="1704141" y="487104"/>
                  </a:lnTo>
                  <a:lnTo>
                    <a:pt x="1674022" y="447083"/>
                  </a:lnTo>
                  <a:lnTo>
                    <a:pt x="1642977" y="407804"/>
                  </a:lnTo>
                  <a:lnTo>
                    <a:pt x="1611020" y="369282"/>
                  </a:lnTo>
                  <a:lnTo>
                    <a:pt x="1578165" y="331533"/>
                  </a:lnTo>
                  <a:lnTo>
                    <a:pt x="1544426" y="294573"/>
                  </a:lnTo>
                  <a:lnTo>
                    <a:pt x="1509817" y="258417"/>
                  </a:lnTo>
                  <a:lnTo>
                    <a:pt x="1474353" y="223081"/>
                  </a:lnTo>
                  <a:lnTo>
                    <a:pt x="1438046" y="188581"/>
                  </a:lnTo>
                  <a:lnTo>
                    <a:pt x="1400913" y="154932"/>
                  </a:lnTo>
                  <a:lnTo>
                    <a:pt x="1362966" y="122149"/>
                  </a:lnTo>
                  <a:lnTo>
                    <a:pt x="1324219" y="90249"/>
                  </a:lnTo>
                  <a:lnTo>
                    <a:pt x="1284687" y="59247"/>
                  </a:lnTo>
                  <a:lnTo>
                    <a:pt x="1244384" y="29159"/>
                  </a:lnTo>
                  <a:lnTo>
                    <a:pt x="1203325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321939" y="3120263"/>
              <a:ext cx="1938020" cy="996315"/>
            </a:xfrm>
            <a:custGeom>
              <a:avLst/>
              <a:gdLst/>
              <a:ahLst/>
              <a:cxnLst/>
              <a:rect l="l" t="t" r="r" b="b"/>
              <a:pathLst>
                <a:path w="1938020" h="996314">
                  <a:moveTo>
                    <a:pt x="1864614" y="0"/>
                  </a:moveTo>
                  <a:lnTo>
                    <a:pt x="0" y="996061"/>
                  </a:lnTo>
                  <a:lnTo>
                    <a:pt x="1937639" y="150749"/>
                  </a:lnTo>
                  <a:lnTo>
                    <a:pt x="1920495" y="112531"/>
                  </a:lnTo>
                  <a:lnTo>
                    <a:pt x="1902602" y="74660"/>
                  </a:lnTo>
                  <a:lnTo>
                    <a:pt x="1883971" y="37145"/>
                  </a:lnTo>
                  <a:lnTo>
                    <a:pt x="1864614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321939" y="3271012"/>
              <a:ext cx="2113915" cy="1628775"/>
            </a:xfrm>
            <a:custGeom>
              <a:avLst/>
              <a:gdLst/>
              <a:ahLst/>
              <a:cxnLst/>
              <a:rect l="l" t="t" r="r" b="b"/>
              <a:pathLst>
                <a:path w="2113915" h="1628775">
                  <a:moveTo>
                    <a:pt x="1937639" y="0"/>
                  </a:moveTo>
                  <a:lnTo>
                    <a:pt x="0" y="845312"/>
                  </a:lnTo>
                  <a:lnTo>
                    <a:pt x="1963674" y="1628267"/>
                  </a:lnTo>
                  <a:lnTo>
                    <a:pt x="1981552" y="1581829"/>
                  </a:lnTo>
                  <a:lnTo>
                    <a:pt x="1998296" y="1535092"/>
                  </a:lnTo>
                  <a:lnTo>
                    <a:pt x="2013908" y="1488074"/>
                  </a:lnTo>
                  <a:lnTo>
                    <a:pt x="2028386" y="1440795"/>
                  </a:lnTo>
                  <a:lnTo>
                    <a:pt x="2041733" y="1393275"/>
                  </a:lnTo>
                  <a:lnTo>
                    <a:pt x="2053947" y="1345535"/>
                  </a:lnTo>
                  <a:lnTo>
                    <a:pt x="2065029" y="1297594"/>
                  </a:lnTo>
                  <a:lnTo>
                    <a:pt x="2074980" y="1249472"/>
                  </a:lnTo>
                  <a:lnTo>
                    <a:pt x="2083800" y="1201189"/>
                  </a:lnTo>
                  <a:lnTo>
                    <a:pt x="2091489" y="1152764"/>
                  </a:lnTo>
                  <a:lnTo>
                    <a:pt x="2098047" y="1104219"/>
                  </a:lnTo>
                  <a:lnTo>
                    <a:pt x="2103475" y="1055572"/>
                  </a:lnTo>
                  <a:lnTo>
                    <a:pt x="2107774" y="1006843"/>
                  </a:lnTo>
                  <a:lnTo>
                    <a:pt x="2110943" y="958053"/>
                  </a:lnTo>
                  <a:lnTo>
                    <a:pt x="2112983" y="909222"/>
                  </a:lnTo>
                  <a:lnTo>
                    <a:pt x="2113894" y="860369"/>
                  </a:lnTo>
                  <a:lnTo>
                    <a:pt x="2113676" y="811514"/>
                  </a:lnTo>
                  <a:lnTo>
                    <a:pt x="2112331" y="762677"/>
                  </a:lnTo>
                  <a:lnTo>
                    <a:pt x="2109857" y="713878"/>
                  </a:lnTo>
                  <a:lnTo>
                    <a:pt x="2106256" y="665137"/>
                  </a:lnTo>
                  <a:lnTo>
                    <a:pt x="2101528" y="616474"/>
                  </a:lnTo>
                  <a:lnTo>
                    <a:pt x="2095673" y="567909"/>
                  </a:lnTo>
                  <a:lnTo>
                    <a:pt x="2088692" y="519461"/>
                  </a:lnTo>
                  <a:lnTo>
                    <a:pt x="2080584" y="471151"/>
                  </a:lnTo>
                  <a:lnTo>
                    <a:pt x="2071350" y="422999"/>
                  </a:lnTo>
                  <a:lnTo>
                    <a:pt x="2060991" y="375024"/>
                  </a:lnTo>
                  <a:lnTo>
                    <a:pt x="2049507" y="327246"/>
                  </a:lnTo>
                  <a:lnTo>
                    <a:pt x="2036898" y="279686"/>
                  </a:lnTo>
                  <a:lnTo>
                    <a:pt x="2023164" y="232362"/>
                  </a:lnTo>
                  <a:lnTo>
                    <a:pt x="2008306" y="185296"/>
                  </a:lnTo>
                  <a:lnTo>
                    <a:pt x="1992324" y="138507"/>
                  </a:lnTo>
                  <a:lnTo>
                    <a:pt x="1975219" y="92014"/>
                  </a:lnTo>
                  <a:lnTo>
                    <a:pt x="1956990" y="45838"/>
                  </a:lnTo>
                  <a:lnTo>
                    <a:pt x="1937639" y="0"/>
                  </a:lnTo>
                  <a:close/>
                </a:path>
              </a:pathLst>
            </a:custGeom>
            <a:solidFill>
              <a:srgbClr val="6FA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321939" y="4116324"/>
              <a:ext cx="1964055" cy="1279525"/>
            </a:xfrm>
            <a:custGeom>
              <a:avLst/>
              <a:gdLst/>
              <a:ahLst/>
              <a:cxnLst/>
              <a:rect l="l" t="t" r="r" b="b"/>
              <a:pathLst>
                <a:path w="1964054" h="1279525">
                  <a:moveTo>
                    <a:pt x="0" y="0"/>
                  </a:moveTo>
                  <a:lnTo>
                    <a:pt x="1682877" y="1279398"/>
                  </a:lnTo>
                  <a:lnTo>
                    <a:pt x="1713871" y="1237570"/>
                  </a:lnTo>
                  <a:lnTo>
                    <a:pt x="1743808" y="1195019"/>
                  </a:lnTo>
                  <a:lnTo>
                    <a:pt x="1772675" y="1151767"/>
                  </a:lnTo>
                  <a:lnTo>
                    <a:pt x="1800462" y="1107834"/>
                  </a:lnTo>
                  <a:lnTo>
                    <a:pt x="1827154" y="1063239"/>
                  </a:lnTo>
                  <a:lnTo>
                    <a:pt x="1852741" y="1018005"/>
                  </a:lnTo>
                  <a:lnTo>
                    <a:pt x="1877211" y="972151"/>
                  </a:lnTo>
                  <a:lnTo>
                    <a:pt x="1900551" y="925699"/>
                  </a:lnTo>
                  <a:lnTo>
                    <a:pt x="1922749" y="878668"/>
                  </a:lnTo>
                  <a:lnTo>
                    <a:pt x="1943794" y="831080"/>
                  </a:lnTo>
                  <a:lnTo>
                    <a:pt x="1963674" y="7829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544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321939" y="4116324"/>
              <a:ext cx="1683385" cy="2011045"/>
            </a:xfrm>
            <a:custGeom>
              <a:avLst/>
              <a:gdLst/>
              <a:ahLst/>
              <a:cxnLst/>
              <a:rect l="l" t="t" r="r" b="b"/>
              <a:pathLst>
                <a:path w="1683385" h="2011045">
                  <a:moveTo>
                    <a:pt x="0" y="0"/>
                  </a:moveTo>
                  <a:lnTo>
                    <a:pt x="652272" y="2010752"/>
                  </a:lnTo>
                  <a:lnTo>
                    <a:pt x="699362" y="1994865"/>
                  </a:lnTo>
                  <a:lnTo>
                    <a:pt x="745987" y="1977905"/>
                  </a:lnTo>
                  <a:lnTo>
                    <a:pt x="792131" y="1959884"/>
                  </a:lnTo>
                  <a:lnTo>
                    <a:pt x="837777" y="1940813"/>
                  </a:lnTo>
                  <a:lnTo>
                    <a:pt x="882909" y="1920705"/>
                  </a:lnTo>
                  <a:lnTo>
                    <a:pt x="927510" y="1899570"/>
                  </a:lnTo>
                  <a:lnTo>
                    <a:pt x="971564" y="1877421"/>
                  </a:lnTo>
                  <a:lnTo>
                    <a:pt x="1015055" y="1854270"/>
                  </a:lnTo>
                  <a:lnTo>
                    <a:pt x="1057966" y="1830127"/>
                  </a:lnTo>
                  <a:lnTo>
                    <a:pt x="1100281" y="1805005"/>
                  </a:lnTo>
                  <a:lnTo>
                    <a:pt x="1141984" y="1778916"/>
                  </a:lnTo>
                  <a:lnTo>
                    <a:pt x="1183057" y="1751870"/>
                  </a:lnTo>
                  <a:lnTo>
                    <a:pt x="1223486" y="1723880"/>
                  </a:lnTo>
                  <a:lnTo>
                    <a:pt x="1263252" y="1694958"/>
                  </a:lnTo>
                  <a:lnTo>
                    <a:pt x="1302341" y="1665114"/>
                  </a:lnTo>
                  <a:lnTo>
                    <a:pt x="1340735" y="1634361"/>
                  </a:lnTo>
                  <a:lnTo>
                    <a:pt x="1378419" y="1602711"/>
                  </a:lnTo>
                  <a:lnTo>
                    <a:pt x="1415375" y="1570175"/>
                  </a:lnTo>
                  <a:lnTo>
                    <a:pt x="1451587" y="1536765"/>
                  </a:lnTo>
                  <a:lnTo>
                    <a:pt x="1487040" y="1502492"/>
                  </a:lnTo>
                  <a:lnTo>
                    <a:pt x="1521716" y="1467369"/>
                  </a:lnTo>
                  <a:lnTo>
                    <a:pt x="1555599" y="1431406"/>
                  </a:lnTo>
                  <a:lnTo>
                    <a:pt x="1588673" y="1394616"/>
                  </a:lnTo>
                  <a:lnTo>
                    <a:pt x="1620922" y="1357010"/>
                  </a:lnTo>
                  <a:lnTo>
                    <a:pt x="1652328" y="1318600"/>
                  </a:lnTo>
                  <a:lnTo>
                    <a:pt x="1682877" y="12793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E470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853817" y="4116324"/>
              <a:ext cx="1120775" cy="2113915"/>
            </a:xfrm>
            <a:custGeom>
              <a:avLst/>
              <a:gdLst/>
              <a:ahLst/>
              <a:cxnLst/>
              <a:rect l="l" t="t" r="r" b="b"/>
              <a:pathLst>
                <a:path w="1120775" h="2113915">
                  <a:moveTo>
                    <a:pt x="468121" y="0"/>
                  </a:moveTo>
                  <a:lnTo>
                    <a:pt x="0" y="2061400"/>
                  </a:lnTo>
                  <a:lnTo>
                    <a:pt x="48506" y="2071819"/>
                  </a:lnTo>
                  <a:lnTo>
                    <a:pt x="97173" y="2081084"/>
                  </a:lnTo>
                  <a:lnTo>
                    <a:pt x="145979" y="2089196"/>
                  </a:lnTo>
                  <a:lnTo>
                    <a:pt x="194905" y="2096156"/>
                  </a:lnTo>
                  <a:lnTo>
                    <a:pt x="243931" y="2101966"/>
                  </a:lnTo>
                  <a:lnTo>
                    <a:pt x="293035" y="2106625"/>
                  </a:lnTo>
                  <a:lnTo>
                    <a:pt x="342199" y="2110135"/>
                  </a:lnTo>
                  <a:lnTo>
                    <a:pt x="391401" y="2112497"/>
                  </a:lnTo>
                  <a:lnTo>
                    <a:pt x="440623" y="2113711"/>
                  </a:lnTo>
                  <a:lnTo>
                    <a:pt x="489843" y="2113779"/>
                  </a:lnTo>
                  <a:lnTo>
                    <a:pt x="539041" y="2112701"/>
                  </a:lnTo>
                  <a:lnTo>
                    <a:pt x="588197" y="2110479"/>
                  </a:lnTo>
                  <a:lnTo>
                    <a:pt x="637292" y="2107113"/>
                  </a:lnTo>
                  <a:lnTo>
                    <a:pt x="686304" y="2102605"/>
                  </a:lnTo>
                  <a:lnTo>
                    <a:pt x="735214" y="2096954"/>
                  </a:lnTo>
                  <a:lnTo>
                    <a:pt x="784002" y="2090163"/>
                  </a:lnTo>
                  <a:lnTo>
                    <a:pt x="832647" y="2082231"/>
                  </a:lnTo>
                  <a:lnTo>
                    <a:pt x="881129" y="2073160"/>
                  </a:lnTo>
                  <a:lnTo>
                    <a:pt x="929429" y="2062952"/>
                  </a:lnTo>
                  <a:lnTo>
                    <a:pt x="977525" y="2051605"/>
                  </a:lnTo>
                  <a:lnTo>
                    <a:pt x="1025398" y="2039123"/>
                  </a:lnTo>
                  <a:lnTo>
                    <a:pt x="1073028" y="2025505"/>
                  </a:lnTo>
                  <a:lnTo>
                    <a:pt x="1120394" y="2010752"/>
                  </a:lnTo>
                  <a:lnTo>
                    <a:pt x="468121" y="0"/>
                  </a:lnTo>
                  <a:close/>
                </a:path>
              </a:pathLst>
            </a:custGeom>
            <a:solidFill>
              <a:srgbClr val="6262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837307" y="4116324"/>
              <a:ext cx="485140" cy="2061845"/>
            </a:xfrm>
            <a:custGeom>
              <a:avLst/>
              <a:gdLst/>
              <a:ahLst/>
              <a:cxnLst/>
              <a:rect l="l" t="t" r="r" b="b"/>
              <a:pathLst>
                <a:path w="485139" h="2061845">
                  <a:moveTo>
                    <a:pt x="484631" y="0"/>
                  </a:moveTo>
                  <a:lnTo>
                    <a:pt x="0" y="2057577"/>
                  </a:lnTo>
                  <a:lnTo>
                    <a:pt x="16510" y="2061400"/>
                  </a:lnTo>
                  <a:lnTo>
                    <a:pt x="484631" y="0"/>
                  </a:lnTo>
                  <a:close/>
                </a:path>
              </a:pathLst>
            </a:custGeom>
            <a:solidFill>
              <a:srgbClr val="997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886584" y="4116324"/>
              <a:ext cx="1435735" cy="2058035"/>
            </a:xfrm>
            <a:custGeom>
              <a:avLst/>
              <a:gdLst/>
              <a:ahLst/>
              <a:cxnLst/>
              <a:rect l="l" t="t" r="r" b="b"/>
              <a:pathLst>
                <a:path w="1435735" h="2058035">
                  <a:moveTo>
                    <a:pt x="1435353" y="0"/>
                  </a:moveTo>
                  <a:lnTo>
                    <a:pt x="0" y="1551813"/>
                  </a:lnTo>
                  <a:lnTo>
                    <a:pt x="36891" y="1585150"/>
                  </a:lnTo>
                  <a:lnTo>
                    <a:pt x="74504" y="1617565"/>
                  </a:lnTo>
                  <a:lnTo>
                    <a:pt x="112821" y="1649049"/>
                  </a:lnTo>
                  <a:lnTo>
                    <a:pt x="151824" y="1679592"/>
                  </a:lnTo>
                  <a:lnTo>
                    <a:pt x="191495" y="1709184"/>
                  </a:lnTo>
                  <a:lnTo>
                    <a:pt x="231816" y="1737817"/>
                  </a:lnTo>
                  <a:lnTo>
                    <a:pt x="272770" y="1765480"/>
                  </a:lnTo>
                  <a:lnTo>
                    <a:pt x="314338" y="1792163"/>
                  </a:lnTo>
                  <a:lnTo>
                    <a:pt x="356502" y="1817858"/>
                  </a:lnTo>
                  <a:lnTo>
                    <a:pt x="399244" y="1842555"/>
                  </a:lnTo>
                  <a:lnTo>
                    <a:pt x="442547" y="1866244"/>
                  </a:lnTo>
                  <a:lnTo>
                    <a:pt x="486392" y="1888915"/>
                  </a:lnTo>
                  <a:lnTo>
                    <a:pt x="530761" y="1910560"/>
                  </a:lnTo>
                  <a:lnTo>
                    <a:pt x="575637" y="1931167"/>
                  </a:lnTo>
                  <a:lnTo>
                    <a:pt x="621002" y="1950729"/>
                  </a:lnTo>
                  <a:lnTo>
                    <a:pt x="666837" y="1969235"/>
                  </a:lnTo>
                  <a:lnTo>
                    <a:pt x="713124" y="1986676"/>
                  </a:lnTo>
                  <a:lnTo>
                    <a:pt x="759846" y="2003041"/>
                  </a:lnTo>
                  <a:lnTo>
                    <a:pt x="806985" y="2018323"/>
                  </a:lnTo>
                  <a:lnTo>
                    <a:pt x="854522" y="2032510"/>
                  </a:lnTo>
                  <a:lnTo>
                    <a:pt x="902441" y="2045594"/>
                  </a:lnTo>
                  <a:lnTo>
                    <a:pt x="950721" y="2057565"/>
                  </a:lnTo>
                  <a:lnTo>
                    <a:pt x="1435353" y="0"/>
                  </a:lnTo>
                  <a:close/>
                </a:path>
              </a:pathLst>
            </a:custGeom>
            <a:solidFill>
              <a:srgbClr val="245E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359788" y="4116324"/>
              <a:ext cx="1962150" cy="1551940"/>
            </a:xfrm>
            <a:custGeom>
              <a:avLst/>
              <a:gdLst/>
              <a:ahLst/>
              <a:cxnLst/>
              <a:rect l="l" t="t" r="r" b="b"/>
              <a:pathLst>
                <a:path w="1962150" h="1551939">
                  <a:moveTo>
                    <a:pt x="1962150" y="0"/>
                  </a:moveTo>
                  <a:lnTo>
                    <a:pt x="0" y="786383"/>
                  </a:lnTo>
                  <a:lnTo>
                    <a:pt x="18933" y="832076"/>
                  </a:lnTo>
                  <a:lnTo>
                    <a:pt x="38907" y="877263"/>
                  </a:lnTo>
                  <a:lnTo>
                    <a:pt x="59913" y="921927"/>
                  </a:lnTo>
                  <a:lnTo>
                    <a:pt x="81937" y="966050"/>
                  </a:lnTo>
                  <a:lnTo>
                    <a:pt x="104969" y="1009618"/>
                  </a:lnTo>
                  <a:lnTo>
                    <a:pt x="128997" y="1052612"/>
                  </a:lnTo>
                  <a:lnTo>
                    <a:pt x="154009" y="1095017"/>
                  </a:lnTo>
                  <a:lnTo>
                    <a:pt x="179995" y="1136816"/>
                  </a:lnTo>
                  <a:lnTo>
                    <a:pt x="206942" y="1177991"/>
                  </a:lnTo>
                  <a:lnTo>
                    <a:pt x="234840" y="1218527"/>
                  </a:lnTo>
                  <a:lnTo>
                    <a:pt x="263677" y="1258406"/>
                  </a:lnTo>
                  <a:lnTo>
                    <a:pt x="293441" y="1297612"/>
                  </a:lnTo>
                  <a:lnTo>
                    <a:pt x="324121" y="1336129"/>
                  </a:lnTo>
                  <a:lnTo>
                    <a:pt x="355705" y="1373939"/>
                  </a:lnTo>
                  <a:lnTo>
                    <a:pt x="388183" y="1411027"/>
                  </a:lnTo>
                  <a:lnTo>
                    <a:pt x="421542" y="1447374"/>
                  </a:lnTo>
                  <a:lnTo>
                    <a:pt x="455772" y="1482966"/>
                  </a:lnTo>
                  <a:lnTo>
                    <a:pt x="490860" y="1517784"/>
                  </a:lnTo>
                  <a:lnTo>
                    <a:pt x="526796" y="1551813"/>
                  </a:lnTo>
                  <a:lnTo>
                    <a:pt x="1962150" y="0"/>
                  </a:lnTo>
                  <a:close/>
                </a:path>
              </a:pathLst>
            </a:custGeom>
            <a:solidFill>
              <a:srgbClr val="4368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217929" y="4116324"/>
              <a:ext cx="2104390" cy="786765"/>
            </a:xfrm>
            <a:custGeom>
              <a:avLst/>
              <a:gdLst/>
              <a:ahLst/>
              <a:cxnLst/>
              <a:rect l="l" t="t" r="r" b="b"/>
              <a:pathLst>
                <a:path w="2104390" h="786764">
                  <a:moveTo>
                    <a:pt x="2104009" y="0"/>
                  </a:moveTo>
                  <a:lnTo>
                    <a:pt x="0" y="204088"/>
                  </a:lnTo>
                  <a:lnTo>
                    <a:pt x="5438" y="253951"/>
                  </a:lnTo>
                  <a:lnTo>
                    <a:pt x="12055" y="303639"/>
                  </a:lnTo>
                  <a:lnTo>
                    <a:pt x="19845" y="353133"/>
                  </a:lnTo>
                  <a:lnTo>
                    <a:pt x="28802" y="402411"/>
                  </a:lnTo>
                  <a:lnTo>
                    <a:pt x="38922" y="451452"/>
                  </a:lnTo>
                  <a:lnTo>
                    <a:pt x="50198" y="500237"/>
                  </a:lnTo>
                  <a:lnTo>
                    <a:pt x="62626" y="548743"/>
                  </a:lnTo>
                  <a:lnTo>
                    <a:pt x="76200" y="596951"/>
                  </a:lnTo>
                  <a:lnTo>
                    <a:pt x="90916" y="644840"/>
                  </a:lnTo>
                  <a:lnTo>
                    <a:pt x="106768" y="692389"/>
                  </a:lnTo>
                  <a:lnTo>
                    <a:pt x="123750" y="739577"/>
                  </a:lnTo>
                  <a:lnTo>
                    <a:pt x="141858" y="786383"/>
                  </a:lnTo>
                  <a:lnTo>
                    <a:pt x="2104009" y="0"/>
                  </a:lnTo>
                  <a:close/>
                </a:path>
              </a:pathLst>
            </a:custGeom>
            <a:solidFill>
              <a:srgbClr val="698E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208058" y="2890393"/>
              <a:ext cx="2113915" cy="1430020"/>
            </a:xfrm>
            <a:custGeom>
              <a:avLst/>
              <a:gdLst/>
              <a:ahLst/>
              <a:cxnLst/>
              <a:rect l="l" t="t" r="r" b="b"/>
              <a:pathLst>
                <a:path w="2113915" h="1430020">
                  <a:moveTo>
                    <a:pt x="391760" y="0"/>
                  </a:moveTo>
                  <a:lnTo>
                    <a:pt x="362753" y="41821"/>
                  </a:lnTo>
                  <a:lnTo>
                    <a:pt x="334817" y="84239"/>
                  </a:lnTo>
                  <a:lnTo>
                    <a:pt x="307957" y="127233"/>
                  </a:lnTo>
                  <a:lnTo>
                    <a:pt x="282178" y="170781"/>
                  </a:lnTo>
                  <a:lnTo>
                    <a:pt x="257487" y="214865"/>
                  </a:lnTo>
                  <a:lnTo>
                    <a:pt x="233888" y="259462"/>
                  </a:lnTo>
                  <a:lnTo>
                    <a:pt x="211388" y="304551"/>
                  </a:lnTo>
                  <a:lnTo>
                    <a:pt x="189992" y="350113"/>
                  </a:lnTo>
                  <a:lnTo>
                    <a:pt x="169706" y="396127"/>
                  </a:lnTo>
                  <a:lnTo>
                    <a:pt x="150534" y="442571"/>
                  </a:lnTo>
                  <a:lnTo>
                    <a:pt x="132483" y="489425"/>
                  </a:lnTo>
                  <a:lnTo>
                    <a:pt x="115559" y="536669"/>
                  </a:lnTo>
                  <a:lnTo>
                    <a:pt x="99766" y="584281"/>
                  </a:lnTo>
                  <a:lnTo>
                    <a:pt x="85111" y="632242"/>
                  </a:lnTo>
                  <a:lnTo>
                    <a:pt x="71599" y="680529"/>
                  </a:lnTo>
                  <a:lnTo>
                    <a:pt x="59236" y="729123"/>
                  </a:lnTo>
                  <a:lnTo>
                    <a:pt x="48026" y="778003"/>
                  </a:lnTo>
                  <a:lnTo>
                    <a:pt x="37977" y="827147"/>
                  </a:lnTo>
                  <a:lnTo>
                    <a:pt x="29092" y="876537"/>
                  </a:lnTo>
                  <a:lnTo>
                    <a:pt x="21379" y="926149"/>
                  </a:lnTo>
                  <a:lnTo>
                    <a:pt x="14842" y="975965"/>
                  </a:lnTo>
                  <a:lnTo>
                    <a:pt x="9487" y="1025963"/>
                  </a:lnTo>
                  <a:lnTo>
                    <a:pt x="5320" y="1076122"/>
                  </a:lnTo>
                  <a:lnTo>
                    <a:pt x="2346" y="1126422"/>
                  </a:lnTo>
                  <a:lnTo>
                    <a:pt x="570" y="1176843"/>
                  </a:lnTo>
                  <a:lnTo>
                    <a:pt x="0" y="1227362"/>
                  </a:lnTo>
                  <a:lnTo>
                    <a:pt x="638" y="1277960"/>
                  </a:lnTo>
                  <a:lnTo>
                    <a:pt x="2493" y="1328616"/>
                  </a:lnTo>
                  <a:lnTo>
                    <a:pt x="5569" y="1379310"/>
                  </a:lnTo>
                  <a:lnTo>
                    <a:pt x="9871" y="1430020"/>
                  </a:lnTo>
                  <a:lnTo>
                    <a:pt x="2113880" y="1225931"/>
                  </a:lnTo>
                  <a:lnTo>
                    <a:pt x="391760" y="0"/>
                  </a:lnTo>
                  <a:close/>
                </a:path>
              </a:pathLst>
            </a:custGeom>
            <a:solidFill>
              <a:srgbClr val="F096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599819" y="2790190"/>
              <a:ext cx="1722120" cy="1326515"/>
            </a:xfrm>
            <a:custGeom>
              <a:avLst/>
              <a:gdLst/>
              <a:ahLst/>
              <a:cxnLst/>
              <a:rect l="l" t="t" r="r" b="b"/>
              <a:pathLst>
                <a:path w="1722120" h="1326514">
                  <a:moveTo>
                    <a:pt x="75945" y="0"/>
                  </a:moveTo>
                  <a:lnTo>
                    <a:pt x="56399" y="24622"/>
                  </a:lnTo>
                  <a:lnTo>
                    <a:pt x="37211" y="49529"/>
                  </a:lnTo>
                  <a:lnTo>
                    <a:pt x="18403" y="74723"/>
                  </a:lnTo>
                  <a:lnTo>
                    <a:pt x="0" y="100202"/>
                  </a:lnTo>
                  <a:lnTo>
                    <a:pt x="1722120" y="1326134"/>
                  </a:lnTo>
                  <a:lnTo>
                    <a:pt x="75945" y="0"/>
                  </a:lnTo>
                  <a:close/>
                </a:path>
              </a:pathLst>
            </a:custGeom>
            <a:solidFill>
              <a:srgbClr val="B7B7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675765" y="2534412"/>
              <a:ext cx="1646555" cy="1582420"/>
            </a:xfrm>
            <a:custGeom>
              <a:avLst/>
              <a:gdLst/>
              <a:ahLst/>
              <a:cxnLst/>
              <a:rect l="l" t="t" r="r" b="b"/>
              <a:pathLst>
                <a:path w="1646554" h="1582420">
                  <a:moveTo>
                    <a:pt x="243967" y="0"/>
                  </a:moveTo>
                  <a:lnTo>
                    <a:pt x="206506" y="34016"/>
                  </a:lnTo>
                  <a:lnTo>
                    <a:pt x="169896" y="68891"/>
                  </a:lnTo>
                  <a:lnTo>
                    <a:pt x="134149" y="104616"/>
                  </a:lnTo>
                  <a:lnTo>
                    <a:pt x="99274" y="141178"/>
                  </a:lnTo>
                  <a:lnTo>
                    <a:pt x="65283" y="178566"/>
                  </a:lnTo>
                  <a:lnTo>
                    <a:pt x="32188" y="216770"/>
                  </a:lnTo>
                  <a:lnTo>
                    <a:pt x="0" y="255777"/>
                  </a:lnTo>
                  <a:lnTo>
                    <a:pt x="1646174" y="1581912"/>
                  </a:lnTo>
                  <a:lnTo>
                    <a:pt x="243967" y="0"/>
                  </a:lnTo>
                  <a:close/>
                </a:path>
              </a:pathLst>
            </a:custGeom>
            <a:solidFill>
              <a:srgbClr val="FFCD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919732" y="2219071"/>
              <a:ext cx="1402715" cy="1897380"/>
            </a:xfrm>
            <a:custGeom>
              <a:avLst/>
              <a:gdLst/>
              <a:ahLst/>
              <a:cxnLst/>
              <a:rect l="l" t="t" r="r" b="b"/>
              <a:pathLst>
                <a:path w="1402714" h="1897379">
                  <a:moveTo>
                    <a:pt x="470026" y="0"/>
                  </a:moveTo>
                  <a:lnTo>
                    <a:pt x="423948" y="23345"/>
                  </a:lnTo>
                  <a:lnTo>
                    <a:pt x="378480" y="47793"/>
                  </a:lnTo>
                  <a:lnTo>
                    <a:pt x="333644" y="73331"/>
                  </a:lnTo>
                  <a:lnTo>
                    <a:pt x="289457" y="99945"/>
                  </a:lnTo>
                  <a:lnTo>
                    <a:pt x="245941" y="127624"/>
                  </a:lnTo>
                  <a:lnTo>
                    <a:pt x="203114" y="156354"/>
                  </a:lnTo>
                  <a:lnTo>
                    <a:pt x="160996" y="186124"/>
                  </a:lnTo>
                  <a:lnTo>
                    <a:pt x="119606" y="216920"/>
                  </a:lnTo>
                  <a:lnTo>
                    <a:pt x="78963" y="248730"/>
                  </a:lnTo>
                  <a:lnTo>
                    <a:pt x="39088" y="281541"/>
                  </a:lnTo>
                  <a:lnTo>
                    <a:pt x="0" y="315340"/>
                  </a:lnTo>
                  <a:lnTo>
                    <a:pt x="1402207" y="1897252"/>
                  </a:lnTo>
                  <a:lnTo>
                    <a:pt x="470026" y="0"/>
                  </a:lnTo>
                  <a:close/>
                </a:path>
              </a:pathLst>
            </a:custGeom>
            <a:solidFill>
              <a:srgbClr val="7BAE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389758" y="2023999"/>
              <a:ext cx="932180" cy="2092325"/>
            </a:xfrm>
            <a:custGeom>
              <a:avLst/>
              <a:gdLst/>
              <a:ahLst/>
              <a:cxnLst/>
              <a:rect l="l" t="t" r="r" b="b"/>
              <a:pathLst>
                <a:path w="932179" h="2092325">
                  <a:moveTo>
                    <a:pt x="630428" y="0"/>
                  </a:moveTo>
                  <a:lnTo>
                    <a:pt x="579988" y="7903"/>
                  </a:lnTo>
                  <a:lnTo>
                    <a:pt x="529795" y="17012"/>
                  </a:lnTo>
                  <a:lnTo>
                    <a:pt x="479870" y="27322"/>
                  </a:lnTo>
                  <a:lnTo>
                    <a:pt x="430234" y="38826"/>
                  </a:lnTo>
                  <a:lnTo>
                    <a:pt x="380907" y="51519"/>
                  </a:lnTo>
                  <a:lnTo>
                    <a:pt x="331913" y="65392"/>
                  </a:lnTo>
                  <a:lnTo>
                    <a:pt x="283270" y="80442"/>
                  </a:lnTo>
                  <a:lnTo>
                    <a:pt x="235001" y="96660"/>
                  </a:lnTo>
                  <a:lnTo>
                    <a:pt x="187127" y="114041"/>
                  </a:lnTo>
                  <a:lnTo>
                    <a:pt x="139668" y="132580"/>
                  </a:lnTo>
                  <a:lnTo>
                    <a:pt x="92647" y="152268"/>
                  </a:lnTo>
                  <a:lnTo>
                    <a:pt x="46083" y="173101"/>
                  </a:lnTo>
                  <a:lnTo>
                    <a:pt x="0" y="195072"/>
                  </a:lnTo>
                  <a:lnTo>
                    <a:pt x="932180" y="2092325"/>
                  </a:lnTo>
                  <a:lnTo>
                    <a:pt x="630428" y="0"/>
                  </a:lnTo>
                  <a:close/>
                </a:path>
              </a:pathLst>
            </a:custGeom>
            <a:solidFill>
              <a:srgbClr val="8BC1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020186" y="2002409"/>
              <a:ext cx="302260" cy="2113915"/>
            </a:xfrm>
            <a:custGeom>
              <a:avLst/>
              <a:gdLst/>
              <a:ahLst/>
              <a:cxnLst/>
              <a:rect l="l" t="t" r="r" b="b"/>
              <a:pathLst>
                <a:path w="302260" h="2113915">
                  <a:moveTo>
                    <a:pt x="301751" y="0"/>
                  </a:moveTo>
                  <a:lnTo>
                    <a:pt x="251283" y="602"/>
                  </a:lnTo>
                  <a:lnTo>
                    <a:pt x="200857" y="2408"/>
                  </a:lnTo>
                  <a:lnTo>
                    <a:pt x="150494" y="5413"/>
                  </a:lnTo>
                  <a:lnTo>
                    <a:pt x="100217" y="9614"/>
                  </a:lnTo>
                  <a:lnTo>
                    <a:pt x="50045" y="15007"/>
                  </a:lnTo>
                  <a:lnTo>
                    <a:pt x="0" y="21589"/>
                  </a:lnTo>
                  <a:lnTo>
                    <a:pt x="301751" y="2113915"/>
                  </a:lnTo>
                  <a:lnTo>
                    <a:pt x="301751" y="0"/>
                  </a:lnTo>
                  <a:close/>
                </a:path>
              </a:pathLst>
            </a:custGeom>
            <a:solidFill>
              <a:srgbClr val="335A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104900" y="1755648"/>
              <a:ext cx="3900170" cy="4650105"/>
            </a:xfrm>
            <a:custGeom>
              <a:avLst/>
              <a:gdLst/>
              <a:ahLst/>
              <a:cxnLst/>
              <a:rect l="l" t="t" r="r" b="b"/>
              <a:pathLst>
                <a:path w="3900170" h="4650105">
                  <a:moveTo>
                    <a:pt x="2453640" y="260603"/>
                  </a:moveTo>
                  <a:lnTo>
                    <a:pt x="2424684" y="0"/>
                  </a:lnTo>
                  <a:lnTo>
                    <a:pt x="2366772" y="0"/>
                  </a:lnTo>
                </a:path>
                <a:path w="3900170" h="4650105">
                  <a:moveTo>
                    <a:pt x="3069336" y="425196"/>
                  </a:moveTo>
                  <a:lnTo>
                    <a:pt x="3843528" y="115824"/>
                  </a:lnTo>
                  <a:lnTo>
                    <a:pt x="3899916" y="115824"/>
                  </a:lnTo>
                </a:path>
                <a:path w="3900170" h="4650105">
                  <a:moveTo>
                    <a:pt x="1740408" y="4419600"/>
                  </a:moveTo>
                  <a:lnTo>
                    <a:pt x="1520952" y="4649724"/>
                  </a:lnTo>
                  <a:lnTo>
                    <a:pt x="1464564" y="4649724"/>
                  </a:lnTo>
                </a:path>
                <a:path w="3900170" h="4650105">
                  <a:moveTo>
                    <a:pt x="1223772" y="4227576"/>
                  </a:moveTo>
                  <a:lnTo>
                    <a:pt x="717804" y="4479036"/>
                  </a:lnTo>
                  <a:lnTo>
                    <a:pt x="661416" y="4479036"/>
                  </a:lnTo>
                </a:path>
                <a:path w="3900170" h="4650105">
                  <a:moveTo>
                    <a:pt x="175259" y="1815084"/>
                  </a:moveTo>
                  <a:lnTo>
                    <a:pt x="57912" y="1792224"/>
                  </a:lnTo>
                  <a:lnTo>
                    <a:pt x="0" y="1792224"/>
                  </a:lnTo>
                </a:path>
              </a:pathLst>
            </a:custGeom>
            <a:ln w="9525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2550922" y="1617091"/>
            <a:ext cx="91376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5" dirty="0">
                <a:solidFill>
                  <a:srgbClr val="4471C4"/>
                </a:solidFill>
                <a:latin typeface="Tahoma"/>
                <a:cs typeface="Tahoma"/>
              </a:rPr>
              <a:t>I</a:t>
            </a:r>
            <a:r>
              <a:rPr sz="1000" b="1" spc="-170" dirty="0">
                <a:solidFill>
                  <a:srgbClr val="4471C4"/>
                </a:solidFill>
                <a:latin typeface="Tahoma"/>
                <a:cs typeface="Tahoma"/>
              </a:rPr>
              <a:t>D</a:t>
            </a:r>
            <a:r>
              <a:rPr sz="1000" b="1" dirty="0">
                <a:solidFill>
                  <a:srgbClr val="4471C4"/>
                </a:solidFill>
                <a:latin typeface="Tahoma"/>
                <a:cs typeface="Tahoma"/>
              </a:rPr>
              <a:t>FC</a:t>
            </a:r>
            <a:r>
              <a:rPr sz="1000" b="1" spc="-5" dirty="0">
                <a:solidFill>
                  <a:srgbClr val="4471C4"/>
                </a:solidFill>
                <a:latin typeface="Tahoma"/>
                <a:cs typeface="Tahoma"/>
              </a:rPr>
              <a:t> </a:t>
            </a:r>
            <a:r>
              <a:rPr sz="1000" b="1" spc="-95" dirty="0">
                <a:solidFill>
                  <a:srgbClr val="4471C4"/>
                </a:solidFill>
                <a:latin typeface="Tahoma"/>
                <a:cs typeface="Tahoma"/>
              </a:rPr>
              <a:t>Fi</a:t>
            </a:r>
            <a:r>
              <a:rPr sz="1000" b="1" spc="-90" dirty="0">
                <a:solidFill>
                  <a:srgbClr val="4471C4"/>
                </a:solidFill>
                <a:latin typeface="Tahoma"/>
                <a:cs typeface="Tahoma"/>
              </a:rPr>
              <a:t>r</a:t>
            </a:r>
            <a:r>
              <a:rPr sz="1000" b="1" spc="-75" dirty="0">
                <a:solidFill>
                  <a:srgbClr val="4471C4"/>
                </a:solidFill>
                <a:latin typeface="Tahoma"/>
                <a:cs typeface="Tahoma"/>
              </a:rPr>
              <a:t>s</a:t>
            </a:r>
            <a:r>
              <a:rPr sz="1000" b="1" spc="-120" dirty="0">
                <a:solidFill>
                  <a:srgbClr val="4471C4"/>
                </a:solidFill>
                <a:latin typeface="Tahoma"/>
                <a:cs typeface="Tahoma"/>
              </a:rPr>
              <a:t>t</a:t>
            </a:r>
            <a:r>
              <a:rPr sz="1000" b="1" spc="-15" dirty="0">
                <a:solidFill>
                  <a:srgbClr val="4471C4"/>
                </a:solidFill>
                <a:latin typeface="Tahoma"/>
                <a:cs typeface="Tahoma"/>
              </a:rPr>
              <a:t> </a:t>
            </a:r>
            <a:r>
              <a:rPr sz="1000" b="1" spc="-114" dirty="0">
                <a:solidFill>
                  <a:srgbClr val="4471C4"/>
                </a:solidFill>
                <a:latin typeface="Tahoma"/>
                <a:cs typeface="Tahoma"/>
              </a:rPr>
              <a:t>B</a:t>
            </a:r>
            <a:r>
              <a:rPr sz="1000" b="1" dirty="0">
                <a:solidFill>
                  <a:srgbClr val="4471C4"/>
                </a:solidFill>
                <a:latin typeface="Tahoma"/>
                <a:cs typeface="Tahoma"/>
              </a:rPr>
              <a:t>a</a:t>
            </a:r>
            <a:r>
              <a:rPr sz="1000" b="1" spc="5" dirty="0">
                <a:solidFill>
                  <a:srgbClr val="4471C4"/>
                </a:solidFill>
                <a:latin typeface="Tahoma"/>
                <a:cs typeface="Tahoma"/>
              </a:rPr>
              <a:t>n</a:t>
            </a:r>
            <a:r>
              <a:rPr sz="1000" b="1" spc="-25" dirty="0">
                <a:solidFill>
                  <a:srgbClr val="4471C4"/>
                </a:solidFill>
                <a:latin typeface="Tahoma"/>
                <a:cs typeface="Tahoma"/>
              </a:rPr>
              <a:t>k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967478" y="1549146"/>
            <a:ext cx="1033144" cy="33274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56515" marR="5080" indent="-44450">
              <a:lnSpc>
                <a:spcPct val="102000"/>
              </a:lnSpc>
              <a:spcBef>
                <a:spcPts val="70"/>
              </a:spcBef>
            </a:pPr>
            <a:r>
              <a:rPr sz="1000" b="1" spc="-15" dirty="0">
                <a:solidFill>
                  <a:srgbClr val="A4A4A4"/>
                </a:solidFill>
                <a:latin typeface="Tahoma"/>
                <a:cs typeface="Tahoma"/>
              </a:rPr>
              <a:t>Eclear </a:t>
            </a:r>
            <a:r>
              <a:rPr sz="1000" b="1" spc="-30" dirty="0">
                <a:solidFill>
                  <a:srgbClr val="A4A4A4"/>
                </a:solidFill>
                <a:latin typeface="Tahoma"/>
                <a:cs typeface="Tahoma"/>
              </a:rPr>
              <a:t>Leasing </a:t>
            </a:r>
            <a:r>
              <a:rPr sz="1000" b="1" spc="-105" dirty="0">
                <a:solidFill>
                  <a:srgbClr val="A4A4A4"/>
                </a:solidFill>
                <a:latin typeface="Tahoma"/>
                <a:cs typeface="Tahoma"/>
              </a:rPr>
              <a:t>&amp; </a:t>
            </a:r>
            <a:r>
              <a:rPr sz="1000" b="1" spc="-285" dirty="0">
                <a:solidFill>
                  <a:srgbClr val="A4A4A4"/>
                </a:solidFill>
                <a:latin typeface="Tahoma"/>
                <a:cs typeface="Tahoma"/>
              </a:rPr>
              <a:t> </a:t>
            </a:r>
            <a:r>
              <a:rPr sz="1000" b="1" spc="-70" dirty="0">
                <a:solidFill>
                  <a:srgbClr val="A4A4A4"/>
                </a:solidFill>
                <a:latin typeface="Tahoma"/>
                <a:cs typeface="Tahoma"/>
              </a:rPr>
              <a:t>Fin</a:t>
            </a:r>
            <a:r>
              <a:rPr sz="1000" b="1" dirty="0">
                <a:solidFill>
                  <a:srgbClr val="A4A4A4"/>
                </a:solidFill>
                <a:latin typeface="Tahoma"/>
                <a:cs typeface="Tahoma"/>
              </a:rPr>
              <a:t>a</a:t>
            </a:r>
            <a:r>
              <a:rPr sz="1000" b="1" spc="5" dirty="0">
                <a:solidFill>
                  <a:srgbClr val="A4A4A4"/>
                </a:solidFill>
                <a:latin typeface="Tahoma"/>
                <a:cs typeface="Tahoma"/>
              </a:rPr>
              <a:t>n</a:t>
            </a:r>
            <a:r>
              <a:rPr sz="1000" b="1" spc="65" dirty="0">
                <a:solidFill>
                  <a:srgbClr val="A4A4A4"/>
                </a:solidFill>
                <a:latin typeface="Tahoma"/>
                <a:cs typeface="Tahoma"/>
              </a:rPr>
              <a:t>c</a:t>
            </a:r>
            <a:r>
              <a:rPr sz="1000" b="1" spc="80" dirty="0">
                <a:solidFill>
                  <a:srgbClr val="A4A4A4"/>
                </a:solidFill>
                <a:latin typeface="Tahoma"/>
                <a:cs typeface="Tahoma"/>
              </a:rPr>
              <a:t>e</a:t>
            </a:r>
            <a:r>
              <a:rPr sz="1000" b="1" spc="-10" dirty="0">
                <a:solidFill>
                  <a:srgbClr val="A4A4A4"/>
                </a:solidFill>
                <a:latin typeface="Tahoma"/>
                <a:cs typeface="Tahoma"/>
              </a:rPr>
              <a:t> </a:t>
            </a:r>
            <a:r>
              <a:rPr sz="1000" b="1" spc="-110" dirty="0">
                <a:solidFill>
                  <a:srgbClr val="A4A4A4"/>
                </a:solidFill>
                <a:latin typeface="Tahoma"/>
                <a:cs typeface="Tahoma"/>
              </a:rPr>
              <a:t>P</a:t>
            </a:r>
            <a:r>
              <a:rPr sz="1000" b="1" spc="-35" dirty="0">
                <a:solidFill>
                  <a:srgbClr val="A4A4A4"/>
                </a:solidFill>
                <a:latin typeface="Tahoma"/>
                <a:cs typeface="Tahoma"/>
              </a:rPr>
              <a:t>v</a:t>
            </a:r>
            <a:r>
              <a:rPr sz="1000" b="1" spc="-120" dirty="0">
                <a:solidFill>
                  <a:srgbClr val="A4A4A4"/>
                </a:solidFill>
                <a:latin typeface="Tahoma"/>
                <a:cs typeface="Tahoma"/>
              </a:rPr>
              <a:t>t</a:t>
            </a:r>
            <a:r>
              <a:rPr sz="1000" b="1" spc="5" dirty="0">
                <a:solidFill>
                  <a:srgbClr val="A4A4A4"/>
                </a:solidFill>
                <a:latin typeface="Tahoma"/>
                <a:cs typeface="Tahoma"/>
              </a:rPr>
              <a:t> </a:t>
            </a:r>
            <a:r>
              <a:rPr sz="1000" b="1" spc="-130" dirty="0">
                <a:solidFill>
                  <a:srgbClr val="A4A4A4"/>
                </a:solidFill>
                <a:latin typeface="Tahoma"/>
                <a:cs typeface="Tahoma"/>
              </a:rPr>
              <a:t>L</a:t>
            </a:r>
            <a:r>
              <a:rPr sz="1000" b="1" spc="-45" dirty="0">
                <a:solidFill>
                  <a:srgbClr val="A4A4A4"/>
                </a:solidFill>
                <a:latin typeface="Tahoma"/>
                <a:cs typeface="Tahoma"/>
              </a:rPr>
              <a:t>td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016246" y="2478786"/>
            <a:ext cx="855344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20" dirty="0">
                <a:solidFill>
                  <a:srgbClr val="FFC000"/>
                </a:solidFill>
                <a:latin typeface="Tahoma"/>
                <a:cs typeface="Tahoma"/>
              </a:rPr>
              <a:t>Maanaveeya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356352" y="3022854"/>
            <a:ext cx="77851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5B9BD4"/>
                </a:solidFill>
                <a:latin typeface="Tahoma"/>
                <a:cs typeface="Tahoma"/>
              </a:rPr>
              <a:t>U</a:t>
            </a:r>
            <a:r>
              <a:rPr sz="1000" b="1" dirty="0">
                <a:solidFill>
                  <a:srgbClr val="5B9BD4"/>
                </a:solidFill>
                <a:latin typeface="Tahoma"/>
                <a:cs typeface="Tahoma"/>
              </a:rPr>
              <a:t>C</a:t>
            </a:r>
            <a:r>
              <a:rPr sz="1000" b="1" spc="-5" dirty="0">
                <a:solidFill>
                  <a:srgbClr val="5B9BD4"/>
                </a:solidFill>
                <a:latin typeface="Tahoma"/>
                <a:cs typeface="Tahoma"/>
              </a:rPr>
              <a:t> </a:t>
            </a:r>
            <a:r>
              <a:rPr sz="1000" b="1" spc="-55" dirty="0">
                <a:solidFill>
                  <a:srgbClr val="5B9BD4"/>
                </a:solidFill>
                <a:latin typeface="Tahoma"/>
                <a:cs typeface="Tahoma"/>
              </a:rPr>
              <a:t>Inclu</a:t>
            </a:r>
            <a:r>
              <a:rPr sz="1000" b="1" spc="-50" dirty="0">
                <a:solidFill>
                  <a:srgbClr val="5B9BD4"/>
                </a:solidFill>
                <a:latin typeface="Tahoma"/>
                <a:cs typeface="Tahoma"/>
              </a:rPr>
              <a:t>s</a:t>
            </a:r>
            <a:r>
              <a:rPr sz="1000" b="1" spc="-30" dirty="0">
                <a:solidFill>
                  <a:srgbClr val="5B9BD4"/>
                </a:solidFill>
                <a:latin typeface="Tahoma"/>
                <a:cs typeface="Tahoma"/>
              </a:rPr>
              <a:t>i</a:t>
            </a:r>
            <a:r>
              <a:rPr sz="1000" b="1" spc="-65" dirty="0">
                <a:solidFill>
                  <a:srgbClr val="5B9BD4"/>
                </a:solidFill>
                <a:latin typeface="Tahoma"/>
                <a:cs typeface="Tahoma"/>
              </a:rPr>
              <a:t>v</a:t>
            </a:r>
            <a:r>
              <a:rPr sz="1000" b="1" spc="40" dirty="0">
                <a:solidFill>
                  <a:srgbClr val="5B9BD4"/>
                </a:solidFill>
                <a:latin typeface="Tahoma"/>
                <a:cs typeface="Tahoma"/>
              </a:rPr>
              <a:t>e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367654" y="3912489"/>
            <a:ext cx="1014094" cy="33274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43510" marR="5080" indent="-131445">
              <a:lnSpc>
                <a:spcPct val="102000"/>
              </a:lnSpc>
              <a:spcBef>
                <a:spcPts val="70"/>
              </a:spcBef>
            </a:pPr>
            <a:r>
              <a:rPr sz="1000" b="1" spc="5" dirty="0">
                <a:solidFill>
                  <a:srgbClr val="6FAC46"/>
                </a:solidFill>
                <a:latin typeface="Tahoma"/>
                <a:cs typeface="Tahoma"/>
              </a:rPr>
              <a:t>Caspian</a:t>
            </a:r>
            <a:r>
              <a:rPr sz="1000" b="1" spc="-60" dirty="0">
                <a:solidFill>
                  <a:srgbClr val="6FAC46"/>
                </a:solidFill>
                <a:latin typeface="Tahoma"/>
                <a:cs typeface="Tahoma"/>
              </a:rPr>
              <a:t> </a:t>
            </a:r>
            <a:r>
              <a:rPr sz="1000" b="1" spc="-30" dirty="0">
                <a:solidFill>
                  <a:srgbClr val="6FAC46"/>
                </a:solidFill>
                <a:latin typeface="Tahoma"/>
                <a:cs typeface="Tahoma"/>
              </a:rPr>
              <a:t>Impact </a:t>
            </a:r>
            <a:r>
              <a:rPr sz="1000" b="1" spc="-280" dirty="0">
                <a:solidFill>
                  <a:srgbClr val="6FAC46"/>
                </a:solidFill>
                <a:latin typeface="Tahoma"/>
                <a:cs typeface="Tahoma"/>
              </a:rPr>
              <a:t> </a:t>
            </a:r>
            <a:r>
              <a:rPr sz="1000" b="1" spc="-60" dirty="0">
                <a:solidFill>
                  <a:srgbClr val="6FAC46"/>
                </a:solidFill>
                <a:latin typeface="Tahoma"/>
                <a:cs typeface="Tahoma"/>
              </a:rPr>
              <a:t>Investments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292090" y="5131689"/>
            <a:ext cx="1030605" cy="33274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22860" marR="5080" indent="-10795">
              <a:lnSpc>
                <a:spcPct val="102000"/>
              </a:lnSpc>
              <a:spcBef>
                <a:spcPts val="70"/>
              </a:spcBef>
            </a:pPr>
            <a:r>
              <a:rPr sz="1000" b="1" spc="-70" dirty="0">
                <a:solidFill>
                  <a:srgbClr val="254478"/>
                </a:solidFill>
                <a:latin typeface="Tahoma"/>
                <a:cs typeface="Tahoma"/>
              </a:rPr>
              <a:t>InC</a:t>
            </a:r>
            <a:r>
              <a:rPr sz="1000" b="1" spc="-45" dirty="0">
                <a:solidFill>
                  <a:srgbClr val="254478"/>
                </a:solidFill>
                <a:latin typeface="Tahoma"/>
                <a:cs typeface="Tahoma"/>
              </a:rPr>
              <a:t>r</a:t>
            </a:r>
            <a:r>
              <a:rPr sz="1000" b="1" spc="25" dirty="0">
                <a:solidFill>
                  <a:srgbClr val="254478"/>
                </a:solidFill>
                <a:latin typeface="Tahoma"/>
                <a:cs typeface="Tahoma"/>
              </a:rPr>
              <a:t>e</a:t>
            </a:r>
            <a:r>
              <a:rPr sz="1000" b="1" spc="35" dirty="0">
                <a:solidFill>
                  <a:srgbClr val="254478"/>
                </a:solidFill>
                <a:latin typeface="Tahoma"/>
                <a:cs typeface="Tahoma"/>
              </a:rPr>
              <a:t>d</a:t>
            </a:r>
            <a:r>
              <a:rPr sz="1000" b="1" spc="-10" dirty="0">
                <a:solidFill>
                  <a:srgbClr val="254478"/>
                </a:solidFill>
                <a:latin typeface="Tahoma"/>
                <a:cs typeface="Tahoma"/>
              </a:rPr>
              <a:t> </a:t>
            </a:r>
            <a:r>
              <a:rPr sz="1000" b="1" spc="-70" dirty="0">
                <a:solidFill>
                  <a:srgbClr val="254478"/>
                </a:solidFill>
                <a:latin typeface="Tahoma"/>
                <a:cs typeface="Tahoma"/>
              </a:rPr>
              <a:t>Fin</a:t>
            </a:r>
            <a:r>
              <a:rPr sz="1000" b="1" dirty="0">
                <a:solidFill>
                  <a:srgbClr val="254478"/>
                </a:solidFill>
                <a:latin typeface="Tahoma"/>
                <a:cs typeface="Tahoma"/>
              </a:rPr>
              <a:t>a</a:t>
            </a:r>
            <a:r>
              <a:rPr sz="1000" b="1" spc="5" dirty="0">
                <a:solidFill>
                  <a:srgbClr val="254478"/>
                </a:solidFill>
                <a:latin typeface="Tahoma"/>
                <a:cs typeface="Tahoma"/>
              </a:rPr>
              <a:t>n</a:t>
            </a:r>
            <a:r>
              <a:rPr sz="1000" b="1" dirty="0">
                <a:solidFill>
                  <a:srgbClr val="254478"/>
                </a:solidFill>
                <a:latin typeface="Tahoma"/>
                <a:cs typeface="Tahoma"/>
              </a:rPr>
              <a:t>cial  </a:t>
            </a:r>
            <a:r>
              <a:rPr sz="1000" b="1" spc="-30" dirty="0">
                <a:solidFill>
                  <a:srgbClr val="254478"/>
                </a:solidFill>
                <a:latin typeface="Tahoma"/>
                <a:cs typeface="Tahoma"/>
              </a:rPr>
              <a:t>Services</a:t>
            </a:r>
            <a:r>
              <a:rPr sz="1000" b="1" spc="-20" dirty="0">
                <a:solidFill>
                  <a:srgbClr val="254478"/>
                </a:solidFill>
                <a:latin typeface="Tahoma"/>
                <a:cs typeface="Tahoma"/>
              </a:rPr>
              <a:t> </a:t>
            </a:r>
            <a:r>
              <a:rPr sz="1000" b="1" spc="-50" dirty="0">
                <a:solidFill>
                  <a:srgbClr val="254478"/>
                </a:solidFill>
                <a:latin typeface="Tahoma"/>
                <a:cs typeface="Tahoma"/>
              </a:rPr>
              <a:t>Limited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638547" y="5918098"/>
            <a:ext cx="38862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85" dirty="0">
                <a:solidFill>
                  <a:srgbClr val="9E470E"/>
                </a:solidFill>
                <a:latin typeface="Tahoma"/>
                <a:cs typeface="Tahoma"/>
              </a:rPr>
              <a:t>F</a:t>
            </a:r>
            <a:r>
              <a:rPr sz="1000" b="1" spc="-145" dirty="0">
                <a:solidFill>
                  <a:srgbClr val="9E470E"/>
                </a:solidFill>
                <a:latin typeface="Tahoma"/>
                <a:cs typeface="Tahoma"/>
              </a:rPr>
              <a:t>W</a:t>
            </a:r>
            <a:r>
              <a:rPr sz="1000" b="1" spc="-135" dirty="0">
                <a:solidFill>
                  <a:srgbClr val="9E470E"/>
                </a:solidFill>
                <a:latin typeface="Tahoma"/>
                <a:cs typeface="Tahoma"/>
              </a:rPr>
              <a:t>W</a:t>
            </a:r>
            <a:r>
              <a:rPr sz="1000" b="1" spc="-110" dirty="0">
                <a:solidFill>
                  <a:srgbClr val="9E470E"/>
                </a:solidFill>
                <a:latin typeface="Tahoma"/>
                <a:cs typeface="Tahoma"/>
              </a:rPr>
              <a:t>B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965830" y="6321653"/>
            <a:ext cx="1065530" cy="33274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72085" marR="5080" indent="-160020">
              <a:lnSpc>
                <a:spcPct val="102000"/>
              </a:lnSpc>
              <a:spcBef>
                <a:spcPts val="70"/>
              </a:spcBef>
            </a:pPr>
            <a:r>
              <a:rPr sz="1000" b="1" spc="45" dirty="0">
                <a:solidFill>
                  <a:srgbClr val="626262"/>
                </a:solidFill>
                <a:latin typeface="Tahoma"/>
                <a:cs typeface="Tahoma"/>
              </a:rPr>
              <a:t>A</a:t>
            </a:r>
            <a:r>
              <a:rPr sz="1000" b="1" spc="-114" dirty="0">
                <a:solidFill>
                  <a:srgbClr val="626262"/>
                </a:solidFill>
                <a:latin typeface="Tahoma"/>
                <a:cs typeface="Tahoma"/>
              </a:rPr>
              <a:t>r</a:t>
            </a:r>
            <a:r>
              <a:rPr sz="1000" b="1" spc="5" dirty="0">
                <a:solidFill>
                  <a:srgbClr val="626262"/>
                </a:solidFill>
                <a:latin typeface="Tahoma"/>
                <a:cs typeface="Tahoma"/>
              </a:rPr>
              <a:t>oh</a:t>
            </a:r>
            <a:r>
              <a:rPr sz="1000" b="1" spc="10" dirty="0">
                <a:solidFill>
                  <a:srgbClr val="626262"/>
                </a:solidFill>
                <a:latin typeface="Tahoma"/>
                <a:cs typeface="Tahoma"/>
              </a:rPr>
              <a:t>a</a:t>
            </a:r>
            <a:r>
              <a:rPr sz="1000" b="1" spc="-45" dirty="0">
                <a:solidFill>
                  <a:srgbClr val="626262"/>
                </a:solidFill>
                <a:latin typeface="Tahoma"/>
                <a:cs typeface="Tahoma"/>
              </a:rPr>
              <a:t>n</a:t>
            </a:r>
            <a:r>
              <a:rPr sz="1000" b="1" spc="-5" dirty="0">
                <a:solidFill>
                  <a:srgbClr val="626262"/>
                </a:solidFill>
                <a:latin typeface="Tahoma"/>
                <a:cs typeface="Tahoma"/>
              </a:rPr>
              <a:t> </a:t>
            </a:r>
            <a:r>
              <a:rPr sz="1000" b="1" spc="-70" dirty="0">
                <a:solidFill>
                  <a:srgbClr val="626262"/>
                </a:solidFill>
                <a:latin typeface="Tahoma"/>
                <a:cs typeface="Tahoma"/>
              </a:rPr>
              <a:t>Fin</a:t>
            </a:r>
            <a:r>
              <a:rPr sz="1000" b="1" dirty="0">
                <a:solidFill>
                  <a:srgbClr val="626262"/>
                </a:solidFill>
                <a:latin typeface="Tahoma"/>
                <a:cs typeface="Tahoma"/>
              </a:rPr>
              <a:t>a</a:t>
            </a:r>
            <a:r>
              <a:rPr sz="1000" b="1" spc="5" dirty="0">
                <a:solidFill>
                  <a:srgbClr val="626262"/>
                </a:solidFill>
                <a:latin typeface="Tahoma"/>
                <a:cs typeface="Tahoma"/>
              </a:rPr>
              <a:t>n</a:t>
            </a:r>
            <a:r>
              <a:rPr sz="1000" b="1" dirty="0">
                <a:solidFill>
                  <a:srgbClr val="626262"/>
                </a:solidFill>
                <a:latin typeface="Tahoma"/>
                <a:cs typeface="Tahoma"/>
              </a:rPr>
              <a:t>cial  </a:t>
            </a:r>
            <a:r>
              <a:rPr sz="1000" b="1" spc="-30" dirty="0">
                <a:solidFill>
                  <a:srgbClr val="626262"/>
                </a:solidFill>
                <a:latin typeface="Tahoma"/>
                <a:cs typeface="Tahoma"/>
              </a:rPr>
              <a:t>Services</a:t>
            </a:r>
            <a:r>
              <a:rPr sz="1000" b="1" spc="-10" dirty="0">
                <a:solidFill>
                  <a:srgbClr val="626262"/>
                </a:solidFill>
                <a:latin typeface="Tahoma"/>
                <a:cs typeface="Tahoma"/>
              </a:rPr>
              <a:t> </a:t>
            </a:r>
            <a:r>
              <a:rPr sz="1000" b="1" spc="-75" dirty="0">
                <a:solidFill>
                  <a:srgbClr val="626262"/>
                </a:solidFill>
                <a:latin typeface="Tahoma"/>
                <a:cs typeface="Tahoma"/>
              </a:rPr>
              <a:t>Ltd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625346" y="6267399"/>
            <a:ext cx="962025" cy="33274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indent="25400">
              <a:lnSpc>
                <a:spcPct val="102000"/>
              </a:lnSpc>
              <a:spcBef>
                <a:spcPts val="70"/>
              </a:spcBef>
            </a:pPr>
            <a:r>
              <a:rPr sz="1000" b="1" spc="-110" dirty="0">
                <a:solidFill>
                  <a:srgbClr val="997300"/>
                </a:solidFill>
                <a:latin typeface="Tahoma"/>
                <a:cs typeface="Tahoma"/>
              </a:rPr>
              <a:t>U</a:t>
            </a:r>
            <a:r>
              <a:rPr sz="1000" b="1" spc="-75" dirty="0">
                <a:solidFill>
                  <a:srgbClr val="997300"/>
                </a:solidFill>
                <a:latin typeface="Tahoma"/>
                <a:cs typeface="Tahoma"/>
              </a:rPr>
              <a:t>s</a:t>
            </a:r>
            <a:r>
              <a:rPr sz="1000" b="1" dirty="0">
                <a:solidFill>
                  <a:srgbClr val="997300"/>
                </a:solidFill>
                <a:latin typeface="Tahoma"/>
                <a:cs typeface="Tahoma"/>
              </a:rPr>
              <a:t>h</a:t>
            </a:r>
            <a:r>
              <a:rPr sz="1000" b="1" spc="5" dirty="0">
                <a:solidFill>
                  <a:srgbClr val="997300"/>
                </a:solidFill>
                <a:latin typeface="Tahoma"/>
                <a:cs typeface="Tahoma"/>
              </a:rPr>
              <a:t>a</a:t>
            </a:r>
            <a:r>
              <a:rPr sz="1000" b="1" spc="-15" dirty="0">
                <a:solidFill>
                  <a:srgbClr val="997300"/>
                </a:solidFill>
                <a:latin typeface="Tahoma"/>
                <a:cs typeface="Tahoma"/>
              </a:rPr>
              <a:t> </a:t>
            </a:r>
            <a:r>
              <a:rPr sz="1000" b="1" spc="-40" dirty="0">
                <a:solidFill>
                  <a:srgbClr val="997300"/>
                </a:solidFill>
                <a:latin typeface="Tahoma"/>
                <a:cs typeface="Tahoma"/>
              </a:rPr>
              <a:t>Fina</a:t>
            </a:r>
            <a:r>
              <a:rPr sz="1000" b="1" spc="10" dirty="0">
                <a:solidFill>
                  <a:srgbClr val="997300"/>
                </a:solidFill>
                <a:latin typeface="Tahoma"/>
                <a:cs typeface="Tahoma"/>
              </a:rPr>
              <a:t>nci</a:t>
            </a:r>
            <a:r>
              <a:rPr sz="1000" b="1" spc="15" dirty="0">
                <a:solidFill>
                  <a:srgbClr val="997300"/>
                </a:solidFill>
                <a:latin typeface="Tahoma"/>
                <a:cs typeface="Tahoma"/>
              </a:rPr>
              <a:t>a</a:t>
            </a:r>
            <a:r>
              <a:rPr sz="1000" b="1" spc="-65" dirty="0">
                <a:solidFill>
                  <a:srgbClr val="997300"/>
                </a:solidFill>
                <a:latin typeface="Tahoma"/>
                <a:cs typeface="Tahoma"/>
              </a:rPr>
              <a:t>l  </a:t>
            </a:r>
            <a:r>
              <a:rPr sz="1000" b="1" spc="-40" dirty="0">
                <a:solidFill>
                  <a:srgbClr val="997300"/>
                </a:solidFill>
                <a:latin typeface="Tahoma"/>
                <a:cs typeface="Tahoma"/>
              </a:rPr>
              <a:t>Se</a:t>
            </a:r>
            <a:r>
              <a:rPr sz="1000" b="1" spc="-114" dirty="0">
                <a:solidFill>
                  <a:srgbClr val="997300"/>
                </a:solidFill>
                <a:latin typeface="Tahoma"/>
                <a:cs typeface="Tahoma"/>
              </a:rPr>
              <a:t>r</a:t>
            </a:r>
            <a:r>
              <a:rPr sz="1000" b="1" spc="-35" dirty="0">
                <a:solidFill>
                  <a:srgbClr val="997300"/>
                </a:solidFill>
                <a:latin typeface="Tahoma"/>
                <a:cs typeface="Tahoma"/>
              </a:rPr>
              <a:t>v</a:t>
            </a:r>
            <a:r>
              <a:rPr sz="1000" b="1" dirty="0">
                <a:solidFill>
                  <a:srgbClr val="997300"/>
                </a:solidFill>
                <a:latin typeface="Tahoma"/>
                <a:cs typeface="Tahoma"/>
              </a:rPr>
              <a:t>ices</a:t>
            </a:r>
            <a:r>
              <a:rPr sz="1000" b="1" spc="5" dirty="0">
                <a:solidFill>
                  <a:srgbClr val="997300"/>
                </a:solidFill>
                <a:latin typeface="Tahoma"/>
                <a:cs typeface="Tahoma"/>
              </a:rPr>
              <a:t> </a:t>
            </a:r>
            <a:r>
              <a:rPr sz="1000" b="1" spc="-110" dirty="0">
                <a:solidFill>
                  <a:srgbClr val="997300"/>
                </a:solidFill>
                <a:latin typeface="Tahoma"/>
                <a:cs typeface="Tahoma"/>
              </a:rPr>
              <a:t>P</a:t>
            </a:r>
            <a:r>
              <a:rPr sz="1000" b="1" spc="-35" dirty="0">
                <a:solidFill>
                  <a:srgbClr val="997300"/>
                </a:solidFill>
                <a:latin typeface="Tahoma"/>
                <a:cs typeface="Tahoma"/>
              </a:rPr>
              <a:t>v</a:t>
            </a:r>
            <a:r>
              <a:rPr sz="1000" b="1" spc="-120" dirty="0">
                <a:solidFill>
                  <a:srgbClr val="997300"/>
                </a:solidFill>
                <a:latin typeface="Tahoma"/>
                <a:cs typeface="Tahoma"/>
              </a:rPr>
              <a:t>t</a:t>
            </a:r>
            <a:r>
              <a:rPr sz="1000" b="1" spc="-5" dirty="0">
                <a:solidFill>
                  <a:srgbClr val="997300"/>
                </a:solidFill>
                <a:latin typeface="Tahoma"/>
                <a:cs typeface="Tahoma"/>
              </a:rPr>
              <a:t> </a:t>
            </a:r>
            <a:r>
              <a:rPr sz="1000" b="1" spc="-130" dirty="0">
                <a:solidFill>
                  <a:srgbClr val="997300"/>
                </a:solidFill>
                <a:latin typeface="Tahoma"/>
                <a:cs typeface="Tahoma"/>
              </a:rPr>
              <a:t>L</a:t>
            </a:r>
            <a:r>
              <a:rPr sz="1000" b="1" spc="-45" dirty="0">
                <a:solidFill>
                  <a:srgbClr val="997300"/>
                </a:solidFill>
                <a:latin typeface="Tahoma"/>
                <a:cs typeface="Tahoma"/>
              </a:rPr>
              <a:t>td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67308" y="6097320"/>
            <a:ext cx="109093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45" dirty="0">
                <a:solidFill>
                  <a:srgbClr val="245E91"/>
                </a:solidFill>
                <a:latin typeface="Tahoma"/>
                <a:cs typeface="Tahoma"/>
              </a:rPr>
              <a:t>A</a:t>
            </a:r>
            <a:r>
              <a:rPr sz="1000" b="1" spc="-105" dirty="0">
                <a:solidFill>
                  <a:srgbClr val="245E91"/>
                </a:solidFill>
                <a:latin typeface="Tahoma"/>
                <a:cs typeface="Tahoma"/>
              </a:rPr>
              <a:t>U</a:t>
            </a:r>
            <a:r>
              <a:rPr sz="1000" b="1" spc="-10" dirty="0">
                <a:solidFill>
                  <a:srgbClr val="245E91"/>
                </a:solidFill>
                <a:latin typeface="Tahoma"/>
                <a:cs typeface="Tahoma"/>
              </a:rPr>
              <a:t> </a:t>
            </a:r>
            <a:r>
              <a:rPr sz="1000" b="1" spc="-40" dirty="0">
                <a:solidFill>
                  <a:srgbClr val="245E91"/>
                </a:solidFill>
                <a:latin typeface="Tahoma"/>
                <a:cs typeface="Tahoma"/>
              </a:rPr>
              <a:t>Small</a:t>
            </a:r>
            <a:r>
              <a:rPr sz="1000" b="1" spc="-5" dirty="0">
                <a:solidFill>
                  <a:srgbClr val="245E91"/>
                </a:solidFill>
                <a:latin typeface="Tahoma"/>
                <a:cs typeface="Tahoma"/>
              </a:rPr>
              <a:t> </a:t>
            </a:r>
            <a:r>
              <a:rPr sz="1000" b="1" spc="-70" dirty="0">
                <a:solidFill>
                  <a:srgbClr val="245E91"/>
                </a:solidFill>
                <a:latin typeface="Tahoma"/>
                <a:cs typeface="Tahoma"/>
              </a:rPr>
              <a:t>Fin</a:t>
            </a:r>
            <a:r>
              <a:rPr sz="1000" b="1" dirty="0">
                <a:solidFill>
                  <a:srgbClr val="245E91"/>
                </a:solidFill>
                <a:latin typeface="Tahoma"/>
                <a:cs typeface="Tahoma"/>
              </a:rPr>
              <a:t>a</a:t>
            </a:r>
            <a:r>
              <a:rPr sz="1000" b="1" spc="5" dirty="0">
                <a:solidFill>
                  <a:srgbClr val="245E91"/>
                </a:solidFill>
                <a:latin typeface="Tahoma"/>
                <a:cs typeface="Tahoma"/>
              </a:rPr>
              <a:t>n</a:t>
            </a:r>
            <a:r>
              <a:rPr sz="1000" b="1" spc="70" dirty="0">
                <a:solidFill>
                  <a:srgbClr val="245E91"/>
                </a:solidFill>
                <a:latin typeface="Tahoma"/>
                <a:cs typeface="Tahoma"/>
              </a:rPr>
              <a:t>ce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046784" y="6252768"/>
            <a:ext cx="33210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40" dirty="0">
                <a:solidFill>
                  <a:srgbClr val="245E91"/>
                </a:solidFill>
                <a:latin typeface="Tahoma"/>
                <a:cs typeface="Tahoma"/>
              </a:rPr>
              <a:t>Ba</a:t>
            </a:r>
            <a:r>
              <a:rPr sz="1000" b="1" spc="-35" dirty="0">
                <a:solidFill>
                  <a:srgbClr val="245E91"/>
                </a:solidFill>
                <a:latin typeface="Tahoma"/>
                <a:cs typeface="Tahoma"/>
              </a:rPr>
              <a:t>n</a:t>
            </a:r>
            <a:r>
              <a:rPr sz="1000" b="1" spc="-25" dirty="0">
                <a:solidFill>
                  <a:srgbClr val="245E91"/>
                </a:solidFill>
                <a:latin typeface="Tahoma"/>
                <a:cs typeface="Tahoma"/>
              </a:rPr>
              <a:t>k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91413" y="5316982"/>
            <a:ext cx="865505" cy="33274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277495" marR="5080" indent="-265430">
              <a:lnSpc>
                <a:spcPct val="102000"/>
              </a:lnSpc>
              <a:spcBef>
                <a:spcPts val="70"/>
              </a:spcBef>
            </a:pPr>
            <a:r>
              <a:rPr sz="1000" b="1" spc="-50" dirty="0">
                <a:solidFill>
                  <a:srgbClr val="43682B"/>
                </a:solidFill>
                <a:latin typeface="Tahoma"/>
                <a:cs typeface="Tahoma"/>
              </a:rPr>
              <a:t>Union</a:t>
            </a:r>
            <a:r>
              <a:rPr sz="1000" b="1" spc="-5" dirty="0">
                <a:solidFill>
                  <a:srgbClr val="43682B"/>
                </a:solidFill>
                <a:latin typeface="Tahoma"/>
                <a:cs typeface="Tahoma"/>
              </a:rPr>
              <a:t> </a:t>
            </a:r>
            <a:r>
              <a:rPr sz="1000" b="1" spc="-40" dirty="0">
                <a:solidFill>
                  <a:srgbClr val="43682B"/>
                </a:solidFill>
                <a:latin typeface="Tahoma"/>
                <a:cs typeface="Tahoma"/>
              </a:rPr>
              <a:t>Ba</a:t>
            </a:r>
            <a:r>
              <a:rPr sz="1000" b="1" spc="-35" dirty="0">
                <a:solidFill>
                  <a:srgbClr val="43682B"/>
                </a:solidFill>
                <a:latin typeface="Tahoma"/>
                <a:cs typeface="Tahoma"/>
              </a:rPr>
              <a:t>n</a:t>
            </a:r>
            <a:r>
              <a:rPr sz="1000" b="1" spc="-25" dirty="0">
                <a:solidFill>
                  <a:srgbClr val="43682B"/>
                </a:solidFill>
                <a:latin typeface="Tahoma"/>
                <a:cs typeface="Tahoma"/>
              </a:rPr>
              <a:t>k</a:t>
            </a:r>
            <a:r>
              <a:rPr sz="1000" b="1" spc="-10" dirty="0">
                <a:solidFill>
                  <a:srgbClr val="43682B"/>
                </a:solidFill>
                <a:latin typeface="Tahoma"/>
                <a:cs typeface="Tahoma"/>
              </a:rPr>
              <a:t> </a:t>
            </a:r>
            <a:r>
              <a:rPr sz="1000" b="1" spc="-40" dirty="0">
                <a:solidFill>
                  <a:srgbClr val="43682B"/>
                </a:solidFill>
                <a:latin typeface="Tahoma"/>
                <a:cs typeface="Tahoma"/>
              </a:rPr>
              <a:t>of  </a:t>
            </a:r>
            <a:r>
              <a:rPr sz="1000" b="1" spc="-45" dirty="0">
                <a:solidFill>
                  <a:srgbClr val="43682B"/>
                </a:solidFill>
                <a:latin typeface="Tahoma"/>
                <a:cs typeface="Tahoma"/>
              </a:rPr>
              <a:t>India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502412" y="4572127"/>
            <a:ext cx="6286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25" dirty="0">
                <a:solidFill>
                  <a:srgbClr val="698ED0"/>
                </a:solidFill>
                <a:latin typeface="Tahoma"/>
                <a:cs typeface="Tahoma"/>
              </a:rPr>
              <a:t>DC</a:t>
            </a:r>
            <a:r>
              <a:rPr sz="1000" b="1" spc="-20" dirty="0">
                <a:solidFill>
                  <a:srgbClr val="698ED0"/>
                </a:solidFill>
                <a:latin typeface="Tahoma"/>
                <a:cs typeface="Tahoma"/>
              </a:rPr>
              <a:t>B</a:t>
            </a:r>
            <a:r>
              <a:rPr sz="1000" b="1" spc="-10" dirty="0">
                <a:solidFill>
                  <a:srgbClr val="698ED0"/>
                </a:solidFill>
                <a:latin typeface="Tahoma"/>
                <a:cs typeface="Tahoma"/>
              </a:rPr>
              <a:t> </a:t>
            </a:r>
            <a:r>
              <a:rPr sz="1000" b="1" spc="-40" dirty="0">
                <a:solidFill>
                  <a:srgbClr val="698ED0"/>
                </a:solidFill>
                <a:latin typeface="Tahoma"/>
                <a:cs typeface="Tahoma"/>
              </a:rPr>
              <a:t>Ba</a:t>
            </a:r>
            <a:r>
              <a:rPr sz="1000" b="1" spc="-35" dirty="0">
                <a:solidFill>
                  <a:srgbClr val="698ED0"/>
                </a:solidFill>
                <a:latin typeface="Tahoma"/>
                <a:cs typeface="Tahoma"/>
              </a:rPr>
              <a:t>n</a:t>
            </a:r>
            <a:r>
              <a:rPr sz="1000" b="1" spc="-25" dirty="0">
                <a:solidFill>
                  <a:srgbClr val="698ED0"/>
                </a:solidFill>
                <a:latin typeface="Tahoma"/>
                <a:cs typeface="Tahoma"/>
              </a:rPr>
              <a:t>k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307035" y="3316351"/>
            <a:ext cx="827405" cy="33274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259079" marR="5080" indent="-247015">
              <a:lnSpc>
                <a:spcPct val="102000"/>
              </a:lnSpc>
              <a:spcBef>
                <a:spcPts val="70"/>
              </a:spcBef>
            </a:pPr>
            <a:r>
              <a:rPr sz="1000" b="1" spc="-75" dirty="0">
                <a:solidFill>
                  <a:srgbClr val="F0965A"/>
                </a:solidFill>
                <a:latin typeface="Tahoma"/>
                <a:cs typeface="Tahoma"/>
              </a:rPr>
              <a:t>Stat</a:t>
            </a:r>
            <a:r>
              <a:rPr sz="1000" b="1" spc="40" dirty="0">
                <a:solidFill>
                  <a:srgbClr val="F0965A"/>
                </a:solidFill>
                <a:latin typeface="Tahoma"/>
                <a:cs typeface="Tahoma"/>
              </a:rPr>
              <a:t>e</a:t>
            </a:r>
            <a:r>
              <a:rPr sz="1000" b="1" spc="-10" dirty="0">
                <a:solidFill>
                  <a:srgbClr val="F0965A"/>
                </a:solidFill>
                <a:latin typeface="Tahoma"/>
                <a:cs typeface="Tahoma"/>
              </a:rPr>
              <a:t> </a:t>
            </a:r>
            <a:r>
              <a:rPr sz="1000" b="1" spc="-40" dirty="0">
                <a:solidFill>
                  <a:srgbClr val="F0965A"/>
                </a:solidFill>
                <a:latin typeface="Tahoma"/>
                <a:cs typeface="Tahoma"/>
              </a:rPr>
              <a:t>Ba</a:t>
            </a:r>
            <a:r>
              <a:rPr sz="1000" b="1" spc="-35" dirty="0">
                <a:solidFill>
                  <a:srgbClr val="F0965A"/>
                </a:solidFill>
                <a:latin typeface="Tahoma"/>
                <a:cs typeface="Tahoma"/>
              </a:rPr>
              <a:t>n</a:t>
            </a:r>
            <a:r>
              <a:rPr sz="1000" b="1" spc="-25" dirty="0">
                <a:solidFill>
                  <a:srgbClr val="F0965A"/>
                </a:solidFill>
                <a:latin typeface="Tahoma"/>
                <a:cs typeface="Tahoma"/>
              </a:rPr>
              <a:t>k</a:t>
            </a:r>
            <a:r>
              <a:rPr sz="1000" b="1" spc="-10" dirty="0">
                <a:solidFill>
                  <a:srgbClr val="F0965A"/>
                </a:solidFill>
                <a:latin typeface="Tahoma"/>
                <a:cs typeface="Tahoma"/>
              </a:rPr>
              <a:t> </a:t>
            </a:r>
            <a:r>
              <a:rPr sz="1000" b="1" spc="-40" dirty="0">
                <a:solidFill>
                  <a:srgbClr val="F0965A"/>
                </a:solidFill>
                <a:latin typeface="Tahoma"/>
                <a:cs typeface="Tahoma"/>
              </a:rPr>
              <a:t>of  </a:t>
            </a:r>
            <a:r>
              <a:rPr sz="1000" b="1" spc="-45" dirty="0">
                <a:solidFill>
                  <a:srgbClr val="F0965A"/>
                </a:solidFill>
                <a:latin typeface="Tahoma"/>
                <a:cs typeface="Tahoma"/>
              </a:rPr>
              <a:t>India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835863" y="2361082"/>
            <a:ext cx="842644" cy="443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810">
              <a:lnSpc>
                <a:spcPct val="137000"/>
              </a:lnSpc>
              <a:spcBef>
                <a:spcPts val="100"/>
              </a:spcBef>
            </a:pPr>
            <a:r>
              <a:rPr sz="1000" b="1" spc="45" dirty="0">
                <a:solidFill>
                  <a:srgbClr val="FFCD33"/>
                </a:solidFill>
                <a:latin typeface="Tahoma"/>
                <a:cs typeface="Tahoma"/>
              </a:rPr>
              <a:t>A</a:t>
            </a:r>
            <a:r>
              <a:rPr sz="1000" b="1" spc="-20" dirty="0">
                <a:solidFill>
                  <a:srgbClr val="FFCD33"/>
                </a:solidFill>
                <a:latin typeface="Tahoma"/>
                <a:cs typeface="Tahoma"/>
              </a:rPr>
              <a:t>mbi</a:t>
            </a:r>
            <a:r>
              <a:rPr sz="1000" b="1" spc="-120" dirty="0">
                <a:solidFill>
                  <a:srgbClr val="FFCD33"/>
                </a:solidFill>
                <a:latin typeface="Tahoma"/>
                <a:cs typeface="Tahoma"/>
              </a:rPr>
              <a:t>t</a:t>
            </a:r>
            <a:r>
              <a:rPr sz="1000" b="1" spc="-5" dirty="0">
                <a:solidFill>
                  <a:srgbClr val="FFCD33"/>
                </a:solidFill>
                <a:latin typeface="Tahoma"/>
                <a:cs typeface="Tahoma"/>
              </a:rPr>
              <a:t> </a:t>
            </a:r>
            <a:r>
              <a:rPr sz="1000" b="1" spc="-70" dirty="0">
                <a:solidFill>
                  <a:srgbClr val="FFCD33"/>
                </a:solidFill>
                <a:latin typeface="Tahoma"/>
                <a:cs typeface="Tahoma"/>
              </a:rPr>
              <a:t>Fin</a:t>
            </a:r>
            <a:r>
              <a:rPr sz="1000" b="1" spc="-35" dirty="0">
                <a:solidFill>
                  <a:srgbClr val="FFCD33"/>
                </a:solidFill>
                <a:latin typeface="Tahoma"/>
                <a:cs typeface="Tahoma"/>
              </a:rPr>
              <a:t>v</a:t>
            </a:r>
            <a:r>
              <a:rPr sz="1000" b="1" spc="-25" dirty="0">
                <a:solidFill>
                  <a:srgbClr val="FFCD33"/>
                </a:solidFill>
                <a:latin typeface="Tahoma"/>
                <a:cs typeface="Tahoma"/>
              </a:rPr>
              <a:t>e</a:t>
            </a:r>
            <a:r>
              <a:rPr sz="1000" b="1" spc="-20" dirty="0">
                <a:solidFill>
                  <a:srgbClr val="FFCD33"/>
                </a:solidFill>
                <a:latin typeface="Tahoma"/>
                <a:cs typeface="Tahoma"/>
              </a:rPr>
              <a:t>s</a:t>
            </a:r>
            <a:r>
              <a:rPr sz="1000" b="1" spc="-95" dirty="0">
                <a:solidFill>
                  <a:srgbClr val="FFCD33"/>
                </a:solidFill>
                <a:latin typeface="Tahoma"/>
                <a:cs typeface="Tahoma"/>
              </a:rPr>
              <a:t>t  </a:t>
            </a:r>
            <a:r>
              <a:rPr sz="1000" b="1" spc="-35" dirty="0">
                <a:solidFill>
                  <a:srgbClr val="B7B7B7"/>
                </a:solidFill>
                <a:latin typeface="Tahoma"/>
                <a:cs typeface="Tahoma"/>
              </a:rPr>
              <a:t>Real</a:t>
            </a:r>
            <a:r>
              <a:rPr sz="1000" b="1" spc="-20" dirty="0">
                <a:solidFill>
                  <a:srgbClr val="B7B7B7"/>
                </a:solidFill>
                <a:latin typeface="Tahoma"/>
                <a:cs typeface="Tahoma"/>
              </a:rPr>
              <a:t> </a:t>
            </a:r>
            <a:r>
              <a:rPr sz="1000" b="1" spc="-15" dirty="0">
                <a:solidFill>
                  <a:srgbClr val="B7B7B7"/>
                </a:solidFill>
                <a:latin typeface="Tahoma"/>
                <a:cs typeface="Tahoma"/>
              </a:rPr>
              <a:t>touch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995883" y="1830450"/>
            <a:ext cx="1673860" cy="4527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09295">
              <a:lnSpc>
                <a:spcPct val="100000"/>
              </a:lnSpc>
              <a:spcBef>
                <a:spcPts val="95"/>
              </a:spcBef>
            </a:pPr>
            <a:r>
              <a:rPr sz="1000" b="1" spc="-15" dirty="0">
                <a:solidFill>
                  <a:srgbClr val="8BC168"/>
                </a:solidFill>
                <a:latin typeface="Tahoma"/>
                <a:cs typeface="Tahoma"/>
              </a:rPr>
              <a:t>Nabasamriddhi</a:t>
            </a:r>
            <a:endParaRPr sz="1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965"/>
              </a:spcBef>
            </a:pPr>
            <a:r>
              <a:rPr sz="1000" b="1" spc="-30" dirty="0">
                <a:solidFill>
                  <a:srgbClr val="7BAEDD"/>
                </a:solidFill>
                <a:latin typeface="Tahoma"/>
                <a:cs typeface="Tahoma"/>
              </a:rPr>
              <a:t>Blacksoil</a:t>
            </a:r>
            <a:r>
              <a:rPr sz="1000" b="1" spc="-45" dirty="0">
                <a:solidFill>
                  <a:srgbClr val="7BAEDD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7BAEDD"/>
                </a:solidFill>
                <a:latin typeface="Tahoma"/>
                <a:cs typeface="Tahoma"/>
              </a:rPr>
              <a:t>Capital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2644901" y="1738122"/>
            <a:ext cx="84010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25" dirty="0">
                <a:solidFill>
                  <a:srgbClr val="335AA0"/>
                </a:solidFill>
                <a:latin typeface="Tahoma"/>
                <a:cs typeface="Tahoma"/>
              </a:rPr>
              <a:t>Vi</a:t>
            </a:r>
            <a:r>
              <a:rPr sz="1000" b="1" spc="-35" dirty="0">
                <a:solidFill>
                  <a:srgbClr val="335AA0"/>
                </a:solidFill>
                <a:latin typeface="Tahoma"/>
                <a:cs typeface="Tahoma"/>
              </a:rPr>
              <a:t>v</a:t>
            </a:r>
            <a:r>
              <a:rPr sz="1000" b="1" spc="-114" dirty="0">
                <a:solidFill>
                  <a:srgbClr val="335AA0"/>
                </a:solidFill>
                <a:latin typeface="Tahoma"/>
                <a:cs typeface="Tahoma"/>
              </a:rPr>
              <a:t>r</a:t>
            </a:r>
            <a:r>
              <a:rPr sz="1000" b="1" spc="-85" dirty="0">
                <a:solidFill>
                  <a:srgbClr val="335AA0"/>
                </a:solidFill>
                <a:latin typeface="Tahoma"/>
                <a:cs typeface="Tahoma"/>
              </a:rPr>
              <a:t>iti</a:t>
            </a:r>
            <a:r>
              <a:rPr sz="1000" b="1" spc="-5" dirty="0">
                <a:solidFill>
                  <a:srgbClr val="335AA0"/>
                </a:solidFill>
                <a:latin typeface="Tahoma"/>
                <a:cs typeface="Tahoma"/>
              </a:rPr>
              <a:t> </a:t>
            </a:r>
            <a:r>
              <a:rPr sz="1000" b="1" spc="105" dirty="0">
                <a:solidFill>
                  <a:srgbClr val="335AA0"/>
                </a:solidFill>
                <a:latin typeface="Tahoma"/>
                <a:cs typeface="Tahoma"/>
              </a:rPr>
              <a:t>C</a:t>
            </a:r>
            <a:r>
              <a:rPr sz="1000" b="1" spc="35" dirty="0">
                <a:solidFill>
                  <a:srgbClr val="335AA0"/>
                </a:solidFill>
                <a:latin typeface="Tahoma"/>
                <a:cs typeface="Tahoma"/>
              </a:rPr>
              <a:t>a</a:t>
            </a:r>
            <a:r>
              <a:rPr sz="1000" b="1" spc="40" dirty="0">
                <a:solidFill>
                  <a:srgbClr val="335AA0"/>
                </a:solidFill>
                <a:latin typeface="Tahoma"/>
                <a:cs typeface="Tahoma"/>
              </a:rPr>
              <a:t>p</a:t>
            </a:r>
            <a:r>
              <a:rPr sz="1000" b="1" spc="-45" dirty="0">
                <a:solidFill>
                  <a:srgbClr val="335AA0"/>
                </a:solidFill>
                <a:latin typeface="Tahoma"/>
                <a:cs typeface="Tahoma"/>
              </a:rPr>
              <a:t>ita</a:t>
            </a:r>
            <a:r>
              <a:rPr sz="1000" b="1" spc="-65" dirty="0">
                <a:solidFill>
                  <a:srgbClr val="335AA0"/>
                </a:solidFill>
                <a:latin typeface="Tahoma"/>
                <a:cs typeface="Tahoma"/>
              </a:rPr>
              <a:t>l</a:t>
            </a:r>
            <a:endParaRPr sz="1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254432" y="0"/>
            <a:ext cx="5939155" cy="6858000"/>
            <a:chOff x="6254432" y="0"/>
            <a:chExt cx="5939155" cy="6858000"/>
          </a:xfrm>
        </p:grpSpPr>
        <p:sp>
          <p:nvSpPr>
            <p:cNvPr id="3" name="object 3"/>
            <p:cNvSpPr/>
            <p:nvPr/>
          </p:nvSpPr>
          <p:spPr>
            <a:xfrm>
              <a:off x="6256020" y="0"/>
              <a:ext cx="5935980" cy="6858000"/>
            </a:xfrm>
            <a:custGeom>
              <a:avLst/>
              <a:gdLst/>
              <a:ahLst/>
              <a:cxnLst/>
              <a:rect l="l" t="t" r="r" b="b"/>
              <a:pathLst>
                <a:path w="5935980" h="6858000">
                  <a:moveTo>
                    <a:pt x="593598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5935980" y="6858000"/>
                  </a:lnTo>
                  <a:lnTo>
                    <a:pt x="5935980" y="0"/>
                  </a:lnTo>
                  <a:close/>
                </a:path>
              </a:pathLst>
            </a:custGeom>
            <a:solidFill>
              <a:srgbClr val="1F49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256020" y="3678935"/>
              <a:ext cx="5935980" cy="0"/>
            </a:xfrm>
            <a:custGeom>
              <a:avLst/>
              <a:gdLst/>
              <a:ahLst/>
              <a:cxnLst/>
              <a:rect l="l" t="t" r="r" b="b"/>
              <a:pathLst>
                <a:path w="5935980">
                  <a:moveTo>
                    <a:pt x="0" y="0"/>
                  </a:moveTo>
                  <a:lnTo>
                    <a:pt x="5935599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021068" y="2555748"/>
              <a:ext cx="4293235" cy="0"/>
            </a:xfrm>
            <a:custGeom>
              <a:avLst/>
              <a:gdLst/>
              <a:ahLst/>
              <a:cxnLst/>
              <a:rect l="l" t="t" r="r" b="b"/>
              <a:pathLst>
                <a:path w="4293234">
                  <a:moveTo>
                    <a:pt x="0" y="0"/>
                  </a:moveTo>
                  <a:lnTo>
                    <a:pt x="4293108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451598" y="2309622"/>
              <a:ext cx="3434079" cy="70485"/>
            </a:xfrm>
            <a:custGeom>
              <a:avLst/>
              <a:gdLst/>
              <a:ahLst/>
              <a:cxnLst/>
              <a:rect l="l" t="t" r="r" b="b"/>
              <a:pathLst>
                <a:path w="3434079" h="70485">
                  <a:moveTo>
                    <a:pt x="0" y="12191"/>
                  </a:moveTo>
                  <a:lnTo>
                    <a:pt x="858011" y="12191"/>
                  </a:lnTo>
                  <a:lnTo>
                    <a:pt x="1716024" y="1524"/>
                  </a:lnTo>
                  <a:lnTo>
                    <a:pt x="2575559" y="0"/>
                  </a:lnTo>
                  <a:lnTo>
                    <a:pt x="3433572" y="70103"/>
                  </a:lnTo>
                </a:path>
              </a:pathLst>
            </a:custGeom>
            <a:ln w="28574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13688" y="2285555"/>
              <a:ext cx="73532" cy="7353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71700" y="2285555"/>
              <a:ext cx="73532" cy="7353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31236" y="2274887"/>
              <a:ext cx="73532" cy="7353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989248" y="2273363"/>
              <a:ext cx="73533" cy="7353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47260" y="2341943"/>
              <a:ext cx="73532" cy="73533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451598" y="1370838"/>
              <a:ext cx="3434079" cy="347980"/>
            </a:xfrm>
            <a:custGeom>
              <a:avLst/>
              <a:gdLst/>
              <a:ahLst/>
              <a:cxnLst/>
              <a:rect l="l" t="t" r="r" b="b"/>
              <a:pathLst>
                <a:path w="3434079" h="347980">
                  <a:moveTo>
                    <a:pt x="0" y="155448"/>
                  </a:moveTo>
                  <a:lnTo>
                    <a:pt x="858011" y="47244"/>
                  </a:lnTo>
                  <a:lnTo>
                    <a:pt x="1716024" y="0"/>
                  </a:lnTo>
                  <a:lnTo>
                    <a:pt x="2575559" y="54863"/>
                  </a:lnTo>
                  <a:lnTo>
                    <a:pt x="3433572" y="347472"/>
                  </a:lnTo>
                </a:path>
              </a:pathLst>
            </a:custGeom>
            <a:ln w="28575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413688" y="1490027"/>
              <a:ext cx="73532" cy="7353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71700" y="1380299"/>
              <a:ext cx="73532" cy="7353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131236" y="1333055"/>
              <a:ext cx="73532" cy="7353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989248" y="1389443"/>
              <a:ext cx="73533" cy="7353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847260" y="1682051"/>
              <a:ext cx="73532" cy="73533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7451598" y="1285494"/>
              <a:ext cx="3434079" cy="198120"/>
            </a:xfrm>
            <a:custGeom>
              <a:avLst/>
              <a:gdLst/>
              <a:ahLst/>
              <a:cxnLst/>
              <a:rect l="l" t="t" r="r" b="b"/>
              <a:pathLst>
                <a:path w="3434079" h="198119">
                  <a:moveTo>
                    <a:pt x="0" y="24383"/>
                  </a:moveTo>
                  <a:lnTo>
                    <a:pt x="858011" y="0"/>
                  </a:lnTo>
                  <a:lnTo>
                    <a:pt x="1716024" y="28955"/>
                  </a:lnTo>
                  <a:lnTo>
                    <a:pt x="2575559" y="45719"/>
                  </a:lnTo>
                  <a:lnTo>
                    <a:pt x="3433572" y="198119"/>
                  </a:lnTo>
                </a:path>
              </a:pathLst>
            </a:custGeom>
            <a:ln w="28575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413688" y="1272095"/>
              <a:ext cx="73532" cy="7353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8276463" y="1253997"/>
              <a:ext cx="64135" cy="64135"/>
            </a:xfrm>
            <a:custGeom>
              <a:avLst/>
              <a:gdLst/>
              <a:ahLst/>
              <a:cxnLst/>
              <a:rect l="l" t="t" r="r" b="b"/>
              <a:pathLst>
                <a:path w="64134" h="64134">
                  <a:moveTo>
                    <a:pt x="32003" y="0"/>
                  </a:moveTo>
                  <a:lnTo>
                    <a:pt x="19556" y="2518"/>
                  </a:lnTo>
                  <a:lnTo>
                    <a:pt x="9382" y="9382"/>
                  </a:lnTo>
                  <a:lnTo>
                    <a:pt x="2518" y="19556"/>
                  </a:lnTo>
                  <a:lnTo>
                    <a:pt x="0" y="32003"/>
                  </a:lnTo>
                  <a:lnTo>
                    <a:pt x="2518" y="44505"/>
                  </a:lnTo>
                  <a:lnTo>
                    <a:pt x="9382" y="54673"/>
                  </a:lnTo>
                  <a:lnTo>
                    <a:pt x="19556" y="61507"/>
                  </a:lnTo>
                  <a:lnTo>
                    <a:pt x="32003" y="64007"/>
                  </a:lnTo>
                  <a:lnTo>
                    <a:pt x="44451" y="61507"/>
                  </a:lnTo>
                  <a:lnTo>
                    <a:pt x="54625" y="54673"/>
                  </a:lnTo>
                  <a:lnTo>
                    <a:pt x="61489" y="44505"/>
                  </a:lnTo>
                  <a:lnTo>
                    <a:pt x="64007" y="32003"/>
                  </a:lnTo>
                  <a:lnTo>
                    <a:pt x="61489" y="19556"/>
                  </a:lnTo>
                  <a:lnTo>
                    <a:pt x="54625" y="9382"/>
                  </a:lnTo>
                  <a:lnTo>
                    <a:pt x="44451" y="2518"/>
                  </a:lnTo>
                  <a:lnTo>
                    <a:pt x="32003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8276463" y="1253997"/>
              <a:ext cx="64135" cy="64135"/>
            </a:xfrm>
            <a:custGeom>
              <a:avLst/>
              <a:gdLst/>
              <a:ahLst/>
              <a:cxnLst/>
              <a:rect l="l" t="t" r="r" b="b"/>
              <a:pathLst>
                <a:path w="64134" h="64134">
                  <a:moveTo>
                    <a:pt x="64007" y="32003"/>
                  </a:moveTo>
                  <a:lnTo>
                    <a:pt x="61489" y="44505"/>
                  </a:lnTo>
                  <a:lnTo>
                    <a:pt x="54625" y="54673"/>
                  </a:lnTo>
                  <a:lnTo>
                    <a:pt x="44451" y="61507"/>
                  </a:lnTo>
                  <a:lnTo>
                    <a:pt x="32003" y="64007"/>
                  </a:lnTo>
                  <a:lnTo>
                    <a:pt x="19556" y="61507"/>
                  </a:lnTo>
                  <a:lnTo>
                    <a:pt x="9382" y="54673"/>
                  </a:lnTo>
                  <a:lnTo>
                    <a:pt x="2518" y="44505"/>
                  </a:lnTo>
                  <a:lnTo>
                    <a:pt x="0" y="32003"/>
                  </a:lnTo>
                  <a:lnTo>
                    <a:pt x="2518" y="19556"/>
                  </a:lnTo>
                  <a:lnTo>
                    <a:pt x="9382" y="9382"/>
                  </a:lnTo>
                  <a:lnTo>
                    <a:pt x="19556" y="2518"/>
                  </a:lnTo>
                  <a:lnTo>
                    <a:pt x="32003" y="0"/>
                  </a:lnTo>
                  <a:lnTo>
                    <a:pt x="44451" y="2518"/>
                  </a:lnTo>
                  <a:lnTo>
                    <a:pt x="54625" y="9382"/>
                  </a:lnTo>
                  <a:lnTo>
                    <a:pt x="61489" y="19556"/>
                  </a:lnTo>
                  <a:lnTo>
                    <a:pt x="64007" y="32003"/>
                  </a:lnTo>
                  <a:close/>
                </a:path>
              </a:pathLst>
            </a:custGeom>
            <a:ln w="9525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9135999" y="1281430"/>
              <a:ext cx="64135" cy="64135"/>
            </a:xfrm>
            <a:custGeom>
              <a:avLst/>
              <a:gdLst/>
              <a:ahLst/>
              <a:cxnLst/>
              <a:rect l="l" t="t" r="r" b="b"/>
              <a:pathLst>
                <a:path w="64134" h="64134">
                  <a:moveTo>
                    <a:pt x="32003" y="0"/>
                  </a:moveTo>
                  <a:lnTo>
                    <a:pt x="19556" y="2518"/>
                  </a:lnTo>
                  <a:lnTo>
                    <a:pt x="9382" y="9382"/>
                  </a:lnTo>
                  <a:lnTo>
                    <a:pt x="2518" y="19556"/>
                  </a:lnTo>
                  <a:lnTo>
                    <a:pt x="0" y="32004"/>
                  </a:lnTo>
                  <a:lnTo>
                    <a:pt x="2518" y="44505"/>
                  </a:lnTo>
                  <a:lnTo>
                    <a:pt x="9382" y="54673"/>
                  </a:lnTo>
                  <a:lnTo>
                    <a:pt x="19556" y="61507"/>
                  </a:lnTo>
                  <a:lnTo>
                    <a:pt x="32003" y="64008"/>
                  </a:lnTo>
                  <a:lnTo>
                    <a:pt x="44451" y="61507"/>
                  </a:lnTo>
                  <a:lnTo>
                    <a:pt x="54625" y="54673"/>
                  </a:lnTo>
                  <a:lnTo>
                    <a:pt x="61489" y="44505"/>
                  </a:lnTo>
                  <a:lnTo>
                    <a:pt x="64007" y="32004"/>
                  </a:lnTo>
                  <a:lnTo>
                    <a:pt x="61489" y="19556"/>
                  </a:lnTo>
                  <a:lnTo>
                    <a:pt x="54625" y="9382"/>
                  </a:lnTo>
                  <a:lnTo>
                    <a:pt x="44451" y="2518"/>
                  </a:lnTo>
                  <a:lnTo>
                    <a:pt x="32003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9135999" y="1281430"/>
              <a:ext cx="64135" cy="64135"/>
            </a:xfrm>
            <a:custGeom>
              <a:avLst/>
              <a:gdLst/>
              <a:ahLst/>
              <a:cxnLst/>
              <a:rect l="l" t="t" r="r" b="b"/>
              <a:pathLst>
                <a:path w="64134" h="64134">
                  <a:moveTo>
                    <a:pt x="64007" y="32004"/>
                  </a:moveTo>
                  <a:lnTo>
                    <a:pt x="61489" y="44505"/>
                  </a:lnTo>
                  <a:lnTo>
                    <a:pt x="54625" y="54673"/>
                  </a:lnTo>
                  <a:lnTo>
                    <a:pt x="44451" y="61507"/>
                  </a:lnTo>
                  <a:lnTo>
                    <a:pt x="32003" y="64008"/>
                  </a:lnTo>
                  <a:lnTo>
                    <a:pt x="19556" y="61507"/>
                  </a:lnTo>
                  <a:lnTo>
                    <a:pt x="9382" y="54673"/>
                  </a:lnTo>
                  <a:lnTo>
                    <a:pt x="2518" y="44505"/>
                  </a:lnTo>
                  <a:lnTo>
                    <a:pt x="0" y="32004"/>
                  </a:lnTo>
                  <a:lnTo>
                    <a:pt x="2518" y="19556"/>
                  </a:lnTo>
                  <a:lnTo>
                    <a:pt x="9382" y="9382"/>
                  </a:lnTo>
                  <a:lnTo>
                    <a:pt x="19556" y="2518"/>
                  </a:lnTo>
                  <a:lnTo>
                    <a:pt x="32003" y="0"/>
                  </a:lnTo>
                  <a:lnTo>
                    <a:pt x="44451" y="2518"/>
                  </a:lnTo>
                  <a:lnTo>
                    <a:pt x="54625" y="9382"/>
                  </a:lnTo>
                  <a:lnTo>
                    <a:pt x="61489" y="19556"/>
                  </a:lnTo>
                  <a:lnTo>
                    <a:pt x="64007" y="32004"/>
                  </a:lnTo>
                  <a:close/>
                </a:path>
              </a:pathLst>
            </a:custGeom>
            <a:ln w="9525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989248" y="1294955"/>
              <a:ext cx="73533" cy="73533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10852023" y="1452117"/>
              <a:ext cx="64135" cy="64135"/>
            </a:xfrm>
            <a:custGeom>
              <a:avLst/>
              <a:gdLst/>
              <a:ahLst/>
              <a:cxnLst/>
              <a:rect l="l" t="t" r="r" b="b"/>
              <a:pathLst>
                <a:path w="64134" h="64134">
                  <a:moveTo>
                    <a:pt x="32003" y="0"/>
                  </a:moveTo>
                  <a:lnTo>
                    <a:pt x="19556" y="2518"/>
                  </a:lnTo>
                  <a:lnTo>
                    <a:pt x="9382" y="9382"/>
                  </a:lnTo>
                  <a:lnTo>
                    <a:pt x="2518" y="19556"/>
                  </a:lnTo>
                  <a:lnTo>
                    <a:pt x="0" y="32004"/>
                  </a:lnTo>
                  <a:lnTo>
                    <a:pt x="2518" y="44505"/>
                  </a:lnTo>
                  <a:lnTo>
                    <a:pt x="9382" y="54673"/>
                  </a:lnTo>
                  <a:lnTo>
                    <a:pt x="19556" y="61507"/>
                  </a:lnTo>
                  <a:lnTo>
                    <a:pt x="32003" y="64008"/>
                  </a:lnTo>
                  <a:lnTo>
                    <a:pt x="44451" y="61507"/>
                  </a:lnTo>
                  <a:lnTo>
                    <a:pt x="54625" y="54673"/>
                  </a:lnTo>
                  <a:lnTo>
                    <a:pt x="61489" y="44505"/>
                  </a:lnTo>
                  <a:lnTo>
                    <a:pt x="64007" y="32004"/>
                  </a:lnTo>
                  <a:lnTo>
                    <a:pt x="61489" y="19556"/>
                  </a:lnTo>
                  <a:lnTo>
                    <a:pt x="54625" y="9382"/>
                  </a:lnTo>
                  <a:lnTo>
                    <a:pt x="44451" y="2518"/>
                  </a:lnTo>
                  <a:lnTo>
                    <a:pt x="32003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0852023" y="1452117"/>
              <a:ext cx="64135" cy="64135"/>
            </a:xfrm>
            <a:custGeom>
              <a:avLst/>
              <a:gdLst/>
              <a:ahLst/>
              <a:cxnLst/>
              <a:rect l="l" t="t" r="r" b="b"/>
              <a:pathLst>
                <a:path w="64134" h="64134">
                  <a:moveTo>
                    <a:pt x="64007" y="32004"/>
                  </a:moveTo>
                  <a:lnTo>
                    <a:pt x="61489" y="44505"/>
                  </a:lnTo>
                  <a:lnTo>
                    <a:pt x="54625" y="54673"/>
                  </a:lnTo>
                  <a:lnTo>
                    <a:pt x="44451" y="61507"/>
                  </a:lnTo>
                  <a:lnTo>
                    <a:pt x="32003" y="64008"/>
                  </a:lnTo>
                  <a:lnTo>
                    <a:pt x="19556" y="61507"/>
                  </a:lnTo>
                  <a:lnTo>
                    <a:pt x="9382" y="54673"/>
                  </a:lnTo>
                  <a:lnTo>
                    <a:pt x="2518" y="44505"/>
                  </a:lnTo>
                  <a:lnTo>
                    <a:pt x="0" y="32004"/>
                  </a:lnTo>
                  <a:lnTo>
                    <a:pt x="2518" y="19556"/>
                  </a:lnTo>
                  <a:lnTo>
                    <a:pt x="9382" y="9382"/>
                  </a:lnTo>
                  <a:lnTo>
                    <a:pt x="19556" y="2518"/>
                  </a:lnTo>
                  <a:lnTo>
                    <a:pt x="32003" y="0"/>
                  </a:lnTo>
                  <a:lnTo>
                    <a:pt x="44451" y="2518"/>
                  </a:lnTo>
                  <a:lnTo>
                    <a:pt x="54625" y="9382"/>
                  </a:lnTo>
                  <a:lnTo>
                    <a:pt x="61489" y="19556"/>
                  </a:lnTo>
                  <a:lnTo>
                    <a:pt x="64007" y="32004"/>
                  </a:lnTo>
                  <a:close/>
                </a:path>
              </a:pathLst>
            </a:custGeom>
            <a:ln w="9525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xfrm>
            <a:off x="916939" y="492378"/>
            <a:ext cx="350583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Financial</a:t>
            </a:r>
            <a:r>
              <a:rPr spc="-45" dirty="0"/>
              <a:t> </a:t>
            </a:r>
            <a:r>
              <a:rPr spc="-10" dirty="0"/>
              <a:t>Projections</a:t>
            </a:r>
          </a:p>
        </p:txBody>
      </p:sp>
      <p:sp>
        <p:nvSpPr>
          <p:cNvPr id="28" name="object 28"/>
          <p:cNvSpPr/>
          <p:nvPr/>
        </p:nvSpPr>
        <p:spPr>
          <a:xfrm>
            <a:off x="560831" y="5634228"/>
            <a:ext cx="5049520" cy="36830"/>
          </a:xfrm>
          <a:custGeom>
            <a:avLst/>
            <a:gdLst/>
            <a:ahLst/>
            <a:cxnLst/>
            <a:rect l="l" t="t" r="r" b="b"/>
            <a:pathLst>
              <a:path w="5049520" h="36829">
                <a:moveTo>
                  <a:pt x="0" y="0"/>
                </a:moveTo>
                <a:lnTo>
                  <a:pt x="5049012" y="0"/>
                </a:lnTo>
              </a:path>
              <a:path w="5049520" h="36829">
                <a:moveTo>
                  <a:pt x="0" y="0"/>
                </a:moveTo>
                <a:lnTo>
                  <a:pt x="0" y="36576"/>
                </a:lnTo>
              </a:path>
              <a:path w="5049520" h="36829">
                <a:moveTo>
                  <a:pt x="1010412" y="0"/>
                </a:moveTo>
                <a:lnTo>
                  <a:pt x="1010412" y="36576"/>
                </a:lnTo>
              </a:path>
              <a:path w="5049520" h="36829">
                <a:moveTo>
                  <a:pt x="2019300" y="0"/>
                </a:moveTo>
                <a:lnTo>
                  <a:pt x="2019300" y="36576"/>
                </a:lnTo>
              </a:path>
              <a:path w="5049520" h="36829">
                <a:moveTo>
                  <a:pt x="3029712" y="0"/>
                </a:moveTo>
                <a:lnTo>
                  <a:pt x="3029712" y="36576"/>
                </a:lnTo>
              </a:path>
              <a:path w="5049520" h="36829">
                <a:moveTo>
                  <a:pt x="4038600" y="0"/>
                </a:moveTo>
                <a:lnTo>
                  <a:pt x="4038600" y="36576"/>
                </a:lnTo>
              </a:path>
              <a:path w="5049520" h="36829">
                <a:moveTo>
                  <a:pt x="5049012" y="0"/>
                </a:moveTo>
                <a:lnTo>
                  <a:pt x="5049012" y="36576"/>
                </a:lnTo>
              </a:path>
            </a:pathLst>
          </a:custGeom>
          <a:ln w="1270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9" name="object 29"/>
          <p:cNvGrpSpPr/>
          <p:nvPr/>
        </p:nvGrpSpPr>
        <p:grpSpPr>
          <a:xfrm>
            <a:off x="1048575" y="2260155"/>
            <a:ext cx="4073525" cy="2851785"/>
            <a:chOff x="1048575" y="2260155"/>
            <a:chExt cx="4073525" cy="2851785"/>
          </a:xfrm>
        </p:grpSpPr>
        <p:sp>
          <p:nvSpPr>
            <p:cNvPr id="30" name="object 30"/>
            <p:cNvSpPr/>
            <p:nvPr/>
          </p:nvSpPr>
          <p:spPr>
            <a:xfrm>
              <a:off x="1066038" y="3914394"/>
              <a:ext cx="4038600" cy="1179830"/>
            </a:xfrm>
            <a:custGeom>
              <a:avLst/>
              <a:gdLst/>
              <a:ahLst/>
              <a:cxnLst/>
              <a:rect l="l" t="t" r="r" b="b"/>
              <a:pathLst>
                <a:path w="4038600" h="1179829">
                  <a:moveTo>
                    <a:pt x="0" y="1179575"/>
                  </a:moveTo>
                  <a:lnTo>
                    <a:pt x="1008888" y="954023"/>
                  </a:lnTo>
                  <a:lnTo>
                    <a:pt x="2019300" y="754379"/>
                  </a:lnTo>
                  <a:lnTo>
                    <a:pt x="3029712" y="446531"/>
                  </a:lnTo>
                  <a:lnTo>
                    <a:pt x="4038600" y="0"/>
                  </a:lnTo>
                </a:path>
              </a:pathLst>
            </a:custGeom>
            <a:ln w="34925">
              <a:solidFill>
                <a:srgbClr val="FB7E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066038" y="3996689"/>
              <a:ext cx="4038600" cy="1088390"/>
            </a:xfrm>
            <a:custGeom>
              <a:avLst/>
              <a:gdLst/>
              <a:ahLst/>
              <a:cxnLst/>
              <a:rect l="l" t="t" r="r" b="b"/>
              <a:pathLst>
                <a:path w="4038600" h="1088389">
                  <a:moveTo>
                    <a:pt x="0" y="1088136"/>
                  </a:moveTo>
                  <a:lnTo>
                    <a:pt x="1008888" y="867156"/>
                  </a:lnTo>
                  <a:lnTo>
                    <a:pt x="2019300" y="682752"/>
                  </a:lnTo>
                  <a:lnTo>
                    <a:pt x="3029712" y="397764"/>
                  </a:lnTo>
                  <a:lnTo>
                    <a:pt x="4038600" y="0"/>
                  </a:lnTo>
                </a:path>
              </a:pathLst>
            </a:custGeom>
            <a:ln w="34925">
              <a:solidFill>
                <a:srgbClr val="0E870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066038" y="2277617"/>
              <a:ext cx="4038600" cy="2268220"/>
            </a:xfrm>
            <a:custGeom>
              <a:avLst/>
              <a:gdLst/>
              <a:ahLst/>
              <a:cxnLst/>
              <a:rect l="l" t="t" r="r" b="b"/>
              <a:pathLst>
                <a:path w="4038600" h="2268220">
                  <a:moveTo>
                    <a:pt x="0" y="2267712"/>
                  </a:moveTo>
                  <a:lnTo>
                    <a:pt x="1008888" y="1821180"/>
                  </a:lnTo>
                  <a:lnTo>
                    <a:pt x="2019300" y="1437132"/>
                  </a:lnTo>
                  <a:lnTo>
                    <a:pt x="3029712" y="842772"/>
                  </a:lnTo>
                  <a:lnTo>
                    <a:pt x="4038600" y="0"/>
                  </a:lnTo>
                </a:path>
              </a:pathLst>
            </a:custGeom>
            <a:ln w="34925">
              <a:solidFill>
                <a:srgbClr val="1F49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992658" y="4807458"/>
            <a:ext cx="165735" cy="311150"/>
          </a:xfrm>
          <a:prstGeom prst="rect">
            <a:avLst/>
          </a:prstGeom>
        </p:spPr>
        <p:txBody>
          <a:bodyPr vert="vert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900" dirty="0">
                <a:solidFill>
                  <a:srgbClr val="0D0D0D"/>
                </a:solidFill>
                <a:latin typeface="Verdana"/>
                <a:cs typeface="Verdana"/>
              </a:rPr>
              <a:t>148</a:t>
            </a:r>
            <a:r>
              <a:rPr sz="900" spc="-10" dirty="0">
                <a:solidFill>
                  <a:srgbClr val="0D0D0D"/>
                </a:solidFill>
                <a:latin typeface="Verdana"/>
                <a:cs typeface="Verdana"/>
              </a:rPr>
              <a:t>.</a:t>
            </a:r>
            <a:r>
              <a:rPr sz="900" dirty="0">
                <a:solidFill>
                  <a:srgbClr val="0D0D0D"/>
                </a:solidFill>
                <a:latin typeface="Verdana"/>
                <a:cs typeface="Verdana"/>
              </a:rPr>
              <a:t>5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992097" y="4538853"/>
            <a:ext cx="165735" cy="311150"/>
          </a:xfrm>
          <a:prstGeom prst="rect">
            <a:avLst/>
          </a:prstGeom>
        </p:spPr>
        <p:txBody>
          <a:bodyPr vert="vert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900" dirty="0">
                <a:solidFill>
                  <a:srgbClr val="0D0D0D"/>
                </a:solidFill>
                <a:latin typeface="Verdana"/>
                <a:cs typeface="Verdana"/>
              </a:rPr>
              <a:t>210</a:t>
            </a:r>
            <a:r>
              <a:rPr sz="900" spc="-10" dirty="0">
                <a:solidFill>
                  <a:srgbClr val="0D0D0D"/>
                </a:solidFill>
                <a:latin typeface="Verdana"/>
                <a:cs typeface="Verdana"/>
              </a:rPr>
              <a:t>.</a:t>
            </a:r>
            <a:r>
              <a:rPr sz="900" dirty="0">
                <a:solidFill>
                  <a:srgbClr val="0D0D0D"/>
                </a:solidFill>
                <a:latin typeface="Verdana"/>
                <a:cs typeface="Verdana"/>
              </a:rPr>
              <a:t>8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003398" y="4262754"/>
            <a:ext cx="165735" cy="311150"/>
          </a:xfrm>
          <a:prstGeom prst="rect">
            <a:avLst/>
          </a:prstGeom>
        </p:spPr>
        <p:txBody>
          <a:bodyPr vert="vert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900" dirty="0">
                <a:solidFill>
                  <a:srgbClr val="0D0D0D"/>
                </a:solidFill>
                <a:latin typeface="Verdana"/>
                <a:cs typeface="Verdana"/>
              </a:rPr>
              <a:t>265</a:t>
            </a:r>
            <a:r>
              <a:rPr sz="900" spc="-10" dirty="0">
                <a:solidFill>
                  <a:srgbClr val="0D0D0D"/>
                </a:solidFill>
                <a:latin typeface="Verdana"/>
                <a:cs typeface="Verdana"/>
              </a:rPr>
              <a:t>.</a:t>
            </a:r>
            <a:r>
              <a:rPr sz="900" dirty="0">
                <a:solidFill>
                  <a:srgbClr val="0D0D0D"/>
                </a:solidFill>
                <a:latin typeface="Verdana"/>
                <a:cs typeface="Verdana"/>
              </a:rPr>
              <a:t>7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013556" y="3954017"/>
            <a:ext cx="165735" cy="311150"/>
          </a:xfrm>
          <a:prstGeom prst="rect">
            <a:avLst/>
          </a:prstGeom>
        </p:spPr>
        <p:txBody>
          <a:bodyPr vert="vert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900" dirty="0">
                <a:solidFill>
                  <a:srgbClr val="0D0D0D"/>
                </a:solidFill>
                <a:latin typeface="Verdana"/>
                <a:cs typeface="Verdana"/>
              </a:rPr>
              <a:t>350</a:t>
            </a:r>
            <a:r>
              <a:rPr sz="900" spc="-10" dirty="0">
                <a:solidFill>
                  <a:srgbClr val="0D0D0D"/>
                </a:solidFill>
                <a:latin typeface="Verdana"/>
                <a:cs typeface="Verdana"/>
              </a:rPr>
              <a:t>.</a:t>
            </a:r>
            <a:r>
              <a:rPr sz="900" dirty="0">
                <a:solidFill>
                  <a:srgbClr val="0D0D0D"/>
                </a:solidFill>
                <a:latin typeface="Verdana"/>
                <a:cs typeface="Verdana"/>
              </a:rPr>
              <a:t>7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023333" y="3508375"/>
            <a:ext cx="165735" cy="311150"/>
          </a:xfrm>
          <a:prstGeom prst="rect">
            <a:avLst/>
          </a:prstGeom>
        </p:spPr>
        <p:txBody>
          <a:bodyPr vert="vert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900" dirty="0">
                <a:solidFill>
                  <a:srgbClr val="0D0D0D"/>
                </a:solidFill>
                <a:latin typeface="Verdana"/>
                <a:cs typeface="Verdana"/>
              </a:rPr>
              <a:t>473</a:t>
            </a:r>
            <a:r>
              <a:rPr sz="900" spc="-10" dirty="0">
                <a:solidFill>
                  <a:srgbClr val="0D0D0D"/>
                </a:solidFill>
                <a:latin typeface="Verdana"/>
                <a:cs typeface="Verdana"/>
              </a:rPr>
              <a:t>.</a:t>
            </a:r>
            <a:r>
              <a:rPr sz="900" dirty="0">
                <a:solidFill>
                  <a:srgbClr val="0D0D0D"/>
                </a:solidFill>
                <a:latin typeface="Verdana"/>
                <a:cs typeface="Verdana"/>
              </a:rPr>
              <a:t>4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2075688" y="4393691"/>
            <a:ext cx="2117090" cy="585470"/>
          </a:xfrm>
          <a:custGeom>
            <a:avLst/>
            <a:gdLst/>
            <a:ahLst/>
            <a:cxnLst/>
            <a:rect l="l" t="t" r="r" b="b"/>
            <a:pathLst>
              <a:path w="2117090" h="585470">
                <a:moveTo>
                  <a:pt x="0" y="470915"/>
                </a:moveTo>
                <a:lnTo>
                  <a:pt x="89916" y="585215"/>
                </a:lnTo>
              </a:path>
              <a:path w="2117090" h="585470">
                <a:moveTo>
                  <a:pt x="1008888" y="286511"/>
                </a:moveTo>
                <a:lnTo>
                  <a:pt x="1123188" y="478535"/>
                </a:lnTo>
                <a:lnTo>
                  <a:pt x="1179576" y="478535"/>
                </a:lnTo>
              </a:path>
              <a:path w="2117090" h="585470">
                <a:moveTo>
                  <a:pt x="2019300" y="0"/>
                </a:moveTo>
                <a:lnTo>
                  <a:pt x="2058924" y="211835"/>
                </a:lnTo>
                <a:lnTo>
                  <a:pt x="2116836" y="211835"/>
                </a:lnTo>
              </a:path>
            </a:pathLst>
          </a:custGeom>
          <a:ln w="9525">
            <a:solidFill>
              <a:srgbClr val="A6A6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1012952" y="5134483"/>
            <a:ext cx="3111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0D0D0D"/>
                </a:solidFill>
                <a:latin typeface="Verdana"/>
                <a:cs typeface="Verdana"/>
              </a:rPr>
              <a:t>151</a:t>
            </a:r>
            <a:r>
              <a:rPr sz="900" spc="-90" dirty="0">
                <a:solidFill>
                  <a:srgbClr val="0D0D0D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0D0D0D"/>
                </a:solidFill>
                <a:latin typeface="Verdana"/>
                <a:cs typeface="Verdana"/>
              </a:rPr>
              <a:t>3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024888" y="4986273"/>
            <a:ext cx="3111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0D0D0D"/>
                </a:solidFill>
                <a:latin typeface="Verdana"/>
                <a:cs typeface="Verdana"/>
              </a:rPr>
              <a:t>211</a:t>
            </a:r>
            <a:r>
              <a:rPr sz="900" spc="-90" dirty="0">
                <a:solidFill>
                  <a:srgbClr val="0D0D0D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0D0D0D"/>
                </a:solidFill>
                <a:latin typeface="Verdana"/>
                <a:cs typeface="Verdana"/>
              </a:rPr>
              <a:t>8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311778" y="4791202"/>
            <a:ext cx="3111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0D0D0D"/>
                </a:solidFill>
                <a:latin typeface="Verdana"/>
                <a:cs typeface="Verdana"/>
              </a:rPr>
              <a:t>262</a:t>
            </a:r>
            <a:r>
              <a:rPr sz="900" spc="-90" dirty="0">
                <a:solidFill>
                  <a:srgbClr val="0D0D0D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0D0D0D"/>
                </a:solidFill>
                <a:latin typeface="Verdana"/>
                <a:cs typeface="Verdana"/>
              </a:rPr>
              <a:t>7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248403" y="4523358"/>
            <a:ext cx="3111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0D0D0D"/>
                </a:solidFill>
                <a:latin typeface="Verdana"/>
                <a:cs typeface="Verdana"/>
              </a:rPr>
              <a:t>341</a:t>
            </a:r>
            <a:r>
              <a:rPr sz="900" spc="-90" dirty="0">
                <a:solidFill>
                  <a:srgbClr val="0D0D0D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0D0D0D"/>
                </a:solidFill>
                <a:latin typeface="Verdana"/>
                <a:cs typeface="Verdana"/>
              </a:rPr>
              <a:t>4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964684" y="3756152"/>
            <a:ext cx="3111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0D0D0D"/>
                </a:solidFill>
                <a:latin typeface="Verdana"/>
                <a:cs typeface="Verdana"/>
              </a:rPr>
              <a:t>450</a:t>
            </a:r>
            <a:r>
              <a:rPr sz="900" spc="-90" dirty="0">
                <a:solidFill>
                  <a:srgbClr val="0D0D0D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0D0D0D"/>
                </a:solidFill>
                <a:latin typeface="Verdana"/>
                <a:cs typeface="Verdana"/>
              </a:rPr>
              <a:t>7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1065275" y="4111752"/>
            <a:ext cx="24765" cy="433070"/>
          </a:xfrm>
          <a:custGeom>
            <a:avLst/>
            <a:gdLst/>
            <a:ahLst/>
            <a:cxnLst/>
            <a:rect l="l" t="t" r="r" b="b"/>
            <a:pathLst>
              <a:path w="24765" h="433070">
                <a:moveTo>
                  <a:pt x="0" y="432816"/>
                </a:moveTo>
                <a:lnTo>
                  <a:pt x="24384" y="0"/>
                </a:lnTo>
              </a:path>
            </a:pathLst>
          </a:custGeom>
          <a:ln w="9525">
            <a:solidFill>
              <a:srgbClr val="A6A6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075688" y="3573779"/>
            <a:ext cx="60960" cy="525780"/>
          </a:xfrm>
          <a:custGeom>
            <a:avLst/>
            <a:gdLst/>
            <a:ahLst/>
            <a:cxnLst/>
            <a:rect l="l" t="t" r="r" b="b"/>
            <a:pathLst>
              <a:path w="60960" h="525779">
                <a:moveTo>
                  <a:pt x="0" y="525780"/>
                </a:moveTo>
                <a:lnTo>
                  <a:pt x="60960" y="0"/>
                </a:lnTo>
              </a:path>
            </a:pathLst>
          </a:custGeom>
          <a:ln w="9525">
            <a:solidFill>
              <a:srgbClr val="A6A6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949553" y="3939920"/>
            <a:ext cx="3111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0D0D0D"/>
                </a:solidFill>
                <a:latin typeface="Verdana"/>
                <a:cs typeface="Verdana"/>
              </a:rPr>
              <a:t>299</a:t>
            </a:r>
            <a:r>
              <a:rPr sz="900" spc="-90" dirty="0">
                <a:solidFill>
                  <a:srgbClr val="0D0D0D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0D0D0D"/>
                </a:solidFill>
                <a:latin typeface="Verdana"/>
                <a:cs typeface="Verdana"/>
              </a:rPr>
              <a:t>8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996185" y="3401948"/>
            <a:ext cx="3111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0D0D0D"/>
                </a:solidFill>
                <a:latin typeface="Verdana"/>
                <a:cs typeface="Verdana"/>
              </a:rPr>
              <a:t>422</a:t>
            </a:r>
            <a:r>
              <a:rPr sz="900" spc="-90" dirty="0">
                <a:solidFill>
                  <a:srgbClr val="0D0D0D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0D0D0D"/>
                </a:solidFill>
                <a:latin typeface="Verdana"/>
                <a:cs typeface="Verdana"/>
              </a:rPr>
              <a:t>7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944748" y="3474211"/>
            <a:ext cx="3111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0D0D0D"/>
                </a:solidFill>
                <a:latin typeface="Verdana"/>
                <a:cs typeface="Verdana"/>
              </a:rPr>
              <a:t>528</a:t>
            </a:r>
            <a:r>
              <a:rPr sz="900" spc="-90" dirty="0">
                <a:solidFill>
                  <a:srgbClr val="0D0D0D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0D0D0D"/>
                </a:solidFill>
                <a:latin typeface="Verdana"/>
                <a:cs typeface="Verdana"/>
              </a:rPr>
              <a:t>3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954526" y="2879597"/>
            <a:ext cx="3111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0D0D0D"/>
                </a:solidFill>
                <a:latin typeface="Verdana"/>
                <a:cs typeface="Verdana"/>
              </a:rPr>
              <a:t>692</a:t>
            </a:r>
            <a:r>
              <a:rPr sz="900" spc="-90" dirty="0">
                <a:solidFill>
                  <a:srgbClr val="0D0D0D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0D0D0D"/>
                </a:solidFill>
                <a:latin typeface="Verdana"/>
                <a:cs typeface="Verdana"/>
              </a:rPr>
              <a:t>1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964684" y="2036826"/>
            <a:ext cx="3111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0D0D0D"/>
                </a:solidFill>
                <a:latin typeface="Verdana"/>
                <a:cs typeface="Verdana"/>
              </a:rPr>
              <a:t>924</a:t>
            </a:r>
            <a:r>
              <a:rPr sz="900" spc="-90" dirty="0">
                <a:solidFill>
                  <a:srgbClr val="0D0D0D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0D0D0D"/>
                </a:solidFill>
                <a:latin typeface="Verdana"/>
                <a:cs typeface="Verdana"/>
              </a:rPr>
              <a:t>1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98677" y="5693155"/>
            <a:ext cx="5340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5" dirty="0">
                <a:solidFill>
                  <a:srgbClr val="0D0D0D"/>
                </a:solidFill>
                <a:latin typeface="Verdana"/>
                <a:cs typeface="Verdana"/>
              </a:rPr>
              <a:t>Mar</a:t>
            </a:r>
            <a:r>
              <a:rPr sz="900" spc="-80" dirty="0">
                <a:solidFill>
                  <a:srgbClr val="0D0D0D"/>
                </a:solidFill>
                <a:latin typeface="Verdana"/>
                <a:cs typeface="Verdana"/>
              </a:rPr>
              <a:t>-</a:t>
            </a:r>
            <a:r>
              <a:rPr sz="900" spc="-120" dirty="0">
                <a:solidFill>
                  <a:srgbClr val="0D0D0D"/>
                </a:solidFill>
                <a:latin typeface="Verdana"/>
                <a:cs typeface="Verdana"/>
              </a:rPr>
              <a:t>2</a:t>
            </a:r>
            <a:r>
              <a:rPr sz="900" spc="-75" dirty="0">
                <a:solidFill>
                  <a:srgbClr val="0D0D0D"/>
                </a:solidFill>
                <a:latin typeface="Verdana"/>
                <a:cs typeface="Verdana"/>
              </a:rPr>
              <a:t>0</a:t>
            </a:r>
            <a:r>
              <a:rPr sz="900" spc="-85" dirty="0">
                <a:solidFill>
                  <a:srgbClr val="0D0D0D"/>
                </a:solidFill>
                <a:latin typeface="Verdana"/>
                <a:cs typeface="Verdana"/>
              </a:rPr>
              <a:t>2</a:t>
            </a:r>
            <a:r>
              <a:rPr sz="900" spc="-75" dirty="0">
                <a:solidFill>
                  <a:srgbClr val="0D0D0D"/>
                </a:solidFill>
                <a:latin typeface="Verdana"/>
                <a:cs typeface="Verdana"/>
              </a:rPr>
              <a:t>5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808479" y="5693155"/>
            <a:ext cx="5340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5" dirty="0">
                <a:solidFill>
                  <a:srgbClr val="0D0D0D"/>
                </a:solidFill>
                <a:latin typeface="Verdana"/>
                <a:cs typeface="Verdana"/>
              </a:rPr>
              <a:t>Mar</a:t>
            </a:r>
            <a:r>
              <a:rPr sz="900" spc="-80" dirty="0">
                <a:solidFill>
                  <a:srgbClr val="0D0D0D"/>
                </a:solidFill>
                <a:latin typeface="Verdana"/>
                <a:cs typeface="Verdana"/>
              </a:rPr>
              <a:t>-</a:t>
            </a:r>
            <a:r>
              <a:rPr sz="900" spc="-120" dirty="0">
                <a:solidFill>
                  <a:srgbClr val="0D0D0D"/>
                </a:solidFill>
                <a:latin typeface="Verdana"/>
                <a:cs typeface="Verdana"/>
              </a:rPr>
              <a:t>2</a:t>
            </a:r>
            <a:r>
              <a:rPr sz="900" spc="-75" dirty="0">
                <a:solidFill>
                  <a:srgbClr val="0D0D0D"/>
                </a:solidFill>
                <a:latin typeface="Verdana"/>
                <a:cs typeface="Verdana"/>
              </a:rPr>
              <a:t>0</a:t>
            </a:r>
            <a:r>
              <a:rPr sz="900" spc="-85" dirty="0">
                <a:solidFill>
                  <a:srgbClr val="0D0D0D"/>
                </a:solidFill>
                <a:latin typeface="Verdana"/>
                <a:cs typeface="Verdana"/>
              </a:rPr>
              <a:t>2</a:t>
            </a:r>
            <a:r>
              <a:rPr sz="900" spc="-75" dirty="0">
                <a:solidFill>
                  <a:srgbClr val="0D0D0D"/>
                </a:solidFill>
                <a:latin typeface="Verdana"/>
                <a:cs typeface="Verdana"/>
              </a:rPr>
              <a:t>6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799333" y="5652922"/>
            <a:ext cx="572135" cy="380365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31750">
              <a:lnSpc>
                <a:spcPct val="100000"/>
              </a:lnSpc>
              <a:spcBef>
                <a:spcPts val="415"/>
              </a:spcBef>
            </a:pPr>
            <a:r>
              <a:rPr sz="900" spc="-50" dirty="0">
                <a:solidFill>
                  <a:srgbClr val="0D0D0D"/>
                </a:solidFill>
                <a:latin typeface="Verdana"/>
                <a:cs typeface="Verdana"/>
              </a:rPr>
              <a:t>Mar-2027</a:t>
            </a:r>
            <a:endParaRPr sz="9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sz="900" b="1" spc="-70" dirty="0">
                <a:solidFill>
                  <a:srgbClr val="0D0D0D"/>
                </a:solidFill>
                <a:latin typeface="Tahoma"/>
                <a:cs typeface="Tahoma"/>
              </a:rPr>
              <a:t>FY</a:t>
            </a:r>
            <a:r>
              <a:rPr sz="900" b="1" spc="-20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900" b="1" spc="5" dirty="0">
                <a:solidFill>
                  <a:srgbClr val="0D0D0D"/>
                </a:solidFill>
                <a:latin typeface="Tahoma"/>
                <a:cs typeface="Tahoma"/>
              </a:rPr>
              <a:t>en</a:t>
            </a:r>
            <a:r>
              <a:rPr sz="900" b="1" spc="15" dirty="0">
                <a:solidFill>
                  <a:srgbClr val="0D0D0D"/>
                </a:solidFill>
                <a:latin typeface="Tahoma"/>
                <a:cs typeface="Tahoma"/>
              </a:rPr>
              <a:t>d</a:t>
            </a:r>
            <a:r>
              <a:rPr sz="900" b="1" spc="-25" dirty="0">
                <a:solidFill>
                  <a:srgbClr val="0D0D0D"/>
                </a:solidFill>
                <a:latin typeface="Tahoma"/>
                <a:cs typeface="Tahoma"/>
              </a:rPr>
              <a:t>ing</a:t>
            </a:r>
            <a:endParaRPr sz="900">
              <a:latin typeface="Tahoma"/>
              <a:cs typeface="Tahom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3828415" y="5693155"/>
            <a:ext cx="5340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5" dirty="0">
                <a:solidFill>
                  <a:srgbClr val="0D0D0D"/>
                </a:solidFill>
                <a:latin typeface="Verdana"/>
                <a:cs typeface="Verdana"/>
              </a:rPr>
              <a:t>Mar</a:t>
            </a:r>
            <a:r>
              <a:rPr sz="900" spc="-80" dirty="0">
                <a:solidFill>
                  <a:srgbClr val="0D0D0D"/>
                </a:solidFill>
                <a:latin typeface="Verdana"/>
                <a:cs typeface="Verdana"/>
              </a:rPr>
              <a:t>-</a:t>
            </a:r>
            <a:r>
              <a:rPr sz="900" spc="-120" dirty="0">
                <a:solidFill>
                  <a:srgbClr val="0D0D0D"/>
                </a:solidFill>
                <a:latin typeface="Verdana"/>
                <a:cs typeface="Verdana"/>
              </a:rPr>
              <a:t>2</a:t>
            </a:r>
            <a:r>
              <a:rPr sz="900" spc="-75" dirty="0">
                <a:solidFill>
                  <a:srgbClr val="0D0D0D"/>
                </a:solidFill>
                <a:latin typeface="Verdana"/>
                <a:cs typeface="Verdana"/>
              </a:rPr>
              <a:t>0</a:t>
            </a:r>
            <a:r>
              <a:rPr sz="900" spc="-85" dirty="0">
                <a:solidFill>
                  <a:srgbClr val="0D0D0D"/>
                </a:solidFill>
                <a:latin typeface="Verdana"/>
                <a:cs typeface="Verdana"/>
              </a:rPr>
              <a:t>2</a:t>
            </a:r>
            <a:r>
              <a:rPr sz="900" spc="-75" dirty="0">
                <a:solidFill>
                  <a:srgbClr val="0D0D0D"/>
                </a:solidFill>
                <a:latin typeface="Verdana"/>
                <a:cs typeface="Verdana"/>
              </a:rPr>
              <a:t>8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4838191" y="5693155"/>
            <a:ext cx="5340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5" dirty="0">
                <a:solidFill>
                  <a:srgbClr val="0D0D0D"/>
                </a:solidFill>
                <a:latin typeface="Verdana"/>
                <a:cs typeface="Verdana"/>
              </a:rPr>
              <a:t>Mar</a:t>
            </a:r>
            <a:r>
              <a:rPr sz="900" spc="-80" dirty="0">
                <a:solidFill>
                  <a:srgbClr val="0D0D0D"/>
                </a:solidFill>
                <a:latin typeface="Verdana"/>
                <a:cs typeface="Verdana"/>
              </a:rPr>
              <a:t>-</a:t>
            </a:r>
            <a:r>
              <a:rPr sz="900" spc="-120" dirty="0">
                <a:solidFill>
                  <a:srgbClr val="0D0D0D"/>
                </a:solidFill>
                <a:latin typeface="Verdana"/>
                <a:cs typeface="Verdana"/>
              </a:rPr>
              <a:t>2</a:t>
            </a:r>
            <a:r>
              <a:rPr sz="900" spc="-75" dirty="0">
                <a:solidFill>
                  <a:srgbClr val="0D0D0D"/>
                </a:solidFill>
                <a:latin typeface="Verdana"/>
                <a:cs typeface="Verdana"/>
              </a:rPr>
              <a:t>0</a:t>
            </a:r>
            <a:r>
              <a:rPr sz="900" spc="-85" dirty="0">
                <a:solidFill>
                  <a:srgbClr val="0D0D0D"/>
                </a:solidFill>
                <a:latin typeface="Verdana"/>
                <a:cs typeface="Verdana"/>
              </a:rPr>
              <a:t>2</a:t>
            </a:r>
            <a:r>
              <a:rPr sz="900" spc="-75" dirty="0">
                <a:solidFill>
                  <a:srgbClr val="0D0D0D"/>
                </a:solidFill>
                <a:latin typeface="Verdana"/>
                <a:cs typeface="Verdana"/>
              </a:rPr>
              <a:t>9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781301" y="1583817"/>
            <a:ext cx="26200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35" dirty="0">
                <a:solidFill>
                  <a:srgbClr val="1F4980"/>
                </a:solidFill>
                <a:latin typeface="Tahoma"/>
                <a:cs typeface="Tahoma"/>
              </a:rPr>
              <a:t>Own</a:t>
            </a:r>
            <a:r>
              <a:rPr sz="1600" b="1" spc="-15" dirty="0">
                <a:solidFill>
                  <a:srgbClr val="1F4980"/>
                </a:solidFill>
                <a:latin typeface="Tahoma"/>
                <a:cs typeface="Tahoma"/>
              </a:rPr>
              <a:t> </a:t>
            </a:r>
            <a:r>
              <a:rPr sz="1600" b="1" spc="5" dirty="0">
                <a:solidFill>
                  <a:srgbClr val="1F4980"/>
                </a:solidFill>
                <a:latin typeface="Tahoma"/>
                <a:cs typeface="Tahoma"/>
              </a:rPr>
              <a:t>a</a:t>
            </a:r>
            <a:r>
              <a:rPr sz="1600" b="1" spc="15" dirty="0">
                <a:solidFill>
                  <a:srgbClr val="1F4980"/>
                </a:solidFill>
                <a:latin typeface="Tahoma"/>
                <a:cs typeface="Tahoma"/>
              </a:rPr>
              <a:t>n</a:t>
            </a:r>
            <a:r>
              <a:rPr sz="1600" b="1" spc="45" dirty="0">
                <a:solidFill>
                  <a:srgbClr val="1F4980"/>
                </a:solidFill>
                <a:latin typeface="Tahoma"/>
                <a:cs typeface="Tahoma"/>
              </a:rPr>
              <a:t>d</a:t>
            </a:r>
            <a:r>
              <a:rPr sz="1600" b="1" spc="-25" dirty="0">
                <a:solidFill>
                  <a:srgbClr val="1F4980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1F4980"/>
                </a:solidFill>
                <a:latin typeface="Tahoma"/>
                <a:cs typeface="Tahoma"/>
              </a:rPr>
              <a:t>B</a:t>
            </a:r>
            <a:r>
              <a:rPr sz="1600" b="1" dirty="0">
                <a:solidFill>
                  <a:srgbClr val="1F4980"/>
                </a:solidFill>
                <a:latin typeface="Tahoma"/>
                <a:cs typeface="Tahoma"/>
              </a:rPr>
              <a:t>C</a:t>
            </a:r>
            <a:r>
              <a:rPr sz="1600" b="1" spc="-15" dirty="0">
                <a:solidFill>
                  <a:srgbClr val="1F4980"/>
                </a:solidFill>
                <a:latin typeface="Tahoma"/>
                <a:cs typeface="Tahoma"/>
              </a:rPr>
              <a:t> </a:t>
            </a:r>
            <a:r>
              <a:rPr sz="1600" b="1" spc="-170" dirty="0">
                <a:solidFill>
                  <a:srgbClr val="1F4980"/>
                </a:solidFill>
                <a:latin typeface="Tahoma"/>
                <a:cs typeface="Tahoma"/>
              </a:rPr>
              <a:t>P</a:t>
            </a:r>
            <a:r>
              <a:rPr sz="1600" b="1" spc="-130" dirty="0">
                <a:solidFill>
                  <a:srgbClr val="1F4980"/>
                </a:solidFill>
                <a:latin typeface="Tahoma"/>
                <a:cs typeface="Tahoma"/>
              </a:rPr>
              <a:t>or</a:t>
            </a:r>
            <a:r>
              <a:rPr sz="1600" b="1" spc="-100" dirty="0">
                <a:solidFill>
                  <a:srgbClr val="1F4980"/>
                </a:solidFill>
                <a:latin typeface="Tahoma"/>
                <a:cs typeface="Tahoma"/>
              </a:rPr>
              <a:t>t</a:t>
            </a:r>
            <a:r>
              <a:rPr sz="1600" b="1" spc="-60" dirty="0">
                <a:solidFill>
                  <a:srgbClr val="1F4980"/>
                </a:solidFill>
                <a:latin typeface="Tahoma"/>
                <a:cs typeface="Tahoma"/>
              </a:rPr>
              <a:t>folio</a:t>
            </a:r>
            <a:r>
              <a:rPr sz="1600" b="1" spc="5" dirty="0">
                <a:solidFill>
                  <a:srgbClr val="1F4980"/>
                </a:solidFill>
                <a:latin typeface="Tahoma"/>
                <a:cs typeface="Tahoma"/>
              </a:rPr>
              <a:t> </a:t>
            </a:r>
            <a:r>
              <a:rPr sz="1200" b="1" i="1" spc="-220" dirty="0">
                <a:solidFill>
                  <a:srgbClr val="1F4980"/>
                </a:solidFill>
                <a:latin typeface="Verdana"/>
                <a:cs typeface="Verdana"/>
              </a:rPr>
              <a:t>(In</a:t>
            </a:r>
            <a:r>
              <a:rPr sz="1200" b="1" i="1" spc="-75" dirty="0">
                <a:solidFill>
                  <a:srgbClr val="1F4980"/>
                </a:solidFill>
                <a:latin typeface="Verdana"/>
                <a:cs typeface="Verdana"/>
              </a:rPr>
              <a:t> </a:t>
            </a:r>
            <a:r>
              <a:rPr sz="1200" b="1" i="1" spc="-114" dirty="0">
                <a:solidFill>
                  <a:srgbClr val="1F4980"/>
                </a:solidFill>
                <a:latin typeface="Verdana"/>
                <a:cs typeface="Verdana"/>
              </a:rPr>
              <a:t>Cr)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1707642" y="6285738"/>
            <a:ext cx="243840" cy="0"/>
          </a:xfrm>
          <a:custGeom>
            <a:avLst/>
            <a:gdLst/>
            <a:ahLst/>
            <a:cxnLst/>
            <a:rect l="l" t="t" r="r" b="b"/>
            <a:pathLst>
              <a:path w="243839">
                <a:moveTo>
                  <a:pt x="0" y="0"/>
                </a:moveTo>
                <a:lnTo>
                  <a:pt x="243839" y="0"/>
                </a:lnTo>
              </a:path>
            </a:pathLst>
          </a:custGeom>
          <a:ln w="34925">
            <a:solidFill>
              <a:srgbClr val="FB7E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 txBox="1"/>
          <p:nvPr/>
        </p:nvSpPr>
        <p:spPr>
          <a:xfrm>
            <a:off x="1964182" y="6198209"/>
            <a:ext cx="7677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35" dirty="0">
                <a:solidFill>
                  <a:srgbClr val="0D0D0D"/>
                </a:solidFill>
                <a:latin typeface="Verdana"/>
                <a:cs typeface="Verdana"/>
              </a:rPr>
              <a:t>O</a:t>
            </a:r>
            <a:r>
              <a:rPr sz="900" spc="45" dirty="0">
                <a:solidFill>
                  <a:srgbClr val="0D0D0D"/>
                </a:solidFill>
                <a:latin typeface="Verdana"/>
                <a:cs typeface="Verdana"/>
              </a:rPr>
              <a:t>w</a:t>
            </a:r>
            <a:r>
              <a:rPr sz="900" spc="-25" dirty="0">
                <a:solidFill>
                  <a:srgbClr val="0D0D0D"/>
                </a:solidFill>
                <a:latin typeface="Verdana"/>
                <a:cs typeface="Verdana"/>
              </a:rPr>
              <a:t>n</a:t>
            </a:r>
            <a:r>
              <a:rPr sz="900" spc="-80" dirty="0">
                <a:solidFill>
                  <a:srgbClr val="0D0D0D"/>
                </a:solidFill>
                <a:latin typeface="Verdana"/>
                <a:cs typeface="Verdana"/>
              </a:rPr>
              <a:t> </a:t>
            </a:r>
            <a:r>
              <a:rPr sz="900" spc="15" dirty="0">
                <a:solidFill>
                  <a:srgbClr val="0D0D0D"/>
                </a:solidFill>
                <a:latin typeface="Verdana"/>
                <a:cs typeface="Verdana"/>
              </a:rPr>
              <a:t>P</a:t>
            </a:r>
            <a:r>
              <a:rPr sz="900" spc="20" dirty="0">
                <a:solidFill>
                  <a:srgbClr val="0D0D0D"/>
                </a:solidFill>
                <a:latin typeface="Verdana"/>
                <a:cs typeface="Verdana"/>
              </a:rPr>
              <a:t>o</a:t>
            </a:r>
            <a:r>
              <a:rPr sz="900" spc="-125" dirty="0">
                <a:solidFill>
                  <a:srgbClr val="0D0D0D"/>
                </a:solidFill>
                <a:latin typeface="Verdana"/>
                <a:cs typeface="Verdana"/>
              </a:rPr>
              <a:t>r</a:t>
            </a:r>
            <a:r>
              <a:rPr sz="900" spc="-60" dirty="0">
                <a:solidFill>
                  <a:srgbClr val="0D0D0D"/>
                </a:solidFill>
                <a:latin typeface="Verdana"/>
                <a:cs typeface="Verdana"/>
              </a:rPr>
              <a:t>t</a:t>
            </a:r>
            <a:r>
              <a:rPr sz="900" spc="-35" dirty="0">
                <a:solidFill>
                  <a:srgbClr val="0D0D0D"/>
                </a:solidFill>
                <a:latin typeface="Verdana"/>
                <a:cs typeface="Verdana"/>
              </a:rPr>
              <a:t>f</a:t>
            </a:r>
            <a:r>
              <a:rPr sz="900" spc="-15" dirty="0">
                <a:solidFill>
                  <a:srgbClr val="0D0D0D"/>
                </a:solidFill>
                <a:latin typeface="Verdana"/>
                <a:cs typeface="Verdana"/>
              </a:rPr>
              <a:t>olio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2884170" y="6285738"/>
            <a:ext cx="243840" cy="0"/>
          </a:xfrm>
          <a:custGeom>
            <a:avLst/>
            <a:gdLst/>
            <a:ahLst/>
            <a:cxnLst/>
            <a:rect l="l" t="t" r="r" b="b"/>
            <a:pathLst>
              <a:path w="243839">
                <a:moveTo>
                  <a:pt x="0" y="0"/>
                </a:moveTo>
                <a:lnTo>
                  <a:pt x="243840" y="0"/>
                </a:lnTo>
              </a:path>
            </a:pathLst>
          </a:custGeom>
          <a:ln w="34925">
            <a:solidFill>
              <a:srgbClr val="0E870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 txBox="1"/>
          <p:nvPr/>
        </p:nvSpPr>
        <p:spPr>
          <a:xfrm>
            <a:off x="3141091" y="6198209"/>
            <a:ext cx="6629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solidFill>
                  <a:srgbClr val="0D0D0D"/>
                </a:solidFill>
                <a:latin typeface="Verdana"/>
                <a:cs typeface="Verdana"/>
              </a:rPr>
              <a:t>B</a:t>
            </a:r>
            <a:r>
              <a:rPr sz="900" dirty="0">
                <a:solidFill>
                  <a:srgbClr val="0D0D0D"/>
                </a:solidFill>
                <a:latin typeface="Verdana"/>
                <a:cs typeface="Verdana"/>
              </a:rPr>
              <a:t>C</a:t>
            </a:r>
            <a:r>
              <a:rPr sz="900" spc="-70" dirty="0">
                <a:solidFill>
                  <a:srgbClr val="0D0D0D"/>
                </a:solidFill>
                <a:latin typeface="Verdana"/>
                <a:cs typeface="Verdana"/>
              </a:rPr>
              <a:t> </a:t>
            </a:r>
            <a:r>
              <a:rPr sz="900" spc="15" dirty="0">
                <a:solidFill>
                  <a:srgbClr val="0D0D0D"/>
                </a:solidFill>
                <a:latin typeface="Verdana"/>
                <a:cs typeface="Verdana"/>
              </a:rPr>
              <a:t>P</a:t>
            </a:r>
            <a:r>
              <a:rPr sz="900" spc="10" dirty="0">
                <a:solidFill>
                  <a:srgbClr val="0D0D0D"/>
                </a:solidFill>
                <a:latin typeface="Verdana"/>
                <a:cs typeface="Verdana"/>
              </a:rPr>
              <a:t>o</a:t>
            </a:r>
            <a:r>
              <a:rPr sz="900" spc="-114" dirty="0">
                <a:solidFill>
                  <a:srgbClr val="0D0D0D"/>
                </a:solidFill>
                <a:latin typeface="Verdana"/>
                <a:cs typeface="Verdana"/>
              </a:rPr>
              <a:t>r</a:t>
            </a:r>
            <a:r>
              <a:rPr sz="900" spc="-60" dirty="0">
                <a:solidFill>
                  <a:srgbClr val="0D0D0D"/>
                </a:solidFill>
                <a:latin typeface="Verdana"/>
                <a:cs typeface="Verdana"/>
              </a:rPr>
              <a:t>t</a:t>
            </a:r>
            <a:r>
              <a:rPr sz="900" spc="-35" dirty="0">
                <a:solidFill>
                  <a:srgbClr val="0D0D0D"/>
                </a:solidFill>
                <a:latin typeface="Verdana"/>
                <a:cs typeface="Verdana"/>
              </a:rPr>
              <a:t>f</a:t>
            </a:r>
            <a:r>
              <a:rPr sz="900" spc="-15" dirty="0">
                <a:solidFill>
                  <a:srgbClr val="0D0D0D"/>
                </a:solidFill>
                <a:latin typeface="Verdana"/>
                <a:cs typeface="Verdana"/>
              </a:rPr>
              <a:t>olio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3955541" y="6285738"/>
            <a:ext cx="243840" cy="0"/>
          </a:xfrm>
          <a:custGeom>
            <a:avLst/>
            <a:gdLst/>
            <a:ahLst/>
            <a:cxnLst/>
            <a:rect l="l" t="t" r="r" b="b"/>
            <a:pathLst>
              <a:path w="243839">
                <a:moveTo>
                  <a:pt x="0" y="0"/>
                </a:moveTo>
                <a:lnTo>
                  <a:pt x="243840" y="0"/>
                </a:lnTo>
              </a:path>
            </a:pathLst>
          </a:custGeom>
          <a:ln w="34925">
            <a:solidFill>
              <a:srgbClr val="1F49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4212716" y="6198209"/>
            <a:ext cx="29083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55" dirty="0">
                <a:solidFill>
                  <a:srgbClr val="0D0D0D"/>
                </a:solidFill>
                <a:latin typeface="Verdana"/>
                <a:cs typeface="Verdana"/>
              </a:rPr>
              <a:t>A</a:t>
            </a:r>
            <a:r>
              <a:rPr sz="900" spc="-5" dirty="0">
                <a:solidFill>
                  <a:srgbClr val="0D0D0D"/>
                </a:solidFill>
                <a:latin typeface="Verdana"/>
                <a:cs typeface="Verdana"/>
              </a:rPr>
              <a:t>UM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7328661" y="2080336"/>
            <a:ext cx="26035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5</a:t>
            </a:r>
            <a:r>
              <a:rPr sz="900" spc="-9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6</a:t>
            </a:r>
            <a:r>
              <a:rPr sz="900" spc="-270" dirty="0">
                <a:solidFill>
                  <a:srgbClr val="FFFFFF"/>
                </a:solidFill>
                <a:latin typeface="Verdana"/>
                <a:cs typeface="Verdana"/>
              </a:rPr>
              <a:t>%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8187181" y="2081021"/>
            <a:ext cx="2597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5</a:t>
            </a:r>
            <a:r>
              <a:rPr sz="900" spc="-9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6</a:t>
            </a:r>
            <a:r>
              <a:rPr sz="900" spc="-275" dirty="0">
                <a:solidFill>
                  <a:srgbClr val="FFFFFF"/>
                </a:solidFill>
                <a:latin typeface="Verdana"/>
                <a:cs typeface="Verdana"/>
              </a:rPr>
              <a:t>%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9045829" y="2070608"/>
            <a:ext cx="2597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5</a:t>
            </a:r>
            <a:r>
              <a:rPr sz="900" spc="-9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8</a:t>
            </a:r>
            <a:r>
              <a:rPr sz="900" spc="-275" dirty="0">
                <a:solidFill>
                  <a:srgbClr val="FFFFFF"/>
                </a:solidFill>
                <a:latin typeface="Verdana"/>
                <a:cs typeface="Verdana"/>
              </a:rPr>
              <a:t>%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9904476" y="2069084"/>
            <a:ext cx="2597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5</a:t>
            </a:r>
            <a:r>
              <a:rPr sz="900" spc="-9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8</a:t>
            </a:r>
            <a:r>
              <a:rPr sz="900" spc="-275" dirty="0">
                <a:solidFill>
                  <a:srgbClr val="FFFFFF"/>
                </a:solidFill>
                <a:latin typeface="Verdana"/>
                <a:cs typeface="Verdana"/>
              </a:rPr>
              <a:t>%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10763122" y="2137664"/>
            <a:ext cx="2597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4</a:t>
            </a:r>
            <a:r>
              <a:rPr sz="900" spc="-9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900" spc="-275" dirty="0">
                <a:solidFill>
                  <a:srgbClr val="FFFFFF"/>
                </a:solidFill>
                <a:latin typeface="Verdana"/>
                <a:cs typeface="Verdana"/>
              </a:rPr>
              <a:t>%</a:t>
            </a:r>
            <a:endParaRPr sz="900">
              <a:latin typeface="Verdana"/>
              <a:cs typeface="Verdana"/>
            </a:endParaRPr>
          </a:p>
        </p:txBody>
      </p:sp>
      <p:grpSp>
        <p:nvGrpSpPr>
          <p:cNvPr id="68" name="object 68"/>
          <p:cNvGrpSpPr/>
          <p:nvPr/>
        </p:nvGrpSpPr>
        <p:grpSpPr>
          <a:xfrm>
            <a:off x="8304085" y="1281493"/>
            <a:ext cx="2591435" cy="396875"/>
            <a:chOff x="8304085" y="1281493"/>
            <a:chExt cx="2591435" cy="396875"/>
          </a:xfrm>
        </p:grpSpPr>
        <p:sp>
          <p:nvSpPr>
            <p:cNvPr id="69" name="object 69"/>
            <p:cNvSpPr/>
            <p:nvPr/>
          </p:nvSpPr>
          <p:spPr>
            <a:xfrm>
              <a:off x="8308847" y="1286255"/>
              <a:ext cx="859790" cy="108585"/>
            </a:xfrm>
            <a:custGeom>
              <a:avLst/>
              <a:gdLst/>
              <a:ahLst/>
              <a:cxnLst/>
              <a:rect l="l" t="t" r="r" b="b"/>
              <a:pathLst>
                <a:path w="859790" h="108584">
                  <a:moveTo>
                    <a:pt x="0" y="0"/>
                  </a:moveTo>
                  <a:lnTo>
                    <a:pt x="13716" y="108204"/>
                  </a:lnTo>
                </a:path>
                <a:path w="859790" h="108584">
                  <a:moveTo>
                    <a:pt x="859535" y="27432"/>
                  </a:moveTo>
                  <a:lnTo>
                    <a:pt x="821435" y="97536"/>
                  </a:lnTo>
                </a:path>
              </a:pathLst>
            </a:custGeom>
            <a:ln w="9525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10872215" y="1484375"/>
              <a:ext cx="12700" cy="182880"/>
            </a:xfrm>
            <a:custGeom>
              <a:avLst/>
              <a:gdLst/>
              <a:ahLst/>
              <a:cxnLst/>
              <a:rect l="l" t="t" r="r" b="b"/>
              <a:pathLst>
                <a:path w="12700" h="182880">
                  <a:moveTo>
                    <a:pt x="6095" y="-4762"/>
                  </a:moveTo>
                  <a:lnTo>
                    <a:pt x="6095" y="187642"/>
                  </a:lnTo>
                </a:path>
              </a:pathLst>
            </a:custGeom>
            <a:ln w="21716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1" name="object 71"/>
          <p:cNvSpPr txBox="1"/>
          <p:nvPr/>
        </p:nvSpPr>
        <p:spPr>
          <a:xfrm>
            <a:off x="7296657" y="988949"/>
            <a:ext cx="323850" cy="459105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725"/>
              </a:spcBef>
            </a:pP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29</a:t>
            </a:r>
            <a:r>
              <a:rPr sz="900" spc="-9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6</a:t>
            </a:r>
            <a:r>
              <a:rPr sz="900" spc="-275" dirty="0">
                <a:solidFill>
                  <a:srgbClr val="FFFFFF"/>
                </a:solidFill>
                <a:latin typeface="Verdana"/>
                <a:cs typeface="Verdana"/>
              </a:rPr>
              <a:t>%</a:t>
            </a:r>
            <a:endParaRPr sz="9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625"/>
              </a:spcBef>
            </a:pP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24</a:t>
            </a:r>
            <a:r>
              <a:rPr sz="900" spc="-9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5</a:t>
            </a:r>
            <a:r>
              <a:rPr sz="900" spc="-275" dirty="0">
                <a:solidFill>
                  <a:srgbClr val="FFFFFF"/>
                </a:solidFill>
                <a:latin typeface="Verdana"/>
                <a:cs typeface="Verdana"/>
              </a:rPr>
              <a:t>%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8155178" y="1176654"/>
            <a:ext cx="336550" cy="386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120" dirty="0">
                <a:solidFill>
                  <a:srgbClr val="FFFFFF"/>
                </a:solidFill>
                <a:latin typeface="Verdana"/>
                <a:cs typeface="Verdana"/>
              </a:rPr>
              <a:t>27.0%</a:t>
            </a:r>
            <a:endParaRPr sz="9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30</a:t>
            </a:r>
            <a:r>
              <a:rPr sz="900" spc="-9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900" spc="-275" dirty="0">
                <a:solidFill>
                  <a:srgbClr val="FFFFFF"/>
                </a:solidFill>
                <a:latin typeface="Verdana"/>
                <a:cs typeface="Verdana"/>
              </a:rPr>
              <a:t>%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8976106" y="1128776"/>
            <a:ext cx="361315" cy="424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465"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28</a:t>
            </a:r>
            <a:r>
              <a:rPr sz="900" spc="-9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900" spc="-275" dirty="0">
                <a:solidFill>
                  <a:srgbClr val="FFFFFF"/>
                </a:solidFill>
                <a:latin typeface="Verdana"/>
                <a:cs typeface="Verdana"/>
              </a:rPr>
              <a:t>%</a:t>
            </a:r>
            <a:endParaRPr sz="9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980"/>
              </a:spcBef>
            </a:pPr>
            <a:r>
              <a:rPr sz="900" spc="-120" dirty="0">
                <a:solidFill>
                  <a:srgbClr val="FFFFFF"/>
                </a:solidFill>
                <a:latin typeface="Verdana"/>
                <a:cs typeface="Verdana"/>
              </a:rPr>
              <a:t>29.5%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9872471" y="1123314"/>
            <a:ext cx="336550" cy="42164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80"/>
              </a:spcBef>
            </a:pPr>
            <a:r>
              <a:rPr sz="900" spc="-120" dirty="0">
                <a:solidFill>
                  <a:srgbClr val="FFFFFF"/>
                </a:solidFill>
                <a:latin typeface="Verdana"/>
                <a:cs typeface="Verdana"/>
              </a:rPr>
              <a:t>26.9%</a:t>
            </a:r>
            <a:endParaRPr sz="9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29</a:t>
            </a:r>
            <a:r>
              <a:rPr sz="900" spc="-9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1</a:t>
            </a:r>
            <a:r>
              <a:rPr sz="900" spc="-275" dirty="0">
                <a:solidFill>
                  <a:srgbClr val="FFFFFF"/>
                </a:solidFill>
                <a:latin typeface="Verdana"/>
                <a:cs typeface="Verdana"/>
              </a:rPr>
              <a:t>%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10718545" y="1416304"/>
            <a:ext cx="336550" cy="421005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12065">
              <a:lnSpc>
                <a:spcPct val="100000"/>
              </a:lnSpc>
              <a:spcBef>
                <a:spcPts val="575"/>
              </a:spcBef>
            </a:pPr>
            <a:r>
              <a:rPr sz="900" spc="-120" dirty="0">
                <a:solidFill>
                  <a:srgbClr val="FFFFFF"/>
                </a:solidFill>
                <a:latin typeface="Verdana"/>
                <a:cs typeface="Verdana"/>
              </a:rPr>
              <a:t>19.9%</a:t>
            </a:r>
            <a:endParaRPr sz="9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475"/>
              </a:spcBef>
            </a:pPr>
            <a:r>
              <a:rPr sz="900" spc="-120" dirty="0">
                <a:solidFill>
                  <a:srgbClr val="FFFFFF"/>
                </a:solidFill>
                <a:latin typeface="Verdana"/>
                <a:cs typeface="Verdana"/>
              </a:rPr>
              <a:t>25.5%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7466710" y="475614"/>
            <a:ext cx="3417570" cy="45783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pc="-114" dirty="0">
                <a:solidFill>
                  <a:srgbClr val="FFFFFF"/>
                </a:solidFill>
                <a:latin typeface="Tahoma"/>
                <a:cs typeface="Tahoma"/>
              </a:rPr>
              <a:t>Retu</a:t>
            </a:r>
            <a:r>
              <a:rPr sz="1400" b="1" spc="-90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400" b="1" spc="-5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400" b="1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-80" dirty="0">
                <a:solidFill>
                  <a:srgbClr val="FFFFFF"/>
                </a:solidFill>
                <a:latin typeface="Tahoma"/>
                <a:cs typeface="Tahoma"/>
              </a:rPr>
              <a:t>Ratio</a:t>
            </a:r>
            <a:r>
              <a:rPr sz="1400" b="1" spc="-70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4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1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400" b="1" spc="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400" b="1" spc="45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4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130" dirty="0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sz="1400" b="1" spc="10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400" b="1" spc="-75" dirty="0">
                <a:solidFill>
                  <a:srgbClr val="FFFFFF"/>
                </a:solidFill>
                <a:latin typeface="Tahoma"/>
                <a:cs typeface="Tahoma"/>
              </a:rPr>
              <a:t>pit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sz="14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8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400" b="1" spc="20" dirty="0">
                <a:solidFill>
                  <a:srgbClr val="FFFFFF"/>
                </a:solidFill>
                <a:latin typeface="Tahoma"/>
                <a:cs typeface="Tahoma"/>
              </a:rPr>
              <a:t>deq</a:t>
            </a:r>
            <a:r>
              <a:rPr sz="1400" b="1" spc="15" dirty="0">
                <a:solidFill>
                  <a:srgbClr val="FFFFFF"/>
                </a:solidFill>
                <a:latin typeface="Tahoma"/>
                <a:cs typeface="Tahoma"/>
              </a:rPr>
              <a:t>u</a:t>
            </a:r>
            <a:r>
              <a:rPr sz="1400" b="1" spc="80" dirty="0">
                <a:solidFill>
                  <a:srgbClr val="FFFFFF"/>
                </a:solidFill>
                <a:latin typeface="Tahoma"/>
                <a:cs typeface="Tahoma"/>
              </a:rPr>
              <a:t>ac</a:t>
            </a:r>
            <a:r>
              <a:rPr sz="1400" b="1" spc="85" dirty="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sz="1400" b="1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-114" dirty="0">
                <a:solidFill>
                  <a:srgbClr val="FFFFFF"/>
                </a:solidFill>
                <a:latin typeface="Tahoma"/>
                <a:cs typeface="Tahoma"/>
              </a:rPr>
              <a:t>(</a:t>
            </a:r>
            <a:r>
              <a:rPr sz="1400" b="1" spc="-70" dirty="0">
                <a:solidFill>
                  <a:srgbClr val="FFFFFF"/>
                </a:solidFill>
                <a:latin typeface="Tahoma"/>
                <a:cs typeface="Tahoma"/>
              </a:rPr>
              <a:t>in</a:t>
            </a:r>
            <a:endParaRPr sz="1400">
              <a:latin typeface="Tahoma"/>
              <a:cs typeface="Tahoma"/>
            </a:endParaRPr>
          </a:p>
          <a:p>
            <a:pPr marR="4445" algn="ctr">
              <a:lnSpc>
                <a:spcPct val="100000"/>
              </a:lnSpc>
              <a:spcBef>
                <a:spcPts val="35"/>
              </a:spcBef>
            </a:pPr>
            <a:r>
              <a:rPr sz="1400" b="1" spc="-285" dirty="0">
                <a:solidFill>
                  <a:srgbClr val="FFFFFF"/>
                </a:solidFill>
                <a:latin typeface="Tahoma"/>
                <a:cs typeface="Tahoma"/>
              </a:rPr>
              <a:t>%)</a:t>
            </a:r>
            <a:endParaRPr sz="1400">
              <a:latin typeface="Tahoma"/>
              <a:cs typeface="Tahoma"/>
            </a:endParaRPr>
          </a:p>
        </p:txBody>
      </p:sp>
      <p:pic>
        <p:nvPicPr>
          <p:cNvPr id="77" name="object 7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163561" y="2916745"/>
            <a:ext cx="243840" cy="73532"/>
          </a:xfrm>
          <a:prstGeom prst="rect">
            <a:avLst/>
          </a:prstGeom>
        </p:spPr>
      </p:pic>
      <p:sp>
        <p:nvSpPr>
          <p:cNvPr id="78" name="object 78"/>
          <p:cNvSpPr txBox="1"/>
          <p:nvPr/>
        </p:nvSpPr>
        <p:spPr>
          <a:xfrm>
            <a:off x="7197217" y="2614929"/>
            <a:ext cx="1379855" cy="414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100"/>
              </a:spcBef>
              <a:tabLst>
                <a:tab pos="858519" algn="l"/>
              </a:tabLst>
            </a:pPr>
            <a:r>
              <a:rPr sz="900" spc="65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900" spc="-3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900" spc="-2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900" spc="-80" dirty="0">
                <a:solidFill>
                  <a:srgbClr val="FFFFFF"/>
                </a:solidFill>
                <a:latin typeface="Verdana"/>
                <a:cs typeface="Verdana"/>
              </a:rPr>
              <a:t>-</a:t>
            </a:r>
            <a:r>
              <a:rPr sz="900" spc="-120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0</a:t>
            </a:r>
            <a:r>
              <a:rPr sz="900" spc="-85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5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sz="900" spc="5" dirty="0">
                <a:solidFill>
                  <a:srgbClr val="FFFFFF"/>
                </a:solidFill>
                <a:latin typeface="Verdana"/>
                <a:cs typeface="Verdana"/>
              </a:rPr>
              <a:t>Mar</a:t>
            </a:r>
            <a:r>
              <a:rPr sz="900" spc="-80" dirty="0">
                <a:solidFill>
                  <a:srgbClr val="FFFFFF"/>
                </a:solidFill>
                <a:latin typeface="Verdana"/>
                <a:cs typeface="Verdana"/>
              </a:rPr>
              <a:t>-</a:t>
            </a:r>
            <a:r>
              <a:rPr sz="900" spc="-120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0</a:t>
            </a:r>
            <a:r>
              <a:rPr sz="900" spc="-85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6</a:t>
            </a:r>
            <a:endParaRPr sz="900">
              <a:latin typeface="Verdana"/>
              <a:cs typeface="Verdana"/>
            </a:endParaRPr>
          </a:p>
          <a:p>
            <a:pPr marR="2540" algn="ctr">
              <a:lnSpc>
                <a:spcPct val="100000"/>
              </a:lnSpc>
              <a:spcBef>
                <a:spcPts val="894"/>
              </a:spcBef>
            </a:pPr>
            <a:r>
              <a:rPr sz="900" spc="-8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900" spc="3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900" spc="-4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900" spc="-35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900" spc="-114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900" spc="-2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10" dirty="0">
                <a:solidFill>
                  <a:srgbClr val="FFFFFF"/>
                </a:solidFill>
                <a:latin typeface="Verdana"/>
                <a:cs typeface="Verdana"/>
              </a:rPr>
              <a:t>on</a:t>
            </a:r>
            <a:r>
              <a:rPr sz="900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4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900" spc="-114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900" spc="-4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900" spc="-5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900" spc="-4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900" spc="-12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endParaRPr sz="900">
              <a:latin typeface="Verdana"/>
              <a:cs typeface="Verdana"/>
            </a:endParaRPr>
          </a:p>
        </p:txBody>
      </p:sp>
      <p:pic>
        <p:nvPicPr>
          <p:cNvPr id="79" name="object 7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376666" y="2916745"/>
            <a:ext cx="243839" cy="73532"/>
          </a:xfrm>
          <a:prstGeom prst="rect">
            <a:avLst/>
          </a:prstGeom>
        </p:spPr>
      </p:pic>
      <p:sp>
        <p:nvSpPr>
          <p:cNvPr id="80" name="object 80"/>
          <p:cNvSpPr txBox="1"/>
          <p:nvPr/>
        </p:nvSpPr>
        <p:spPr>
          <a:xfrm>
            <a:off x="8647430" y="2614929"/>
            <a:ext cx="907415" cy="414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7335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solidFill>
                  <a:srgbClr val="FFFFFF"/>
                </a:solidFill>
                <a:latin typeface="Verdana"/>
                <a:cs typeface="Verdana"/>
              </a:rPr>
              <a:t>Mar-2027</a:t>
            </a:r>
            <a:endParaRPr sz="9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894"/>
              </a:spcBef>
            </a:pPr>
            <a:r>
              <a:rPr sz="900" spc="-8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900" spc="3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900" spc="-4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900" spc="-35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900" spc="-114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900" spc="-2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10" dirty="0">
                <a:solidFill>
                  <a:srgbClr val="FFFFFF"/>
                </a:solidFill>
                <a:latin typeface="Verdana"/>
                <a:cs typeface="Verdana"/>
              </a:rPr>
              <a:t>on</a:t>
            </a:r>
            <a:r>
              <a:rPr sz="900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25" dirty="0">
                <a:solidFill>
                  <a:srgbClr val="FFFFFF"/>
                </a:solidFill>
                <a:latin typeface="Verdana"/>
                <a:cs typeface="Verdana"/>
              </a:rPr>
              <a:t>Equ</a:t>
            </a:r>
            <a:r>
              <a:rPr sz="900" spc="-5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900" spc="-8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900" spc="-55" dirty="0">
                <a:solidFill>
                  <a:srgbClr val="FFFFFF"/>
                </a:solidFill>
                <a:latin typeface="Verdana"/>
                <a:cs typeface="Verdana"/>
              </a:rPr>
              <a:t>y</a:t>
            </a:r>
            <a:endParaRPr sz="900">
              <a:latin typeface="Verdana"/>
              <a:cs typeface="Verdana"/>
            </a:endParaRPr>
          </a:p>
        </p:txBody>
      </p:sp>
      <p:pic>
        <p:nvPicPr>
          <p:cNvPr id="81" name="object 8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9589769" y="2916745"/>
            <a:ext cx="243839" cy="73532"/>
          </a:xfrm>
          <a:prstGeom prst="rect">
            <a:avLst/>
          </a:prstGeom>
        </p:spPr>
      </p:pic>
      <p:sp>
        <p:nvSpPr>
          <p:cNvPr id="82" name="object 82"/>
          <p:cNvSpPr txBox="1"/>
          <p:nvPr/>
        </p:nvSpPr>
        <p:spPr>
          <a:xfrm>
            <a:off x="9773411" y="2614929"/>
            <a:ext cx="1456055" cy="414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858519" algn="l"/>
              </a:tabLst>
            </a:pPr>
            <a:r>
              <a:rPr sz="900" spc="-50" dirty="0">
                <a:solidFill>
                  <a:srgbClr val="FFFFFF"/>
                </a:solidFill>
                <a:latin typeface="Verdana"/>
                <a:cs typeface="Verdana"/>
              </a:rPr>
              <a:t>Mar-2028	Mar-2029</a:t>
            </a:r>
            <a:endParaRPr sz="900">
              <a:latin typeface="Verdana"/>
              <a:cs typeface="Verdana"/>
            </a:endParaRPr>
          </a:p>
          <a:p>
            <a:pPr marL="87630">
              <a:lnSpc>
                <a:spcPct val="100000"/>
              </a:lnSpc>
              <a:spcBef>
                <a:spcPts val="894"/>
              </a:spcBef>
            </a:pPr>
            <a:r>
              <a:rPr sz="900" spc="75" dirty="0">
                <a:solidFill>
                  <a:srgbClr val="FFFFFF"/>
                </a:solidFill>
                <a:latin typeface="Verdana"/>
                <a:cs typeface="Verdana"/>
              </a:rPr>
              <a:t>Ca</a:t>
            </a:r>
            <a:r>
              <a:rPr sz="900" spc="65" dirty="0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sz="900" spc="-5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900" spc="-6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900" spc="6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900" spc="-70" dirty="0">
                <a:solidFill>
                  <a:srgbClr val="FFFFFF"/>
                </a:solidFill>
                <a:latin typeface="Verdana"/>
                <a:cs typeface="Verdana"/>
              </a:rPr>
              <a:t>l </a:t>
            </a:r>
            <a:r>
              <a:rPr sz="900" spc="4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900" spc="60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900" spc="3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900" spc="55" dirty="0">
                <a:solidFill>
                  <a:srgbClr val="FFFFFF"/>
                </a:solidFill>
                <a:latin typeface="Verdana"/>
                <a:cs typeface="Verdana"/>
              </a:rPr>
              <a:t>q</a:t>
            </a:r>
            <a:r>
              <a:rPr sz="900" spc="-35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900" spc="6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900" spc="110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900" spc="-55" dirty="0">
                <a:solidFill>
                  <a:srgbClr val="FFFFFF"/>
                </a:solidFill>
                <a:latin typeface="Verdana"/>
                <a:cs typeface="Verdana"/>
              </a:rPr>
              <a:t>y</a:t>
            </a:r>
            <a:r>
              <a:rPr sz="9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9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900" spc="7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900" spc="-6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900" spc="-20" dirty="0">
                <a:solidFill>
                  <a:srgbClr val="FFFFFF"/>
                </a:solidFill>
                <a:latin typeface="Verdana"/>
                <a:cs typeface="Verdana"/>
              </a:rPr>
              <a:t>io</a:t>
            </a:r>
            <a:endParaRPr sz="900">
              <a:latin typeface="Verdana"/>
              <a:cs typeface="Verdana"/>
            </a:endParaRPr>
          </a:p>
        </p:txBody>
      </p:sp>
      <p:grpSp>
        <p:nvGrpSpPr>
          <p:cNvPr id="83" name="object 83"/>
          <p:cNvGrpSpPr/>
          <p:nvPr/>
        </p:nvGrpSpPr>
        <p:grpSpPr>
          <a:xfrm>
            <a:off x="7196137" y="4387786"/>
            <a:ext cx="3728085" cy="1737360"/>
            <a:chOff x="7196137" y="4387786"/>
            <a:chExt cx="3728085" cy="1737360"/>
          </a:xfrm>
        </p:grpSpPr>
        <p:sp>
          <p:nvSpPr>
            <p:cNvPr id="84" name="object 84"/>
            <p:cNvSpPr/>
            <p:nvPr/>
          </p:nvSpPr>
          <p:spPr>
            <a:xfrm>
              <a:off x="7456932" y="4497323"/>
              <a:ext cx="3206750" cy="1586865"/>
            </a:xfrm>
            <a:custGeom>
              <a:avLst/>
              <a:gdLst/>
              <a:ahLst/>
              <a:cxnLst/>
              <a:rect l="l" t="t" r="r" b="b"/>
              <a:pathLst>
                <a:path w="3206750" h="1586864">
                  <a:moveTo>
                    <a:pt x="233172" y="902208"/>
                  </a:moveTo>
                  <a:lnTo>
                    <a:pt x="0" y="902208"/>
                  </a:lnTo>
                  <a:lnTo>
                    <a:pt x="0" y="1586484"/>
                  </a:lnTo>
                  <a:lnTo>
                    <a:pt x="233172" y="1586484"/>
                  </a:lnTo>
                  <a:lnTo>
                    <a:pt x="233172" y="902208"/>
                  </a:lnTo>
                  <a:close/>
                </a:path>
                <a:path w="3206750" h="1586864">
                  <a:moveTo>
                    <a:pt x="975360" y="597408"/>
                  </a:moveTo>
                  <a:lnTo>
                    <a:pt x="743712" y="597408"/>
                  </a:lnTo>
                  <a:lnTo>
                    <a:pt x="743712" y="1586484"/>
                  </a:lnTo>
                  <a:lnTo>
                    <a:pt x="975360" y="1586484"/>
                  </a:lnTo>
                  <a:lnTo>
                    <a:pt x="975360" y="597408"/>
                  </a:lnTo>
                  <a:close/>
                </a:path>
                <a:path w="3206750" h="1586864">
                  <a:moveTo>
                    <a:pt x="1719072" y="367284"/>
                  </a:moveTo>
                  <a:lnTo>
                    <a:pt x="1485900" y="367284"/>
                  </a:lnTo>
                  <a:lnTo>
                    <a:pt x="1485900" y="1586484"/>
                  </a:lnTo>
                  <a:lnTo>
                    <a:pt x="1719072" y="1586484"/>
                  </a:lnTo>
                  <a:lnTo>
                    <a:pt x="1719072" y="367284"/>
                  </a:lnTo>
                  <a:close/>
                </a:path>
                <a:path w="3206750" h="1586864">
                  <a:moveTo>
                    <a:pt x="2462784" y="0"/>
                  </a:moveTo>
                  <a:lnTo>
                    <a:pt x="2229612" y="0"/>
                  </a:lnTo>
                  <a:lnTo>
                    <a:pt x="2229612" y="1586484"/>
                  </a:lnTo>
                  <a:lnTo>
                    <a:pt x="2462784" y="1586484"/>
                  </a:lnTo>
                  <a:lnTo>
                    <a:pt x="2462784" y="0"/>
                  </a:lnTo>
                  <a:close/>
                </a:path>
                <a:path w="3206750" h="1586864">
                  <a:moveTo>
                    <a:pt x="3206496" y="10668"/>
                  </a:moveTo>
                  <a:lnTo>
                    <a:pt x="2973324" y="10668"/>
                  </a:lnTo>
                  <a:lnTo>
                    <a:pt x="2973324" y="1586484"/>
                  </a:lnTo>
                  <a:lnTo>
                    <a:pt x="3206496" y="1586484"/>
                  </a:lnTo>
                  <a:lnTo>
                    <a:pt x="3206496" y="10668"/>
                  </a:lnTo>
                  <a:close/>
                </a:path>
              </a:pathLst>
            </a:custGeom>
            <a:solidFill>
              <a:srgbClr val="ACB8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7200900" y="6083807"/>
              <a:ext cx="3718560" cy="36830"/>
            </a:xfrm>
            <a:custGeom>
              <a:avLst/>
              <a:gdLst/>
              <a:ahLst/>
              <a:cxnLst/>
              <a:rect l="l" t="t" r="r" b="b"/>
              <a:pathLst>
                <a:path w="3718559" h="36829">
                  <a:moveTo>
                    <a:pt x="0" y="0"/>
                  </a:moveTo>
                  <a:lnTo>
                    <a:pt x="3718559" y="0"/>
                  </a:lnTo>
                </a:path>
                <a:path w="3718559" h="36829">
                  <a:moveTo>
                    <a:pt x="0" y="0"/>
                  </a:moveTo>
                  <a:lnTo>
                    <a:pt x="0" y="36575"/>
                  </a:lnTo>
                </a:path>
                <a:path w="3718559" h="36829">
                  <a:moveTo>
                    <a:pt x="743711" y="0"/>
                  </a:moveTo>
                  <a:lnTo>
                    <a:pt x="743711" y="36575"/>
                  </a:lnTo>
                </a:path>
                <a:path w="3718559" h="36829">
                  <a:moveTo>
                    <a:pt x="1487424" y="0"/>
                  </a:moveTo>
                  <a:lnTo>
                    <a:pt x="1487424" y="36575"/>
                  </a:lnTo>
                </a:path>
                <a:path w="3718559" h="36829">
                  <a:moveTo>
                    <a:pt x="2231135" y="0"/>
                  </a:moveTo>
                  <a:lnTo>
                    <a:pt x="2231135" y="36575"/>
                  </a:lnTo>
                </a:path>
                <a:path w="3718559" h="36829">
                  <a:moveTo>
                    <a:pt x="2974848" y="0"/>
                  </a:moveTo>
                  <a:lnTo>
                    <a:pt x="2974848" y="36575"/>
                  </a:lnTo>
                </a:path>
                <a:path w="3718559" h="36829">
                  <a:moveTo>
                    <a:pt x="3718559" y="0"/>
                  </a:moveTo>
                  <a:lnTo>
                    <a:pt x="3718559" y="36575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7573518" y="4402073"/>
              <a:ext cx="2973705" cy="218440"/>
            </a:xfrm>
            <a:custGeom>
              <a:avLst/>
              <a:gdLst/>
              <a:ahLst/>
              <a:cxnLst/>
              <a:rect l="l" t="t" r="r" b="b"/>
              <a:pathLst>
                <a:path w="2973704" h="218439">
                  <a:moveTo>
                    <a:pt x="0" y="173736"/>
                  </a:moveTo>
                  <a:lnTo>
                    <a:pt x="743711" y="68580"/>
                  </a:lnTo>
                  <a:lnTo>
                    <a:pt x="1485900" y="160019"/>
                  </a:lnTo>
                  <a:lnTo>
                    <a:pt x="2229611" y="217931"/>
                  </a:lnTo>
                  <a:lnTo>
                    <a:pt x="2973324" y="0"/>
                  </a:lnTo>
                </a:path>
              </a:pathLst>
            </a:custGeom>
            <a:ln w="28574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7573518" y="5424677"/>
              <a:ext cx="2973705" cy="44450"/>
            </a:xfrm>
            <a:custGeom>
              <a:avLst/>
              <a:gdLst/>
              <a:ahLst/>
              <a:cxnLst/>
              <a:rect l="l" t="t" r="r" b="b"/>
              <a:pathLst>
                <a:path w="2973704" h="44450">
                  <a:moveTo>
                    <a:pt x="0" y="3048"/>
                  </a:moveTo>
                  <a:lnTo>
                    <a:pt x="743711" y="7620"/>
                  </a:lnTo>
                  <a:lnTo>
                    <a:pt x="1485900" y="6096"/>
                  </a:lnTo>
                  <a:lnTo>
                    <a:pt x="2229611" y="0"/>
                  </a:lnTo>
                  <a:lnTo>
                    <a:pt x="2973324" y="44196"/>
                  </a:lnTo>
                </a:path>
              </a:pathLst>
            </a:custGeom>
            <a:ln w="28575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8" name="object 88"/>
          <p:cNvSpPr txBox="1"/>
          <p:nvPr/>
        </p:nvSpPr>
        <p:spPr>
          <a:xfrm>
            <a:off x="8965056" y="5874511"/>
            <a:ext cx="2349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88</a:t>
            </a:r>
            <a:r>
              <a:rPr sz="900" spc="-9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3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7435342" y="4335526"/>
            <a:ext cx="2901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3</a:t>
            </a:r>
            <a:r>
              <a:rPr sz="900" spc="-9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12</a:t>
            </a:r>
            <a:r>
              <a:rPr sz="900" spc="-105" dirty="0">
                <a:solidFill>
                  <a:srgbClr val="FFFFFF"/>
                </a:solidFill>
                <a:latin typeface="Verdana"/>
                <a:cs typeface="Verdana"/>
              </a:rPr>
              <a:t>x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8178672" y="4229480"/>
            <a:ext cx="2901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3</a:t>
            </a:r>
            <a:r>
              <a:rPr sz="900" spc="-9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34</a:t>
            </a:r>
            <a:r>
              <a:rPr sz="900" spc="-105" dirty="0">
                <a:solidFill>
                  <a:srgbClr val="FFFFFF"/>
                </a:solidFill>
                <a:latin typeface="Verdana"/>
                <a:cs typeface="Verdana"/>
              </a:rPr>
              <a:t>x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8922384" y="4321302"/>
            <a:ext cx="2901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3</a:t>
            </a:r>
            <a:r>
              <a:rPr sz="900" spc="-9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15</a:t>
            </a:r>
            <a:r>
              <a:rPr sz="900" spc="-105" dirty="0">
                <a:solidFill>
                  <a:srgbClr val="FFFFFF"/>
                </a:solidFill>
                <a:latin typeface="Verdana"/>
                <a:cs typeface="Verdana"/>
              </a:rPr>
              <a:t>x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9666096" y="4379214"/>
            <a:ext cx="2901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3</a:t>
            </a:r>
            <a:r>
              <a:rPr sz="900" spc="-9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03</a:t>
            </a:r>
            <a:r>
              <a:rPr sz="900" spc="-105" dirty="0">
                <a:solidFill>
                  <a:srgbClr val="FFFFFF"/>
                </a:solidFill>
                <a:latin typeface="Verdana"/>
                <a:cs typeface="Verdana"/>
              </a:rPr>
              <a:t>x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10409808" y="4161790"/>
            <a:ext cx="2901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3</a:t>
            </a:r>
            <a:r>
              <a:rPr sz="900" spc="-9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48</a:t>
            </a:r>
            <a:r>
              <a:rPr sz="900" spc="-105" dirty="0">
                <a:solidFill>
                  <a:srgbClr val="FFFFFF"/>
                </a:solidFill>
                <a:latin typeface="Verdana"/>
                <a:cs typeface="Verdana"/>
              </a:rPr>
              <a:t>x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7435342" y="5186933"/>
            <a:ext cx="2901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1</a:t>
            </a:r>
            <a:r>
              <a:rPr sz="900" spc="-9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36</a:t>
            </a:r>
            <a:r>
              <a:rPr sz="900" spc="-105" dirty="0">
                <a:solidFill>
                  <a:srgbClr val="FFFFFF"/>
                </a:solidFill>
                <a:latin typeface="Verdana"/>
                <a:cs typeface="Verdana"/>
              </a:rPr>
              <a:t>x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8141207" y="5207000"/>
            <a:ext cx="2901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1</a:t>
            </a:r>
            <a:r>
              <a:rPr sz="900" spc="-9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35</a:t>
            </a:r>
            <a:r>
              <a:rPr sz="900" spc="-105" dirty="0">
                <a:solidFill>
                  <a:srgbClr val="FFFFFF"/>
                </a:solidFill>
                <a:latin typeface="Verdana"/>
                <a:cs typeface="Verdana"/>
              </a:rPr>
              <a:t>x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8922384" y="5189601"/>
            <a:ext cx="2901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1</a:t>
            </a:r>
            <a:r>
              <a:rPr sz="900" spc="-9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35</a:t>
            </a:r>
            <a:r>
              <a:rPr sz="900" spc="-105" dirty="0">
                <a:solidFill>
                  <a:srgbClr val="FFFFFF"/>
                </a:solidFill>
                <a:latin typeface="Verdana"/>
                <a:cs typeface="Verdana"/>
              </a:rPr>
              <a:t>x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9661906" y="5200269"/>
            <a:ext cx="2901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1</a:t>
            </a:r>
            <a:r>
              <a:rPr sz="900" spc="-9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36</a:t>
            </a:r>
            <a:r>
              <a:rPr sz="900" spc="-105" dirty="0">
                <a:solidFill>
                  <a:srgbClr val="FFFFFF"/>
                </a:solidFill>
                <a:latin typeface="Verdana"/>
                <a:cs typeface="Verdana"/>
              </a:rPr>
              <a:t>x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10372090" y="5258816"/>
            <a:ext cx="2901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1</a:t>
            </a:r>
            <a:r>
              <a:rPr sz="900" spc="-9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27</a:t>
            </a:r>
            <a:r>
              <a:rPr sz="900" spc="-105" dirty="0">
                <a:solidFill>
                  <a:srgbClr val="FFFFFF"/>
                </a:solidFill>
                <a:latin typeface="Verdana"/>
                <a:cs typeface="Verdana"/>
              </a:rPr>
              <a:t>x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11025251" y="4063110"/>
            <a:ext cx="290195" cy="20948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4</a:t>
            </a:r>
            <a:r>
              <a:rPr sz="900" spc="-9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00</a:t>
            </a:r>
            <a:r>
              <a:rPr sz="900" spc="-105" dirty="0">
                <a:solidFill>
                  <a:srgbClr val="FFFFFF"/>
                </a:solidFill>
                <a:latin typeface="Verdana"/>
                <a:cs typeface="Verdana"/>
              </a:rPr>
              <a:t>x</a:t>
            </a:r>
            <a:endParaRPr sz="9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819"/>
              </a:spcBef>
            </a:pP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3</a:t>
            </a:r>
            <a:r>
              <a:rPr sz="900" spc="-9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50</a:t>
            </a:r>
            <a:r>
              <a:rPr sz="900" spc="-105" dirty="0">
                <a:solidFill>
                  <a:srgbClr val="FFFFFF"/>
                </a:solidFill>
                <a:latin typeface="Verdana"/>
                <a:cs typeface="Verdana"/>
              </a:rPr>
              <a:t>x</a:t>
            </a:r>
            <a:endParaRPr sz="9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819"/>
              </a:spcBef>
            </a:pP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3</a:t>
            </a:r>
            <a:r>
              <a:rPr sz="900" spc="-9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00</a:t>
            </a:r>
            <a:r>
              <a:rPr sz="900" spc="-105" dirty="0">
                <a:solidFill>
                  <a:srgbClr val="FFFFFF"/>
                </a:solidFill>
                <a:latin typeface="Verdana"/>
                <a:cs typeface="Verdana"/>
              </a:rPr>
              <a:t>x</a:t>
            </a:r>
            <a:endParaRPr sz="9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825"/>
              </a:spcBef>
            </a:pP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900" spc="-9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50</a:t>
            </a:r>
            <a:r>
              <a:rPr sz="900" spc="-105" dirty="0">
                <a:solidFill>
                  <a:srgbClr val="FFFFFF"/>
                </a:solidFill>
                <a:latin typeface="Verdana"/>
                <a:cs typeface="Verdana"/>
              </a:rPr>
              <a:t>x</a:t>
            </a:r>
            <a:endParaRPr sz="9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819"/>
              </a:spcBef>
            </a:pP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900" spc="-9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00</a:t>
            </a:r>
            <a:r>
              <a:rPr sz="900" spc="-105" dirty="0">
                <a:solidFill>
                  <a:srgbClr val="FFFFFF"/>
                </a:solidFill>
                <a:latin typeface="Verdana"/>
                <a:cs typeface="Verdana"/>
              </a:rPr>
              <a:t>x</a:t>
            </a:r>
            <a:endParaRPr sz="9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825"/>
              </a:spcBef>
            </a:pP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1</a:t>
            </a:r>
            <a:r>
              <a:rPr sz="900" spc="-9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50</a:t>
            </a:r>
            <a:r>
              <a:rPr sz="900" spc="-105" dirty="0">
                <a:solidFill>
                  <a:srgbClr val="FFFFFF"/>
                </a:solidFill>
                <a:latin typeface="Verdana"/>
                <a:cs typeface="Verdana"/>
              </a:rPr>
              <a:t>x</a:t>
            </a:r>
            <a:endParaRPr sz="9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820"/>
              </a:spcBef>
            </a:pP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1</a:t>
            </a:r>
            <a:r>
              <a:rPr sz="900" spc="-9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00</a:t>
            </a:r>
            <a:r>
              <a:rPr sz="900" spc="-105" dirty="0">
                <a:solidFill>
                  <a:srgbClr val="FFFFFF"/>
                </a:solidFill>
                <a:latin typeface="Verdana"/>
                <a:cs typeface="Verdana"/>
              </a:rPr>
              <a:t>x</a:t>
            </a:r>
            <a:endParaRPr sz="9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819"/>
              </a:spcBef>
            </a:pP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0</a:t>
            </a:r>
            <a:r>
              <a:rPr sz="900" spc="-9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50</a:t>
            </a:r>
            <a:r>
              <a:rPr sz="900" spc="-105" dirty="0">
                <a:solidFill>
                  <a:srgbClr val="FFFFFF"/>
                </a:solidFill>
                <a:latin typeface="Verdana"/>
                <a:cs typeface="Verdana"/>
              </a:rPr>
              <a:t>x</a:t>
            </a:r>
            <a:endParaRPr sz="9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819"/>
              </a:spcBef>
            </a:pP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0</a:t>
            </a:r>
            <a:r>
              <a:rPr sz="900" spc="-9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00</a:t>
            </a:r>
            <a:r>
              <a:rPr sz="900" spc="-105" dirty="0">
                <a:solidFill>
                  <a:srgbClr val="FFFFFF"/>
                </a:solidFill>
                <a:latin typeface="Verdana"/>
                <a:cs typeface="Verdana"/>
              </a:rPr>
              <a:t>x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6964426" y="5995212"/>
            <a:ext cx="5080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110" dirty="0">
                <a:solidFill>
                  <a:srgbClr val="FFFFFF"/>
                </a:solidFill>
                <a:latin typeface="Verdana"/>
                <a:cs typeface="Verdana"/>
              </a:rPr>
              <a:t>-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6843686" y="5443220"/>
            <a:ext cx="234950" cy="4387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80" dirty="0">
                <a:solidFill>
                  <a:srgbClr val="FFFFFF"/>
                </a:solidFill>
                <a:latin typeface="Verdana"/>
                <a:cs typeface="Verdana"/>
              </a:rPr>
              <a:t>4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0</a:t>
            </a:r>
            <a:r>
              <a:rPr sz="900" spc="-80" dirty="0">
                <a:solidFill>
                  <a:srgbClr val="FFFFFF"/>
                </a:solidFill>
                <a:latin typeface="Verdana"/>
                <a:cs typeface="Verdana"/>
              </a:rPr>
              <a:t>.0</a:t>
            </a:r>
            <a:endParaRPr sz="9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85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r>
              <a:rPr sz="900" spc="-85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0.0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6780186" y="4615053"/>
            <a:ext cx="298450" cy="7150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80" dirty="0">
                <a:solidFill>
                  <a:srgbClr val="FFFFFF"/>
                </a:solidFill>
                <a:latin typeface="Verdana"/>
                <a:cs typeface="Verdana"/>
              </a:rPr>
              <a:t>1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00</a:t>
            </a:r>
            <a:r>
              <a:rPr sz="900" spc="-9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0</a:t>
            </a:r>
            <a:endParaRPr sz="9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850">
              <a:latin typeface="Verdana"/>
              <a:cs typeface="Verdana"/>
            </a:endParaRPr>
          </a:p>
          <a:p>
            <a:pPr marL="63500">
              <a:lnSpc>
                <a:spcPct val="100000"/>
              </a:lnSpc>
            </a:pPr>
            <a:r>
              <a:rPr sz="900" spc="-85" dirty="0">
                <a:solidFill>
                  <a:srgbClr val="FFFFFF"/>
                </a:solidFill>
                <a:latin typeface="Verdana"/>
                <a:cs typeface="Verdana"/>
              </a:rPr>
              <a:t>8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0.0</a:t>
            </a:r>
            <a:endParaRPr sz="9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900">
              <a:latin typeface="Verdana"/>
              <a:cs typeface="Verdana"/>
            </a:endParaRPr>
          </a:p>
          <a:p>
            <a:pPr marL="63500">
              <a:lnSpc>
                <a:spcPct val="100000"/>
              </a:lnSpc>
            </a:pPr>
            <a:r>
              <a:rPr sz="900" spc="-80" dirty="0">
                <a:solidFill>
                  <a:srgbClr val="FFFFFF"/>
                </a:solidFill>
                <a:latin typeface="Verdana"/>
                <a:cs typeface="Verdana"/>
              </a:rPr>
              <a:t>6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0</a:t>
            </a:r>
            <a:r>
              <a:rPr sz="900" spc="-80" dirty="0">
                <a:solidFill>
                  <a:srgbClr val="FFFFFF"/>
                </a:solidFill>
                <a:latin typeface="Verdana"/>
                <a:cs typeface="Verdana"/>
              </a:rPr>
              <a:t>.0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6780186" y="4338954"/>
            <a:ext cx="2978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80" dirty="0">
                <a:solidFill>
                  <a:srgbClr val="FFFFFF"/>
                </a:solidFill>
                <a:latin typeface="Verdana"/>
                <a:cs typeface="Verdana"/>
              </a:rPr>
              <a:t>1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20</a:t>
            </a:r>
            <a:r>
              <a:rPr sz="900" spc="-9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0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6780186" y="4063110"/>
            <a:ext cx="2978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80" dirty="0">
                <a:solidFill>
                  <a:srgbClr val="FFFFFF"/>
                </a:solidFill>
                <a:latin typeface="Verdana"/>
                <a:cs typeface="Verdana"/>
              </a:rPr>
              <a:t>1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40</a:t>
            </a:r>
            <a:r>
              <a:rPr sz="900" spc="-9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0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7319518" y="5874511"/>
            <a:ext cx="1264920" cy="431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145" algn="ctr">
              <a:lnSpc>
                <a:spcPct val="100000"/>
              </a:lnSpc>
              <a:spcBef>
                <a:spcPts val="100"/>
              </a:spcBef>
              <a:tabLst>
                <a:tab pos="761365" algn="l"/>
              </a:tabLst>
            </a:pPr>
            <a:r>
              <a:rPr sz="900" spc="-80" dirty="0">
                <a:solidFill>
                  <a:srgbClr val="FFFFFF"/>
                </a:solidFill>
                <a:latin typeface="Verdana"/>
                <a:cs typeface="Verdana"/>
              </a:rPr>
              <a:t>49.6	71.7</a:t>
            </a:r>
            <a:endParaRPr sz="9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800">
              <a:latin typeface="Verdana"/>
              <a:cs typeface="Verdana"/>
            </a:endParaRPr>
          </a:p>
          <a:p>
            <a:pPr marR="5080" algn="ctr">
              <a:lnSpc>
                <a:spcPct val="100000"/>
              </a:lnSpc>
              <a:spcBef>
                <a:spcPts val="5"/>
              </a:spcBef>
              <a:tabLst>
                <a:tab pos="743585" algn="l"/>
              </a:tabLst>
            </a:pPr>
            <a:r>
              <a:rPr sz="900" spc="5" dirty="0">
                <a:solidFill>
                  <a:srgbClr val="FFFFFF"/>
                </a:solidFill>
                <a:latin typeface="Verdana"/>
                <a:cs typeface="Verdana"/>
              </a:rPr>
              <a:t>Mar</a:t>
            </a:r>
            <a:r>
              <a:rPr sz="900" spc="-80" dirty="0">
                <a:solidFill>
                  <a:srgbClr val="FFFFFF"/>
                </a:solidFill>
                <a:latin typeface="Verdana"/>
                <a:cs typeface="Verdana"/>
              </a:rPr>
              <a:t>-</a:t>
            </a:r>
            <a:r>
              <a:rPr sz="900" spc="-120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0</a:t>
            </a:r>
            <a:r>
              <a:rPr sz="900" spc="-85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5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sz="900" spc="5" dirty="0">
                <a:solidFill>
                  <a:srgbClr val="FFFFFF"/>
                </a:solidFill>
                <a:latin typeface="Verdana"/>
                <a:cs typeface="Verdana"/>
              </a:rPr>
              <a:t>Mar</a:t>
            </a:r>
            <a:r>
              <a:rPr sz="900" spc="-80" dirty="0">
                <a:solidFill>
                  <a:srgbClr val="FFFFFF"/>
                </a:solidFill>
                <a:latin typeface="Verdana"/>
                <a:cs typeface="Verdana"/>
              </a:rPr>
              <a:t>-</a:t>
            </a:r>
            <a:r>
              <a:rPr sz="900" spc="-120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0</a:t>
            </a:r>
            <a:r>
              <a:rPr sz="900" spc="-85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6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9550272" y="5874511"/>
            <a:ext cx="1264920" cy="431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145" algn="ctr">
              <a:lnSpc>
                <a:spcPct val="100000"/>
              </a:lnSpc>
              <a:spcBef>
                <a:spcPts val="100"/>
              </a:spcBef>
              <a:tabLst>
                <a:tab pos="760730" algn="l"/>
              </a:tabLst>
            </a:pPr>
            <a:r>
              <a:rPr sz="900" spc="-80" dirty="0">
                <a:solidFill>
                  <a:srgbClr val="FFFFFF"/>
                </a:solidFill>
                <a:latin typeface="Verdana"/>
                <a:cs typeface="Verdana"/>
              </a:rPr>
              <a:t>114.9	114.2</a:t>
            </a:r>
            <a:endParaRPr sz="9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800">
              <a:latin typeface="Verdana"/>
              <a:cs typeface="Verdana"/>
            </a:endParaRPr>
          </a:p>
          <a:p>
            <a:pPr marR="5080" algn="ctr">
              <a:lnSpc>
                <a:spcPct val="100000"/>
              </a:lnSpc>
              <a:spcBef>
                <a:spcPts val="5"/>
              </a:spcBef>
              <a:tabLst>
                <a:tab pos="743585" algn="l"/>
              </a:tabLst>
            </a:pPr>
            <a:r>
              <a:rPr sz="900" spc="5" dirty="0">
                <a:solidFill>
                  <a:srgbClr val="FFFFFF"/>
                </a:solidFill>
                <a:latin typeface="Verdana"/>
                <a:cs typeface="Verdana"/>
              </a:rPr>
              <a:t>Mar</a:t>
            </a:r>
            <a:r>
              <a:rPr sz="900" spc="-80" dirty="0">
                <a:solidFill>
                  <a:srgbClr val="FFFFFF"/>
                </a:solidFill>
                <a:latin typeface="Verdana"/>
                <a:cs typeface="Verdana"/>
              </a:rPr>
              <a:t>-</a:t>
            </a:r>
            <a:r>
              <a:rPr sz="900" spc="-120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0</a:t>
            </a:r>
            <a:r>
              <a:rPr sz="900" spc="-85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8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sz="900" spc="5" dirty="0">
                <a:solidFill>
                  <a:srgbClr val="FFFFFF"/>
                </a:solidFill>
                <a:latin typeface="Verdana"/>
                <a:cs typeface="Verdana"/>
              </a:rPr>
              <a:t>Mar</a:t>
            </a:r>
            <a:r>
              <a:rPr sz="900" spc="-80" dirty="0">
                <a:solidFill>
                  <a:srgbClr val="FFFFFF"/>
                </a:solidFill>
                <a:latin typeface="Verdana"/>
                <a:cs typeface="Verdana"/>
              </a:rPr>
              <a:t>-</a:t>
            </a:r>
            <a:r>
              <a:rPr sz="900" spc="-120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0</a:t>
            </a:r>
            <a:r>
              <a:rPr sz="900" spc="-85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9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11328166" y="4408208"/>
            <a:ext cx="180975" cy="138747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D/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0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sz="10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OS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10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25" dirty="0">
                <a:solidFill>
                  <a:srgbClr val="FFFFFF"/>
                </a:solidFill>
                <a:latin typeface="Verdana"/>
                <a:cs typeface="Verdana"/>
              </a:rPr>
              <a:t>(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sz="1000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imes)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6542806" y="4704669"/>
            <a:ext cx="180975" cy="82931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Eq</a:t>
            </a:r>
            <a:r>
              <a:rPr sz="1000" spc="-10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000" spc="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y</a:t>
            </a:r>
            <a:r>
              <a:rPr sz="10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20" dirty="0">
                <a:solidFill>
                  <a:srgbClr val="FFFFFF"/>
                </a:solidFill>
                <a:latin typeface="Verdana"/>
                <a:cs typeface="Verdana"/>
              </a:rPr>
              <a:t>(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sz="1000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crs)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8763889" y="6105003"/>
            <a:ext cx="606425" cy="394335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42545">
              <a:lnSpc>
                <a:spcPct val="100000"/>
              </a:lnSpc>
              <a:spcBef>
                <a:spcPts val="395"/>
              </a:spcBef>
            </a:pPr>
            <a:r>
              <a:rPr sz="900" spc="-50" dirty="0">
                <a:solidFill>
                  <a:srgbClr val="FFFFFF"/>
                </a:solidFill>
                <a:latin typeface="Verdana"/>
                <a:cs typeface="Verdana"/>
              </a:rPr>
              <a:t>Mar-2027</a:t>
            </a:r>
            <a:endParaRPr sz="9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25"/>
              </a:spcBef>
            </a:pPr>
            <a:r>
              <a:rPr sz="1000" spc="-100" dirty="0">
                <a:solidFill>
                  <a:srgbClr val="FFFFFF"/>
                </a:solidFill>
                <a:latin typeface="Verdana"/>
                <a:cs typeface="Verdana"/>
              </a:rPr>
              <a:t>F</a:t>
            </a:r>
            <a:r>
              <a:rPr sz="1000" spc="-30" dirty="0">
                <a:solidFill>
                  <a:srgbClr val="FFFFFF"/>
                </a:solidFill>
                <a:latin typeface="Verdana"/>
                <a:cs typeface="Verdana"/>
              </a:rPr>
              <a:t>Y</a:t>
            </a:r>
            <a:r>
              <a:rPr sz="10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10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000" spc="-3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000" spc="-20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000" spc="-3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000" spc="45" dirty="0">
                <a:solidFill>
                  <a:srgbClr val="FFFFFF"/>
                </a:solidFill>
                <a:latin typeface="Verdana"/>
                <a:cs typeface="Verdana"/>
              </a:rPr>
              <a:t>g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8205216" y="3762883"/>
            <a:ext cx="165227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b="1" spc="-85" dirty="0">
                <a:solidFill>
                  <a:srgbClr val="FFFFFF"/>
                </a:solidFill>
                <a:latin typeface="Tahoma"/>
                <a:cs typeface="Tahoma"/>
              </a:rPr>
              <a:t>Equi</a:t>
            </a:r>
            <a:r>
              <a:rPr sz="1400" b="1" spc="-75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400" b="1" spc="-30" dirty="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sz="1400" b="1" spc="-15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400" b="1" spc="-135" dirty="0">
                <a:solidFill>
                  <a:srgbClr val="FFFFFF"/>
                </a:solidFill>
                <a:latin typeface="Tahoma"/>
                <a:cs typeface="Tahoma"/>
              </a:rPr>
              <a:t>D/</a:t>
            </a:r>
            <a:r>
              <a:rPr sz="1400" b="1" spc="-12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4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1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400" b="1" spc="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400" b="1" spc="45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400" b="1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-75" dirty="0">
                <a:solidFill>
                  <a:srgbClr val="FFFFFF"/>
                </a:solidFill>
                <a:latin typeface="Tahoma"/>
                <a:cs typeface="Tahoma"/>
              </a:rPr>
              <a:t>OSS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11" name="object 111"/>
          <p:cNvSpPr/>
          <p:nvPr/>
        </p:nvSpPr>
        <p:spPr>
          <a:xfrm>
            <a:off x="7036307" y="6720838"/>
            <a:ext cx="243840" cy="60960"/>
          </a:xfrm>
          <a:custGeom>
            <a:avLst/>
            <a:gdLst/>
            <a:ahLst/>
            <a:cxnLst/>
            <a:rect l="l" t="t" r="r" b="b"/>
            <a:pathLst>
              <a:path w="243840" h="60959">
                <a:moveTo>
                  <a:pt x="243840" y="0"/>
                </a:moveTo>
                <a:lnTo>
                  <a:pt x="0" y="0"/>
                </a:lnTo>
                <a:lnTo>
                  <a:pt x="0" y="60960"/>
                </a:lnTo>
                <a:lnTo>
                  <a:pt x="243840" y="60960"/>
                </a:lnTo>
                <a:lnTo>
                  <a:pt x="243840" y="0"/>
                </a:lnTo>
                <a:close/>
              </a:path>
            </a:pathLst>
          </a:custGeom>
          <a:solidFill>
            <a:srgbClr val="ACB8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 txBox="1"/>
          <p:nvPr/>
        </p:nvSpPr>
        <p:spPr>
          <a:xfrm>
            <a:off x="7306691" y="6663638"/>
            <a:ext cx="3435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45" dirty="0">
                <a:solidFill>
                  <a:srgbClr val="FFFFFF"/>
                </a:solidFill>
                <a:latin typeface="Verdana"/>
                <a:cs typeface="Verdana"/>
              </a:rPr>
              <a:t>Equity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113" name="object 113"/>
          <p:cNvSpPr/>
          <p:nvPr/>
        </p:nvSpPr>
        <p:spPr>
          <a:xfrm>
            <a:off x="7856981" y="6752081"/>
            <a:ext cx="243840" cy="0"/>
          </a:xfrm>
          <a:custGeom>
            <a:avLst/>
            <a:gdLst/>
            <a:ahLst/>
            <a:cxnLst/>
            <a:rect l="l" t="t" r="r" b="b"/>
            <a:pathLst>
              <a:path w="243840">
                <a:moveTo>
                  <a:pt x="0" y="0"/>
                </a:moveTo>
                <a:lnTo>
                  <a:pt x="243840" y="0"/>
                </a:lnTo>
              </a:path>
            </a:pathLst>
          </a:custGeom>
          <a:ln w="28575">
            <a:solidFill>
              <a:srgbClr val="EC7C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 txBox="1"/>
          <p:nvPr/>
        </p:nvSpPr>
        <p:spPr>
          <a:xfrm>
            <a:off x="8127492" y="6663638"/>
            <a:ext cx="931544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5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900" spc="1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900" spc="-5" dirty="0">
                <a:solidFill>
                  <a:srgbClr val="FFFFFF"/>
                </a:solidFill>
                <a:latin typeface="Verdana"/>
                <a:cs typeface="Verdana"/>
              </a:rPr>
              <a:t>b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25" dirty="0">
                <a:solidFill>
                  <a:srgbClr val="FFFFFF"/>
                </a:solidFill>
                <a:latin typeface="Verdana"/>
                <a:cs typeface="Verdana"/>
              </a:rPr>
              <a:t>Eq</a:t>
            </a:r>
            <a:r>
              <a:rPr sz="900" spc="-20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900" spc="-5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900" spc="-8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900" spc="-55" dirty="0">
                <a:solidFill>
                  <a:srgbClr val="FFFFFF"/>
                </a:solidFill>
                <a:latin typeface="Verdana"/>
                <a:cs typeface="Verdana"/>
              </a:rPr>
              <a:t>y</a:t>
            </a:r>
            <a:r>
              <a:rPr sz="9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114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900" spc="6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900" spc="-6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900" spc="-20" dirty="0">
                <a:solidFill>
                  <a:srgbClr val="FFFFFF"/>
                </a:solidFill>
                <a:latin typeface="Verdana"/>
                <a:cs typeface="Verdana"/>
              </a:rPr>
              <a:t>io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115" name="object 115"/>
          <p:cNvSpPr/>
          <p:nvPr/>
        </p:nvSpPr>
        <p:spPr>
          <a:xfrm>
            <a:off x="9265157" y="6752081"/>
            <a:ext cx="243840" cy="0"/>
          </a:xfrm>
          <a:custGeom>
            <a:avLst/>
            <a:gdLst/>
            <a:ahLst/>
            <a:cxnLst/>
            <a:rect l="l" t="t" r="r" b="b"/>
            <a:pathLst>
              <a:path w="243840">
                <a:moveTo>
                  <a:pt x="0" y="0"/>
                </a:moveTo>
                <a:lnTo>
                  <a:pt x="243840" y="0"/>
                </a:lnTo>
              </a:path>
            </a:pathLst>
          </a:custGeom>
          <a:ln w="28575">
            <a:solidFill>
              <a:srgbClr val="A4A4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 txBox="1"/>
          <p:nvPr/>
        </p:nvSpPr>
        <p:spPr>
          <a:xfrm>
            <a:off x="9536556" y="6663638"/>
            <a:ext cx="153289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55" dirty="0">
                <a:solidFill>
                  <a:srgbClr val="FFFFFF"/>
                </a:solidFill>
                <a:latin typeface="Verdana"/>
                <a:cs typeface="Verdana"/>
              </a:rPr>
              <a:t>Op</a:t>
            </a:r>
            <a:r>
              <a:rPr sz="900" spc="4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900" spc="-114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900" spc="6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900" spc="-6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900" spc="-15" dirty="0">
                <a:solidFill>
                  <a:srgbClr val="FFFFFF"/>
                </a:solidFill>
                <a:latin typeface="Verdana"/>
                <a:cs typeface="Verdana"/>
              </a:rPr>
              <a:t>iona</a:t>
            </a:r>
            <a:r>
              <a:rPr sz="900" spc="-5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9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165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900" spc="3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900" spc="-50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900" spc="-60" dirty="0">
                <a:solidFill>
                  <a:srgbClr val="FFFFFF"/>
                </a:solidFill>
                <a:latin typeface="Verdana"/>
                <a:cs typeface="Verdana"/>
              </a:rPr>
              <a:t>f</a:t>
            </a:r>
            <a:r>
              <a:rPr sz="900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10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900" spc="-105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900" spc="-35" dirty="0">
                <a:solidFill>
                  <a:srgbClr val="FFFFFF"/>
                </a:solidFill>
                <a:latin typeface="Verdana"/>
                <a:cs typeface="Verdana"/>
              </a:rPr>
              <a:t>ff</a:t>
            </a:r>
            <a:r>
              <a:rPr sz="900" spc="1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900" spc="20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900" spc="-15" dirty="0">
                <a:solidFill>
                  <a:srgbClr val="FFFFFF"/>
                </a:solidFill>
                <a:latin typeface="Verdana"/>
                <a:cs typeface="Verdana"/>
              </a:rPr>
              <a:t>ie</a:t>
            </a:r>
            <a:r>
              <a:rPr sz="900" spc="-2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900" spc="100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900" spc="-55" dirty="0">
                <a:solidFill>
                  <a:srgbClr val="FFFFFF"/>
                </a:solidFill>
                <a:latin typeface="Verdana"/>
                <a:cs typeface="Verdana"/>
              </a:rPr>
              <a:t>y</a:t>
            </a:r>
            <a:endParaRPr sz="9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5750560"/>
          </a:xfrm>
          <a:custGeom>
            <a:avLst/>
            <a:gdLst/>
            <a:ahLst/>
            <a:cxnLst/>
            <a:rect l="l" t="t" r="r" b="b"/>
            <a:pathLst>
              <a:path w="12192000" h="5750560">
                <a:moveTo>
                  <a:pt x="0" y="5750052"/>
                </a:moveTo>
                <a:lnTo>
                  <a:pt x="12192000" y="5750052"/>
                </a:lnTo>
                <a:lnTo>
                  <a:pt x="12192000" y="0"/>
                </a:lnTo>
                <a:lnTo>
                  <a:pt x="0" y="0"/>
                </a:lnTo>
                <a:lnTo>
                  <a:pt x="0" y="5750052"/>
                </a:lnTo>
                <a:close/>
              </a:path>
            </a:pathLst>
          </a:custGeom>
          <a:solidFill>
            <a:srgbClr val="1F49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324600"/>
            <a:ext cx="12192000" cy="533400"/>
          </a:xfrm>
          <a:custGeom>
            <a:avLst/>
            <a:gdLst/>
            <a:ahLst/>
            <a:cxnLst/>
            <a:rect l="l" t="t" r="r" b="b"/>
            <a:pathLst>
              <a:path w="12192000" h="533400">
                <a:moveTo>
                  <a:pt x="0" y="533399"/>
                </a:moveTo>
                <a:lnTo>
                  <a:pt x="12192000" y="533399"/>
                </a:lnTo>
                <a:lnTo>
                  <a:pt x="12192000" y="0"/>
                </a:lnTo>
                <a:lnTo>
                  <a:pt x="0" y="0"/>
                </a:lnTo>
                <a:lnTo>
                  <a:pt x="0" y="533399"/>
                </a:lnTo>
                <a:close/>
              </a:path>
            </a:pathLst>
          </a:custGeom>
          <a:solidFill>
            <a:srgbClr val="1F498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42192" y="251459"/>
            <a:ext cx="553211" cy="124968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187190" y="2864942"/>
            <a:ext cx="381698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spc="-5" dirty="0">
                <a:solidFill>
                  <a:srgbClr val="FFFFFF"/>
                </a:solidFill>
              </a:rPr>
              <a:t>THANK</a:t>
            </a:r>
            <a:r>
              <a:rPr sz="6000" spc="-85" dirty="0">
                <a:solidFill>
                  <a:srgbClr val="FFFFFF"/>
                </a:solidFill>
              </a:rPr>
              <a:t> </a:t>
            </a:r>
            <a:r>
              <a:rPr sz="6000" spc="-80" dirty="0">
                <a:solidFill>
                  <a:srgbClr val="FFFFFF"/>
                </a:solidFill>
              </a:rPr>
              <a:t>YOU</a:t>
            </a:r>
            <a:endParaRPr sz="6000"/>
          </a:p>
        </p:txBody>
      </p:sp>
      <p:grpSp>
        <p:nvGrpSpPr>
          <p:cNvPr id="6" name="object 6"/>
          <p:cNvGrpSpPr/>
          <p:nvPr/>
        </p:nvGrpSpPr>
        <p:grpSpPr>
          <a:xfrm>
            <a:off x="4622291" y="1883676"/>
            <a:ext cx="2924810" cy="847725"/>
            <a:chOff x="4622291" y="1883676"/>
            <a:chExt cx="2924810" cy="84772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22291" y="1883676"/>
              <a:ext cx="2924556" cy="84733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15255" y="1956815"/>
              <a:ext cx="2743200" cy="705612"/>
            </a:xfrm>
            <a:prstGeom prst="rect">
              <a:avLst/>
            </a:prstGeom>
          </p:spPr>
        </p:pic>
      </p:grpSp>
      <p:sp>
        <p:nvSpPr>
          <p:cNvPr id="9" name="object 9"/>
          <p:cNvSpPr/>
          <p:nvPr/>
        </p:nvSpPr>
        <p:spPr>
          <a:xfrm>
            <a:off x="0" y="5750052"/>
            <a:ext cx="12192000" cy="574675"/>
          </a:xfrm>
          <a:custGeom>
            <a:avLst/>
            <a:gdLst/>
            <a:ahLst/>
            <a:cxnLst/>
            <a:rect l="l" t="t" r="r" b="b"/>
            <a:pathLst>
              <a:path w="12192000" h="574675">
                <a:moveTo>
                  <a:pt x="12192000" y="0"/>
                </a:moveTo>
                <a:lnTo>
                  <a:pt x="0" y="0"/>
                </a:lnTo>
                <a:lnTo>
                  <a:pt x="0" y="574548"/>
                </a:lnTo>
                <a:lnTo>
                  <a:pt x="12192000" y="574548"/>
                </a:lnTo>
                <a:lnTo>
                  <a:pt x="12192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28675" y="5883655"/>
            <a:ext cx="11531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25" dirty="0">
                <a:solidFill>
                  <a:srgbClr val="1F4980"/>
                </a:solidFill>
                <a:latin typeface="Verdana"/>
                <a:cs typeface="Verdana"/>
              </a:rPr>
              <a:t>+91-</a:t>
            </a:r>
            <a:r>
              <a:rPr sz="1800" spc="-130" dirty="0">
                <a:solidFill>
                  <a:srgbClr val="1F4980"/>
                </a:solidFill>
                <a:latin typeface="Verdana"/>
                <a:cs typeface="Verdana"/>
              </a:rPr>
              <a:t> </a:t>
            </a:r>
            <a:r>
              <a:rPr sz="1800" spc="-155" dirty="0">
                <a:solidFill>
                  <a:srgbClr val="1F4980"/>
                </a:solidFill>
                <a:latin typeface="Verdana"/>
                <a:cs typeface="Verdana"/>
              </a:rPr>
              <a:t>93109</a:t>
            </a:r>
            <a:r>
              <a:rPr sz="1800" spc="-110" dirty="0">
                <a:solidFill>
                  <a:srgbClr val="1F4980"/>
                </a:solidFill>
                <a:latin typeface="Verdana"/>
                <a:cs typeface="Verdana"/>
              </a:rPr>
              <a:t> </a:t>
            </a:r>
            <a:r>
              <a:rPr sz="1800" spc="-155" dirty="0">
                <a:solidFill>
                  <a:srgbClr val="1F4980"/>
                </a:solidFill>
                <a:latin typeface="Verdana"/>
                <a:cs typeface="Verdana"/>
              </a:rPr>
              <a:t>39791</a:t>
            </a:r>
            <a:r>
              <a:rPr sz="1800" spc="-100" dirty="0">
                <a:solidFill>
                  <a:srgbClr val="1F4980"/>
                </a:solidFill>
                <a:latin typeface="Verdana"/>
                <a:cs typeface="Verdana"/>
              </a:rPr>
              <a:t> </a:t>
            </a:r>
            <a:r>
              <a:rPr sz="1800" spc="390" dirty="0">
                <a:solidFill>
                  <a:srgbClr val="1F4980"/>
                </a:solidFill>
                <a:latin typeface="Verdana"/>
                <a:cs typeface="Verdana"/>
              </a:rPr>
              <a:t>|</a:t>
            </a:r>
            <a:r>
              <a:rPr sz="1800" spc="-120" dirty="0">
                <a:solidFill>
                  <a:srgbClr val="1F4980"/>
                </a:solidFill>
                <a:latin typeface="Verdana"/>
                <a:cs typeface="Verdana"/>
              </a:rPr>
              <a:t> </a:t>
            </a:r>
            <a:r>
              <a:rPr sz="1800" spc="-30" dirty="0">
                <a:solidFill>
                  <a:srgbClr val="1F4980"/>
                </a:solidFill>
                <a:latin typeface="Verdana"/>
                <a:cs typeface="Verdana"/>
              </a:rPr>
              <a:t>https://humanafinancial.com/Home/Index#top</a:t>
            </a:r>
            <a:r>
              <a:rPr sz="1800" spc="-75" dirty="0">
                <a:solidFill>
                  <a:srgbClr val="1F4980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1F4980"/>
                </a:solidFill>
                <a:latin typeface="Verdana"/>
                <a:cs typeface="Verdana"/>
                <a:hlinkClick r:id="rId5"/>
              </a:rPr>
              <a:t>|sudha</a:t>
            </a:r>
            <a:r>
              <a:rPr sz="1800" spc="-10" dirty="0">
                <a:solidFill>
                  <a:srgbClr val="1F4980"/>
                </a:solidFill>
                <a:latin typeface="Verdana"/>
                <a:cs typeface="Verdana"/>
              </a:rPr>
              <a:t>n</a:t>
            </a:r>
            <a:r>
              <a:rPr sz="1800" spc="-10" dirty="0">
                <a:solidFill>
                  <a:srgbClr val="1F4980"/>
                </a:solidFill>
                <a:latin typeface="Verdana"/>
                <a:cs typeface="Verdana"/>
                <a:hlinkClick r:id="rId5"/>
              </a:rPr>
              <a:t>shu@humanafinancial.com</a:t>
            </a:r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F498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</TotalTime>
  <Words>3441</Words>
  <Application>Microsoft Office PowerPoint</Application>
  <PresentationFormat>Widescreen</PresentationFormat>
  <Paragraphs>756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Arial MT</vt:lpstr>
      <vt:lpstr>Calibri</vt:lpstr>
      <vt:lpstr>Impact</vt:lpstr>
      <vt:lpstr>Segoe UI Emoji</vt:lpstr>
      <vt:lpstr>Tahoma</vt:lpstr>
      <vt:lpstr>Times New Roman</vt:lpstr>
      <vt:lpstr>Verdana</vt:lpstr>
      <vt:lpstr>Office Theme</vt:lpstr>
      <vt:lpstr>EMPOWERING THE U N DE R PR IVIL EGE D</vt:lpstr>
      <vt:lpstr>Executive Summary</vt:lpstr>
      <vt:lpstr>Problem - MFI loans are only extended to 5% of the country’s population</vt:lpstr>
      <vt:lpstr>MFI Is A Huge Market Opportunity Growing At Fast Pace</vt:lpstr>
      <vt:lpstr>PowerPoint Presentation</vt:lpstr>
      <vt:lpstr>Humana Currently Offers 2 Types Of Loan Products</vt:lpstr>
      <vt:lpstr>PowerPoint Presentation</vt:lpstr>
      <vt:lpstr>1. Cutting-edge Digital Structure For Scaling And Diversifying</vt:lpstr>
      <vt:lpstr>2. Matured Process – Pre-Sanction</vt:lpstr>
      <vt:lpstr>2. Matured Process – Sanction, Disbursement &amp; Collection</vt:lpstr>
      <vt:lpstr>3. In-Depth Training Program – Project “DISHA”</vt:lpstr>
      <vt:lpstr>3. Program Details</vt:lpstr>
      <vt:lpstr>Our Journey so far</vt:lpstr>
      <vt:lpstr>Current Microfinance Operations As on 31st March 2024</vt:lpstr>
      <vt:lpstr>Operations</vt:lpstr>
      <vt:lpstr>Powered By Solid Industry Partnerships</vt:lpstr>
      <vt:lpstr>Unprecedented Value</vt:lpstr>
      <vt:lpstr>Competitive Advantage</vt:lpstr>
      <vt:lpstr>Plantation Activities Organized By HFSPL Every Year</vt:lpstr>
      <vt:lpstr>Testimonial/Case Study</vt:lpstr>
      <vt:lpstr>Board Of Directors</vt:lpstr>
      <vt:lpstr>Governance Board Functional Committees</vt:lpstr>
      <vt:lpstr>Expansion Plans Post Fundraise</vt:lpstr>
      <vt:lpstr>Funding Base As On 31st March '2024</vt:lpstr>
      <vt:lpstr>Financial Projections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Prakhar Goyal</cp:lastModifiedBy>
  <cp:revision>6</cp:revision>
  <dcterms:created xsi:type="dcterms:W3CDTF">2024-06-11T15:17:58Z</dcterms:created>
  <dcterms:modified xsi:type="dcterms:W3CDTF">2024-06-11T15:57:11Z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2024-04-29T00:00:00Z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2024-06-11T00:00:00Z</vt:filetime>
  </property>
</Properties>
</file>